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71" r:id="rId2"/>
    <p:sldId id="317" r:id="rId3"/>
    <p:sldId id="260" r:id="rId4"/>
    <p:sldId id="261" r:id="rId5"/>
    <p:sldId id="284" r:id="rId6"/>
    <p:sldId id="285" r:id="rId7"/>
    <p:sldId id="279" r:id="rId8"/>
    <p:sldId id="280" r:id="rId9"/>
    <p:sldId id="286" r:id="rId10"/>
    <p:sldId id="291" r:id="rId11"/>
    <p:sldId id="262" r:id="rId12"/>
    <p:sldId id="287" r:id="rId13"/>
    <p:sldId id="288" r:id="rId14"/>
    <p:sldId id="316" r:id="rId15"/>
    <p:sldId id="315" r:id="rId16"/>
    <p:sldId id="289" r:id="rId17"/>
    <p:sldId id="290" r:id="rId18"/>
    <p:sldId id="292" r:id="rId19"/>
    <p:sldId id="293" r:id="rId20"/>
    <p:sldId id="294" r:id="rId21"/>
    <p:sldId id="295" r:id="rId22"/>
    <p:sldId id="296" r:id="rId23"/>
    <p:sldId id="268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8" r:id="rId34"/>
    <p:sldId id="309" r:id="rId35"/>
    <p:sldId id="310" r:id="rId36"/>
    <p:sldId id="312" r:id="rId37"/>
    <p:sldId id="270" r:id="rId3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898"/>
    <a:srgbClr val="CCCCFF"/>
    <a:srgbClr val="9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27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-35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1272D-B987-44E9-A5D6-15C999022800}" type="datetimeFigureOut">
              <a:rPr lang="de-DE" smtClean="0"/>
              <a:t>12.06.2024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8AD11-98E4-4864-84C3-4E5259CC88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87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8AD11-98E4-4864-84C3-4E5259CC889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24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12192000" cy="15567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pic>
        <p:nvPicPr>
          <p:cNvPr id="8" name="Picture 3" descr="Z:\fakultaet01\Studienberatung Ekezie_Felix\Studienbüro\Geschäftsausstattung\Logos\Fakultät\Header\Header-Fakultät_Weiß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60" y="175203"/>
            <a:ext cx="11809312" cy="119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 userDrawn="1"/>
        </p:nvSpPr>
        <p:spPr>
          <a:xfrm>
            <a:off x="0" y="1484784"/>
            <a:ext cx="12192000" cy="53732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31371" y="2132856"/>
            <a:ext cx="11425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>
                <a:solidFill>
                  <a:schemeClr val="bg1"/>
                </a:solidFill>
                <a:latin typeface="LMU CompatilFact" panose="02000500060000020003" pitchFamily="2" charset="0"/>
              </a:rPr>
              <a:t>STUDIEREN </a:t>
            </a:r>
          </a:p>
          <a:p>
            <a:pPr algn="ctr"/>
            <a:r>
              <a:rPr lang="de-DE" sz="4800" b="1" dirty="0">
                <a:solidFill>
                  <a:schemeClr val="bg1"/>
                </a:solidFill>
                <a:latin typeface="LMU CompatilFact" panose="02000500060000020003" pitchFamily="2" charset="0"/>
              </a:rPr>
              <a:t>AN DER LMU MÜNCHEN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431371" y="3933056"/>
            <a:ext cx="114252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LMU CompatilFact" panose="02000500060000020003" pitchFamily="2" charset="0"/>
              </a:rPr>
              <a:t>Das Studienfach </a:t>
            </a:r>
          </a:p>
          <a:p>
            <a:pPr algn="ctr"/>
            <a:r>
              <a:rPr lang="de-DE" sz="3600" b="1" dirty="0">
                <a:solidFill>
                  <a:schemeClr val="bg1"/>
                </a:solidFill>
                <a:latin typeface="LMU CompatilFact" panose="02000500060000020003" pitchFamily="2" charset="0"/>
              </a:rPr>
              <a:t>Katholische Theologie</a:t>
            </a:r>
          </a:p>
          <a:p>
            <a:pPr algn="ctr"/>
            <a:r>
              <a:rPr lang="de-DE" sz="3600" b="1" dirty="0">
                <a:solidFill>
                  <a:schemeClr val="bg1"/>
                </a:solidFill>
                <a:latin typeface="LMU CompatilFact" panose="02000500060000020003" pitchFamily="2" charset="0"/>
              </a:rPr>
              <a:t>im Profil</a:t>
            </a:r>
          </a:p>
        </p:txBody>
      </p:sp>
    </p:spTree>
    <p:extLst>
      <p:ext uri="{BB962C8B-B14F-4D97-AF65-F5344CB8AC3E}">
        <p14:creationId xmlns:p14="http://schemas.microsoft.com/office/powerpoint/2010/main" val="399458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-1488843" y="3140969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52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60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488843" y="3140969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946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819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452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054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95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23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229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C61C1A-3E02-4691-AB37-416BF3A65AB2}" type="datetimeFigureOut">
              <a:rPr lang="de-DE" smtClean="0"/>
              <a:t>12.06.2024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1631CB-D344-4F87-92F7-FAA37F887A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457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1556792"/>
          </a:xfrm>
          <a:prstGeom prst="rect">
            <a:avLst/>
          </a:prstGeom>
          <a:solidFill>
            <a:srgbClr val="589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pic>
        <p:nvPicPr>
          <p:cNvPr id="8" name="Picture 3" descr="Z:\fakultaet01\Studienberatung Ekezie_Felix\Studienbüro\Geschäftsausstattung\Logos\Fakultät\Header\Header-Fakultät_Weiß-01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60" y="175203"/>
            <a:ext cx="11809312" cy="119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 userDrawn="1"/>
        </p:nvSpPr>
        <p:spPr>
          <a:xfrm>
            <a:off x="0" y="6691672"/>
            <a:ext cx="12192000" cy="166328"/>
          </a:xfrm>
          <a:prstGeom prst="rect">
            <a:avLst/>
          </a:prstGeom>
          <a:solidFill>
            <a:srgbClr val="589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95051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ublicdomainpictures.net/view-image.php?image=45018&amp;picture=raised-hand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09600" y="2057399"/>
            <a:ext cx="109728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de-DE" sz="6000" spc="300" dirty="0">
                <a:solidFill>
                  <a:srgbClr val="589898"/>
                </a:solidFill>
              </a:rPr>
              <a:t>Magisterforum II:</a:t>
            </a:r>
          </a:p>
          <a:p>
            <a:pPr marL="0" indent="0" algn="ctr">
              <a:buNone/>
            </a:pPr>
            <a:r>
              <a:rPr lang="de-DE" sz="6000" b="1" dirty="0">
                <a:solidFill>
                  <a:srgbClr val="589898"/>
                </a:solidFill>
              </a:rPr>
              <a:t>Die Aufbau- und Vertiefungsphase </a:t>
            </a:r>
          </a:p>
          <a:p>
            <a:pPr marL="0" indent="0" algn="ctr">
              <a:buNone/>
            </a:pPr>
            <a:r>
              <a:rPr lang="de-DE" sz="6000" b="1" dirty="0">
                <a:solidFill>
                  <a:srgbClr val="589898"/>
                </a:solidFill>
              </a:rPr>
              <a:t>(Studien- und Prüfungsplanung)</a:t>
            </a:r>
          </a:p>
        </p:txBody>
      </p:sp>
    </p:spTree>
    <p:extLst>
      <p:ext uri="{BB962C8B-B14F-4D97-AF65-F5344CB8AC3E}">
        <p14:creationId xmlns:p14="http://schemas.microsoft.com/office/powerpoint/2010/main" val="237107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D2B4CCB-416F-CF5A-FF4F-96C39597172D}"/>
              </a:ext>
            </a:extLst>
          </p:cNvPr>
          <p:cNvSpPr txBox="1">
            <a:spLocks/>
          </p:cNvSpPr>
          <p:nvPr/>
        </p:nvSpPr>
        <p:spPr>
          <a:xfrm>
            <a:off x="552450" y="1920876"/>
            <a:ext cx="10972800" cy="14208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4000" b="1" dirty="0"/>
              <a:t>Aufbau des Magisterstudiengangs</a:t>
            </a:r>
            <a:endParaRPr lang="de-DE" sz="2400" b="1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D5D9D27-DEAB-4BF0-DF97-7AF67144EE5E}"/>
              </a:ext>
            </a:extLst>
          </p:cNvPr>
          <p:cNvSpPr txBox="1">
            <a:spLocks/>
          </p:cNvSpPr>
          <p:nvPr/>
        </p:nvSpPr>
        <p:spPr>
          <a:xfrm>
            <a:off x="552450" y="3341688"/>
            <a:ext cx="10972800" cy="3516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729D510-DC09-1F5A-75EB-4A229C1DA5DF}"/>
              </a:ext>
            </a:extLst>
          </p:cNvPr>
          <p:cNvSpPr txBox="1">
            <a:spLocks/>
          </p:cNvSpPr>
          <p:nvPr/>
        </p:nvSpPr>
        <p:spPr>
          <a:xfrm>
            <a:off x="552450" y="2819400"/>
            <a:ext cx="3576526" cy="3763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None/>
            </a:pPr>
            <a:r>
              <a:rPr lang="de-DE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1. Basisphase</a:t>
            </a:r>
          </a:p>
          <a:p>
            <a:pPr>
              <a:lnSpc>
                <a:spcPct val="115000"/>
              </a:lnSpc>
            </a:pPr>
            <a:r>
              <a:rPr lang="de-DE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Einführungs-veranstaltungen zu den jeweiligen Fächer </a:t>
            </a:r>
          </a:p>
          <a:p>
            <a:pPr>
              <a:lnSpc>
                <a:spcPct val="115000"/>
              </a:lnSpc>
            </a:pPr>
            <a:r>
              <a:rPr lang="de-DE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Module P1- P6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de-DE" sz="26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Modulteilprüfungen</a:t>
            </a:r>
            <a:endParaRPr lang="de-DE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de-DE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34FDF62-39DE-BD59-8B50-04F213082C51}"/>
              </a:ext>
            </a:extLst>
          </p:cNvPr>
          <p:cNvSpPr txBox="1">
            <a:spLocks/>
          </p:cNvSpPr>
          <p:nvPr/>
        </p:nvSpPr>
        <p:spPr>
          <a:xfrm>
            <a:off x="4345835" y="2819400"/>
            <a:ext cx="3388465" cy="3516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None/>
            </a:pPr>
            <a:r>
              <a:rPr lang="de-DE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2. Aufbauphase</a:t>
            </a:r>
          </a:p>
          <a:p>
            <a:pPr>
              <a:lnSpc>
                <a:spcPct val="115000"/>
              </a:lnSpc>
            </a:pPr>
            <a:r>
              <a:rPr lang="de-DE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2-jährlicher Lehrzyklus</a:t>
            </a:r>
          </a:p>
          <a:p>
            <a:pPr>
              <a:lnSpc>
                <a:spcPct val="115000"/>
              </a:lnSpc>
            </a:pPr>
            <a:r>
              <a:rPr lang="de-DE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Thematische Module mit mehreren beteiligten Fächern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de-DE" sz="26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Modulprüfungen</a:t>
            </a:r>
            <a:endParaRPr lang="de-DE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DB08CC2-310B-5431-CAB3-5DDB32B48962}"/>
              </a:ext>
            </a:extLst>
          </p:cNvPr>
          <p:cNvSpPr txBox="1">
            <a:spLocks/>
          </p:cNvSpPr>
          <p:nvPr/>
        </p:nvSpPr>
        <p:spPr>
          <a:xfrm>
            <a:off x="7951158" y="2838450"/>
            <a:ext cx="4088442" cy="3516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None/>
            </a:pPr>
            <a:r>
              <a:rPr lang="de-DE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3. Vertiefungsphase</a:t>
            </a:r>
          </a:p>
          <a:p>
            <a:pPr>
              <a:lnSpc>
                <a:spcPct val="115000"/>
              </a:lnSpc>
            </a:pPr>
            <a:r>
              <a:rPr lang="de-DE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Rückkehr zur Fächerstruktur</a:t>
            </a:r>
          </a:p>
          <a:p>
            <a:pPr>
              <a:lnSpc>
                <a:spcPct val="115000"/>
              </a:lnSpc>
            </a:pPr>
            <a:r>
              <a:rPr lang="de-DE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2 Fächer pro Modul (Ausnahme P25)</a:t>
            </a: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è"/>
            </a:pPr>
            <a:r>
              <a:rPr lang="de-DE" sz="26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Magisterfachprüfungen    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de-DE" sz="26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(Modulprüfungen)</a:t>
            </a:r>
            <a:endParaRPr lang="de-DE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43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02" y="1752564"/>
            <a:ext cx="10972800" cy="1143000"/>
          </a:xfrm>
        </p:spPr>
        <p:txBody>
          <a:bodyPr/>
          <a:lstStyle/>
          <a:p>
            <a:pPr algn="l"/>
            <a:r>
              <a:rPr lang="de-DE" b="1" dirty="0">
                <a:solidFill>
                  <a:srgbClr val="589898"/>
                </a:solidFill>
              </a:rPr>
              <a:t>WEITERE INFORMATIONEN</a:t>
            </a:r>
            <a:br>
              <a:rPr lang="de-DE" dirty="0">
                <a:solidFill>
                  <a:srgbClr val="589898"/>
                </a:solidFill>
              </a:rPr>
            </a:br>
            <a:r>
              <a:rPr lang="de-DE" dirty="0">
                <a:solidFill>
                  <a:srgbClr val="589898"/>
                </a:solidFill>
              </a:rPr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18095" y="2784054"/>
            <a:ext cx="10972800" cy="334658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Wiederholungen von Prüfungen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Studiendauer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Bereinigtes Transkript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Prüfungszeiträume</a:t>
            </a:r>
          </a:p>
        </p:txBody>
      </p:sp>
    </p:spTree>
    <p:extLst>
      <p:ext uri="{BB962C8B-B14F-4D97-AF65-F5344CB8AC3E}">
        <p14:creationId xmlns:p14="http://schemas.microsoft.com/office/powerpoint/2010/main" val="353620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EC214-21D7-C2BE-C604-D40CD425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920876"/>
            <a:ext cx="10972800" cy="1108074"/>
          </a:xfrm>
        </p:spPr>
        <p:txBody>
          <a:bodyPr/>
          <a:lstStyle/>
          <a:p>
            <a:pPr algn="l"/>
            <a:r>
              <a:rPr lang="de-DE" sz="4000" b="1" dirty="0"/>
              <a:t>Wiederholung von Prüfungen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2E783A-CADA-4A8F-C621-ACA7A1351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838450"/>
            <a:ext cx="10725150" cy="360045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de-DE" dirty="0"/>
              <a:t>Alle </a:t>
            </a:r>
            <a:r>
              <a:rPr lang="de-DE" b="1" dirty="0"/>
              <a:t>Prüfungen</a:t>
            </a:r>
            <a:r>
              <a:rPr lang="de-DE" dirty="0"/>
              <a:t> des Magisterstudiengangs können </a:t>
            </a:r>
            <a:r>
              <a:rPr lang="de-DE" i="1" dirty="0"/>
              <a:t>innerhalb der Maximalstudiendauer beliebig oft </a:t>
            </a:r>
            <a:r>
              <a:rPr lang="de-DE" dirty="0"/>
              <a:t>wiederholt werden.</a:t>
            </a:r>
          </a:p>
          <a:p>
            <a:pPr>
              <a:lnSpc>
                <a:spcPct val="115000"/>
              </a:lnSpc>
            </a:pPr>
            <a:r>
              <a:rPr lang="de-DE" i="1" dirty="0"/>
              <a:t>AUSNAHME:</a:t>
            </a:r>
            <a:r>
              <a:rPr lang="de-DE" dirty="0"/>
              <a:t> </a:t>
            </a:r>
            <a:r>
              <a:rPr lang="de-DE" b="1" dirty="0"/>
              <a:t>Magisterarbeit</a:t>
            </a:r>
            <a:r>
              <a:rPr lang="de-DE" dirty="0"/>
              <a:t> – diese kann nur </a:t>
            </a:r>
            <a:r>
              <a:rPr lang="de-DE" b="1" dirty="0"/>
              <a:t>1x</a:t>
            </a:r>
            <a:r>
              <a:rPr lang="de-DE" dirty="0"/>
              <a:t> wiederholt werden.</a:t>
            </a:r>
          </a:p>
          <a:p>
            <a:pPr>
              <a:lnSpc>
                <a:spcPct val="115000"/>
              </a:lnSpc>
            </a:pPr>
            <a:r>
              <a:rPr lang="de-DE" dirty="0"/>
              <a:t>Antritt zur </a:t>
            </a:r>
            <a:r>
              <a:rPr lang="de-DE" b="1" dirty="0"/>
              <a:t>Wiederholungsprüfung</a:t>
            </a:r>
            <a:r>
              <a:rPr lang="de-DE" dirty="0"/>
              <a:t> nur möglich, wenn man sich zur Erstablegung angemeldet hat!</a:t>
            </a:r>
          </a:p>
        </p:txBody>
      </p:sp>
    </p:spTree>
    <p:extLst>
      <p:ext uri="{BB962C8B-B14F-4D97-AF65-F5344CB8AC3E}">
        <p14:creationId xmlns:p14="http://schemas.microsoft.com/office/powerpoint/2010/main" val="86406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EC214-21D7-C2BE-C604-D40CD425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920876"/>
            <a:ext cx="10972800" cy="1108074"/>
          </a:xfrm>
        </p:spPr>
        <p:txBody>
          <a:bodyPr/>
          <a:lstStyle/>
          <a:p>
            <a:pPr algn="l"/>
            <a:r>
              <a:rPr lang="de-DE" sz="4000" b="1" dirty="0"/>
              <a:t>Studiendauer I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2E783A-CADA-4A8F-C621-ACA7A1351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857500"/>
            <a:ext cx="11087100" cy="340995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de-DE" dirty="0"/>
              <a:t>Regelstudienzeit: 10 Semester</a:t>
            </a:r>
          </a:p>
          <a:p>
            <a:pPr>
              <a:lnSpc>
                <a:spcPct val="115000"/>
              </a:lnSpc>
            </a:pPr>
            <a:r>
              <a:rPr lang="de-DE" dirty="0"/>
              <a:t>Maximalstudienzeit: 13 Semester</a:t>
            </a:r>
          </a:p>
          <a:p>
            <a:pPr lvl="1">
              <a:lnSpc>
                <a:spcPct val="115000"/>
              </a:lnSpc>
            </a:pPr>
            <a:r>
              <a:rPr lang="de-DE" dirty="0"/>
              <a:t>Erwerb von Sprachnachweisen während des Studiums: Maximal-</a:t>
            </a:r>
            <a:r>
              <a:rPr lang="de-DE" dirty="0" err="1"/>
              <a:t>studiendauer</a:t>
            </a:r>
            <a:r>
              <a:rPr lang="de-DE" dirty="0"/>
              <a:t> kann auf Antrag um 2 Semester verlängert werden (§ 5).</a:t>
            </a:r>
          </a:p>
          <a:p>
            <a:pPr lvl="1">
              <a:lnSpc>
                <a:spcPct val="115000"/>
              </a:lnSpc>
            </a:pPr>
            <a:r>
              <a:rPr lang="de-DE" dirty="0"/>
              <a:t>Die Corona-Semester werden nicht auf diese Fristen angerechnet.</a:t>
            </a:r>
          </a:p>
        </p:txBody>
      </p:sp>
    </p:spTree>
    <p:extLst>
      <p:ext uri="{BB962C8B-B14F-4D97-AF65-F5344CB8AC3E}">
        <p14:creationId xmlns:p14="http://schemas.microsoft.com/office/powerpoint/2010/main" val="55432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0CE485A9-52B6-4F50-824F-7832F834A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821" t="28303" r="27016" b="44616"/>
          <a:stretch/>
        </p:blipFill>
        <p:spPr>
          <a:xfrm>
            <a:off x="838201" y="2641600"/>
            <a:ext cx="9258300" cy="360119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EA00DC37-1647-4833-9CBE-FEF88389E0B3}"/>
              </a:ext>
            </a:extLst>
          </p:cNvPr>
          <p:cNvSpPr/>
          <p:nvPr/>
        </p:nvSpPr>
        <p:spPr>
          <a:xfrm>
            <a:off x="701534" y="1825109"/>
            <a:ext cx="43371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/>
              <a:t>Studiendauer II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817248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733EEF37-8D22-4D5F-B817-6D7E3BFF4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373307"/>
              </p:ext>
            </p:extLst>
          </p:nvPr>
        </p:nvGraphicFramePr>
        <p:xfrm>
          <a:off x="647700" y="2472426"/>
          <a:ext cx="9667876" cy="3578029"/>
        </p:xfrm>
        <a:graphic>
          <a:graphicData uri="http://schemas.openxmlformats.org/drawingml/2006/table">
            <a:tbl>
              <a:tblPr/>
              <a:tblGrid>
                <a:gridCol w="2416969">
                  <a:extLst>
                    <a:ext uri="{9D8B030D-6E8A-4147-A177-3AD203B41FA5}">
                      <a16:colId xmlns:a16="http://schemas.microsoft.com/office/drawing/2014/main" val="469129648"/>
                    </a:ext>
                  </a:extLst>
                </a:gridCol>
                <a:gridCol w="2416969">
                  <a:extLst>
                    <a:ext uri="{9D8B030D-6E8A-4147-A177-3AD203B41FA5}">
                      <a16:colId xmlns:a16="http://schemas.microsoft.com/office/drawing/2014/main" val="1076684216"/>
                    </a:ext>
                  </a:extLst>
                </a:gridCol>
                <a:gridCol w="2416969">
                  <a:extLst>
                    <a:ext uri="{9D8B030D-6E8A-4147-A177-3AD203B41FA5}">
                      <a16:colId xmlns:a16="http://schemas.microsoft.com/office/drawing/2014/main" val="1332638894"/>
                    </a:ext>
                  </a:extLst>
                </a:gridCol>
                <a:gridCol w="2416969">
                  <a:extLst>
                    <a:ext uri="{9D8B030D-6E8A-4147-A177-3AD203B41FA5}">
                      <a16:colId xmlns:a16="http://schemas.microsoft.com/office/drawing/2014/main" val="3291190223"/>
                    </a:ext>
                  </a:extLst>
                </a:gridCol>
              </a:tblGrid>
              <a:tr h="162140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1" dirty="0">
                          <a:effectLst/>
                          <a:latin typeface="inherit"/>
                        </a:rPr>
                        <a:t>IFS</a:t>
                      </a:r>
                      <a:endParaRPr lang="de-DE" sz="1500" b="0" dirty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1">
                          <a:effectLst/>
                          <a:latin typeface="inherit"/>
                        </a:rPr>
                        <a:t>PFS</a:t>
                      </a:r>
                      <a:endParaRPr lang="de-DE" sz="1500" b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1">
                          <a:effectLst/>
                          <a:latin typeface="inherit"/>
                        </a:rPr>
                        <a:t>Semester</a:t>
                      </a:r>
                      <a:endParaRPr lang="de-DE" sz="1500" b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1" dirty="0">
                          <a:effectLst/>
                          <a:latin typeface="inherit"/>
                        </a:rPr>
                        <a:t>Fallbeispiel</a:t>
                      </a:r>
                      <a:endParaRPr lang="de-DE" sz="1500" b="0" dirty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375193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>
                          <a:effectLst/>
                          <a:latin typeface="inherit"/>
                        </a:rPr>
                        <a:t>1.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 dirty="0">
                          <a:effectLst/>
                          <a:latin typeface="inherit"/>
                        </a:rPr>
                        <a:t>1.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 dirty="0" err="1">
                          <a:effectLst/>
                          <a:latin typeface="inherit"/>
                        </a:rPr>
                        <a:t>WiSe</a:t>
                      </a:r>
                      <a:r>
                        <a:rPr lang="de-DE" sz="1500" b="0" dirty="0">
                          <a:effectLst/>
                          <a:latin typeface="inherit"/>
                        </a:rPr>
                        <a:t> 20/21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>
                          <a:effectLst/>
                          <a:latin typeface="inherit"/>
                        </a:rPr>
                        <a:t>Immatrikulation + Studienbeginn / </a:t>
                      </a:r>
                      <a:r>
                        <a:rPr lang="de-DE" sz="1500" b="0" i="1">
                          <a:effectLst/>
                          <a:latin typeface="inherit"/>
                        </a:rPr>
                        <a:t>Coronasemester</a:t>
                      </a:r>
                      <a:endParaRPr lang="de-DE" sz="1500" b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226899"/>
                  </a:ext>
                </a:extLst>
              </a:tr>
              <a:tr h="162140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>
                          <a:effectLst/>
                          <a:latin typeface="inherit"/>
                        </a:rPr>
                        <a:t>2.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>
                          <a:effectLst/>
                          <a:latin typeface="inherit"/>
                        </a:rPr>
                        <a:t>1.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>
                          <a:effectLst/>
                          <a:latin typeface="inherit"/>
                        </a:rPr>
                        <a:t>SoSe 21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 i="1">
                          <a:effectLst/>
                          <a:latin typeface="inherit"/>
                        </a:rPr>
                        <a:t>Coronasemester</a:t>
                      </a:r>
                      <a:endParaRPr lang="de-DE" sz="1500" b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235424"/>
                  </a:ext>
                </a:extLst>
              </a:tr>
              <a:tr h="162140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>
                          <a:effectLst/>
                          <a:latin typeface="inherit"/>
                        </a:rPr>
                        <a:t>3.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 dirty="0">
                          <a:effectLst/>
                          <a:latin typeface="inherit"/>
                        </a:rPr>
                        <a:t>1.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 dirty="0" err="1">
                          <a:effectLst/>
                          <a:latin typeface="inherit"/>
                        </a:rPr>
                        <a:t>WiSe</a:t>
                      </a:r>
                      <a:r>
                        <a:rPr lang="de-DE" sz="1500" b="0" dirty="0">
                          <a:effectLst/>
                          <a:latin typeface="inherit"/>
                        </a:rPr>
                        <a:t> 21/22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 i="1">
                          <a:effectLst/>
                          <a:latin typeface="inherit"/>
                        </a:rPr>
                        <a:t>Coronasemester</a:t>
                      </a:r>
                      <a:endParaRPr lang="de-DE" sz="1500" b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639391"/>
                  </a:ext>
                </a:extLst>
              </a:tr>
              <a:tr h="162140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>
                          <a:effectLst/>
                          <a:latin typeface="inherit"/>
                        </a:rPr>
                        <a:t>4.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 dirty="0">
                          <a:effectLst/>
                          <a:latin typeface="inherit"/>
                        </a:rPr>
                        <a:t>1.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 dirty="0" err="1">
                          <a:effectLst/>
                          <a:latin typeface="inherit"/>
                        </a:rPr>
                        <a:t>SoSe</a:t>
                      </a:r>
                      <a:r>
                        <a:rPr lang="de-DE" sz="1500" b="0" dirty="0">
                          <a:effectLst/>
                          <a:latin typeface="inherit"/>
                        </a:rPr>
                        <a:t> 22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500" b="0" dirty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478190"/>
                  </a:ext>
                </a:extLst>
              </a:tr>
              <a:tr h="162140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>
                          <a:effectLst/>
                          <a:latin typeface="inherit"/>
                        </a:rPr>
                        <a:t>5.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 dirty="0">
                          <a:effectLst/>
                          <a:latin typeface="inherit"/>
                        </a:rPr>
                        <a:t>2.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>
                          <a:effectLst/>
                          <a:latin typeface="inherit"/>
                        </a:rPr>
                        <a:t>WiSe 22/23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500" b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75871"/>
                  </a:ext>
                </a:extLst>
              </a:tr>
              <a:tr h="162140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>
                          <a:effectLst/>
                          <a:latin typeface="inherit"/>
                        </a:rPr>
                        <a:t>6.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 dirty="0">
                          <a:effectLst/>
                          <a:latin typeface="inherit"/>
                        </a:rPr>
                        <a:t>3.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>
                          <a:effectLst/>
                          <a:latin typeface="inherit"/>
                        </a:rPr>
                        <a:t>SoSe 23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500" b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328900"/>
                  </a:ext>
                </a:extLst>
              </a:tr>
              <a:tr h="348328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>
                          <a:effectLst/>
                          <a:latin typeface="inherit"/>
                        </a:rPr>
                        <a:t>7.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 dirty="0">
                          <a:effectLst/>
                          <a:latin typeface="inherit"/>
                        </a:rPr>
                        <a:t>4.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>
                          <a:effectLst/>
                          <a:latin typeface="inherit"/>
                        </a:rPr>
                        <a:t>WiSe 23/24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500" b="0" dirty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11406"/>
                  </a:ext>
                </a:extLst>
              </a:tr>
              <a:tr h="162140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>
                          <a:effectLst/>
                          <a:latin typeface="inherit"/>
                        </a:rPr>
                        <a:t>8.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 dirty="0">
                          <a:effectLst/>
                          <a:latin typeface="inherit"/>
                        </a:rPr>
                        <a:t>5.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>
                          <a:effectLst/>
                          <a:latin typeface="inherit"/>
                        </a:rPr>
                        <a:t>SoSe 24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500" b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785048"/>
                  </a:ext>
                </a:extLst>
              </a:tr>
              <a:tr h="162140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>
                          <a:effectLst/>
                          <a:latin typeface="inherit"/>
                        </a:rPr>
                        <a:t>9.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 dirty="0">
                          <a:effectLst/>
                          <a:latin typeface="inherit"/>
                        </a:rPr>
                        <a:t>6.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>
                          <a:effectLst/>
                          <a:latin typeface="inherit"/>
                        </a:rPr>
                        <a:t>WiSe 24/25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500" b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84825"/>
                  </a:ext>
                </a:extLst>
              </a:tr>
              <a:tr h="296889"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 dirty="0">
                          <a:effectLst/>
                          <a:latin typeface="inherit"/>
                        </a:rPr>
                        <a:t>10.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500" b="0" dirty="0">
                          <a:effectLst/>
                          <a:latin typeface="inherit"/>
                        </a:rPr>
                        <a:t>7.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500" b="0">
                          <a:effectLst/>
                          <a:latin typeface="inherit"/>
                        </a:rPr>
                        <a:t>SoSe 25</a:t>
                      </a: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500" b="0" dirty="0">
                        <a:effectLst/>
                        <a:latin typeface="inherit"/>
                      </a:endParaRPr>
                    </a:p>
                  </a:txBody>
                  <a:tcPr marL="23234" marR="23234" marT="23234" marB="232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577798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5DED5833-1306-470F-94FD-8BBA83D0A466}"/>
              </a:ext>
            </a:extLst>
          </p:cNvPr>
          <p:cNvSpPr/>
          <p:nvPr/>
        </p:nvSpPr>
        <p:spPr>
          <a:xfrm>
            <a:off x="444359" y="1806059"/>
            <a:ext cx="2689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/>
              <a:t>Fallbeispiel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85860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EC214-21D7-C2BE-C604-D40CD425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920876"/>
            <a:ext cx="10972800" cy="1108074"/>
          </a:xfrm>
        </p:spPr>
        <p:txBody>
          <a:bodyPr/>
          <a:lstStyle/>
          <a:p>
            <a:pPr algn="l"/>
            <a:r>
              <a:rPr lang="de-DE" sz="4000" b="1" dirty="0"/>
              <a:t>Transkript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2E783A-CADA-4A8F-C621-ACA7A1351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2857500"/>
            <a:ext cx="11087100" cy="340995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de-DE" dirty="0"/>
              <a:t>Im </a:t>
            </a:r>
            <a:r>
              <a:rPr lang="de-DE" i="1" dirty="0"/>
              <a:t>Prüfungsamt</a:t>
            </a:r>
            <a:r>
              <a:rPr lang="de-DE" dirty="0"/>
              <a:t> kann ein </a:t>
            </a:r>
            <a:r>
              <a:rPr lang="de-DE" b="1" dirty="0"/>
              <a:t>bereinigtes Transkript </a:t>
            </a:r>
            <a:r>
              <a:rPr lang="de-DE" dirty="0"/>
              <a:t>angefordert werden, in dem keine Fehlversuche und keine</a:t>
            </a:r>
            <a:r>
              <a:rPr lang="de-DE" i="1" dirty="0"/>
              <a:t> nicht-bestandenen Leistungen </a:t>
            </a:r>
            <a:r>
              <a:rPr lang="de-DE" dirty="0"/>
              <a:t>aufgeführt werden.</a:t>
            </a:r>
          </a:p>
          <a:p>
            <a:pPr>
              <a:lnSpc>
                <a:spcPct val="115000"/>
              </a:lnSpc>
            </a:pPr>
            <a:r>
              <a:rPr lang="de-DE" dirty="0"/>
              <a:t>Dies gilt auch für das </a:t>
            </a:r>
            <a:r>
              <a:rPr lang="de-DE" i="1" dirty="0"/>
              <a:t>Abschlusszeugnis</a:t>
            </a:r>
            <a:r>
              <a:rPr lang="de-DE" dirty="0"/>
              <a:t>: hier werden nur die bestandenen Leistungen aufgeführt.</a:t>
            </a:r>
          </a:p>
          <a:p>
            <a:pPr>
              <a:lnSpc>
                <a:spcPct val="115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42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EC214-21D7-C2BE-C604-D40CD425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920876"/>
            <a:ext cx="10972800" cy="1108074"/>
          </a:xfrm>
        </p:spPr>
        <p:txBody>
          <a:bodyPr/>
          <a:lstStyle/>
          <a:p>
            <a:pPr algn="l"/>
            <a:r>
              <a:rPr lang="de-DE" sz="4000" b="1" dirty="0"/>
              <a:t>Prüfungszeiträume</a:t>
            </a:r>
            <a:endParaRPr lang="de-DE" b="1" dirty="0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66619CAD-392B-0EC5-FDDD-CDDB30DD3D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666111"/>
              </p:ext>
            </p:extLst>
          </p:nvPr>
        </p:nvGraphicFramePr>
        <p:xfrm>
          <a:off x="609600" y="3028950"/>
          <a:ext cx="10972800" cy="2678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05450">
                  <a:extLst>
                    <a:ext uri="{9D8B030D-6E8A-4147-A177-3AD203B41FA5}">
                      <a16:colId xmlns:a16="http://schemas.microsoft.com/office/drawing/2014/main" val="3653002259"/>
                    </a:ext>
                  </a:extLst>
                </a:gridCol>
                <a:gridCol w="5467350">
                  <a:extLst>
                    <a:ext uri="{9D8B030D-6E8A-4147-A177-3AD203B41FA5}">
                      <a16:colId xmlns:a16="http://schemas.microsoft.com/office/drawing/2014/main" val="1064586115"/>
                    </a:ext>
                  </a:extLst>
                </a:gridCol>
              </a:tblGrid>
              <a:tr h="768944">
                <a:tc>
                  <a:txBody>
                    <a:bodyPr/>
                    <a:lstStyle/>
                    <a:p>
                      <a:r>
                        <a:rPr lang="de-DE" sz="3200" b="1" spc="300" dirty="0"/>
                        <a:t>Wintersemester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b="1" spc="300" dirty="0"/>
                        <a:t>Sommersemester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08197"/>
                  </a:ext>
                </a:extLst>
              </a:tr>
              <a:tr h="1909151">
                <a:tc>
                  <a:txBody>
                    <a:bodyPr/>
                    <a:lstStyle/>
                    <a:p>
                      <a:r>
                        <a:rPr lang="de-DE" sz="3200" dirty="0"/>
                        <a:t>letzte Vorlesungswoche und erste vorlesungsfreie Woche</a:t>
                      </a:r>
                      <a:endParaRPr lang="de-DE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dirty="0"/>
                        <a:t>letzte Vorlesungswoche und die ersten zwei vorlesungsfreien Wochen</a:t>
                      </a:r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49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49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02" y="1752564"/>
            <a:ext cx="10972800" cy="1143000"/>
          </a:xfrm>
        </p:spPr>
        <p:txBody>
          <a:bodyPr/>
          <a:lstStyle/>
          <a:p>
            <a:pPr algn="l"/>
            <a:r>
              <a:rPr lang="de-DE" b="1" dirty="0">
                <a:solidFill>
                  <a:srgbClr val="589898"/>
                </a:solidFill>
              </a:rPr>
              <a:t>AUFBAUPHASE</a:t>
            </a:r>
            <a:br>
              <a:rPr lang="de-DE" dirty="0"/>
            </a:b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18095" y="2784054"/>
            <a:ext cx="10972800" cy="3346584"/>
          </a:xfrm>
        </p:spPr>
        <p:txBody>
          <a:bodyPr/>
          <a:lstStyle/>
          <a:p>
            <a:r>
              <a:rPr lang="de-DE" dirty="0"/>
              <a:t>3. – 6. Fachsemester</a:t>
            </a:r>
          </a:p>
          <a:p>
            <a:r>
              <a:rPr lang="de-DE" dirty="0"/>
              <a:t>Module P8 – P18</a:t>
            </a:r>
          </a:p>
          <a:p>
            <a:r>
              <a:rPr lang="de-DE" dirty="0"/>
              <a:t>Zweijährlicher Lesezyklus der </a:t>
            </a:r>
            <a:r>
              <a:rPr lang="de-DE" i="1" dirty="0"/>
              <a:t>thematischen</a:t>
            </a:r>
            <a:r>
              <a:rPr lang="de-DE" dirty="0"/>
              <a:t> Module</a:t>
            </a:r>
          </a:p>
          <a:p>
            <a:pPr lvl="1"/>
            <a:r>
              <a:rPr lang="de-DE" dirty="0"/>
              <a:t>Ungerade Studienjahre: P8 – P10 und P12</a:t>
            </a:r>
          </a:p>
          <a:p>
            <a:pPr lvl="1"/>
            <a:r>
              <a:rPr lang="de-DE" dirty="0"/>
              <a:t>Gerade Studienjahre: P13 – P17</a:t>
            </a:r>
          </a:p>
          <a:p>
            <a:r>
              <a:rPr lang="de-DE" dirty="0"/>
              <a:t>Module P11 und P18 werden jährlich angeboten.</a:t>
            </a:r>
          </a:p>
        </p:txBody>
      </p:sp>
    </p:spTree>
    <p:extLst>
      <p:ext uri="{BB962C8B-B14F-4D97-AF65-F5344CB8AC3E}">
        <p14:creationId xmlns:p14="http://schemas.microsoft.com/office/powerpoint/2010/main" val="51803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02" y="1752564"/>
            <a:ext cx="10972800" cy="1143000"/>
          </a:xfrm>
        </p:spPr>
        <p:txBody>
          <a:bodyPr/>
          <a:lstStyle/>
          <a:p>
            <a:pPr algn="l"/>
            <a:r>
              <a:rPr lang="de-DE" sz="4000" b="1" dirty="0"/>
              <a:t>Prüfungen</a:t>
            </a:r>
            <a:br>
              <a:rPr lang="de-DE" dirty="0"/>
            </a:b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18095" y="2784054"/>
            <a:ext cx="10972800" cy="3908846"/>
          </a:xfrm>
        </p:spPr>
        <p:txBody>
          <a:bodyPr/>
          <a:lstStyle/>
          <a:p>
            <a:r>
              <a:rPr lang="de-DE" sz="2800" dirty="0"/>
              <a:t>Der </a:t>
            </a:r>
            <a:r>
              <a:rPr lang="de-DE" sz="2800" i="1" dirty="0"/>
              <a:t>Prüfungszyklus</a:t>
            </a:r>
            <a:r>
              <a:rPr lang="de-DE" sz="2800" dirty="0"/>
              <a:t> ist jährlich.</a:t>
            </a:r>
          </a:p>
          <a:p>
            <a:r>
              <a:rPr lang="de-DE" sz="2800" dirty="0"/>
              <a:t>Hauptsächlich </a:t>
            </a:r>
            <a:r>
              <a:rPr lang="de-DE" sz="2800" i="1" dirty="0"/>
              <a:t>Modulprüfungen</a:t>
            </a:r>
            <a:r>
              <a:rPr lang="de-DE" sz="2800" dirty="0"/>
              <a:t> zum Abschluss eines Moduls, zur Prüfungsstoffreduktion gibt es vorgegebene Pflichtprüfungen und optionale Prüfungsfächer.</a:t>
            </a:r>
          </a:p>
          <a:p>
            <a:r>
              <a:rPr lang="de-DE" sz="2800" dirty="0"/>
              <a:t>Für ein Modul gibt es eine </a:t>
            </a:r>
            <a:r>
              <a:rPr lang="de-DE" sz="2800" i="1" dirty="0"/>
              <a:t>Note</a:t>
            </a:r>
            <a:r>
              <a:rPr lang="de-DE" sz="2800" dirty="0"/>
              <a:t>. Sie setzt sich zusammen aus dem arithmetischen Mittel der Teilprüfungen, d.h. die Prüfungen müssen nicht einzeln bestanden werden, sondern das Modul insgesamt muss erfolgreich absolviert sein (4,0 oder besser).</a:t>
            </a:r>
          </a:p>
        </p:txBody>
      </p:sp>
    </p:spTree>
    <p:extLst>
      <p:ext uri="{BB962C8B-B14F-4D97-AF65-F5344CB8AC3E}">
        <p14:creationId xmlns:p14="http://schemas.microsoft.com/office/powerpoint/2010/main" val="267549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9718D3-70BC-4692-918B-A0CAD7107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4F1738-4A92-4A0B-9659-C47B00B0A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56" y="3210618"/>
            <a:ext cx="10972800" cy="3647382"/>
          </a:xfrm>
        </p:spPr>
        <p:txBody>
          <a:bodyPr/>
          <a:lstStyle/>
          <a:p>
            <a:r>
              <a:rPr lang="de-DE" dirty="0"/>
              <a:t>Magisterforum I: Einführungsveranstaltung</a:t>
            </a:r>
          </a:p>
          <a:p>
            <a:r>
              <a:rPr lang="de-DE" dirty="0"/>
              <a:t>Magisterforum II: Die Aufbau- und Vertiefungsphase</a:t>
            </a:r>
          </a:p>
          <a:p>
            <a:r>
              <a:rPr lang="de-DE" dirty="0"/>
              <a:t>Magisterforum III: Die Magisterarbeit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E00EB6E-1D82-4888-A234-C240B4B78755}"/>
              </a:ext>
            </a:extLst>
          </p:cNvPr>
          <p:cNvSpPr/>
          <p:nvPr/>
        </p:nvSpPr>
        <p:spPr>
          <a:xfrm>
            <a:off x="301856" y="1987034"/>
            <a:ext cx="3927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800" b="1" dirty="0">
                <a:solidFill>
                  <a:srgbClr val="589898"/>
                </a:solidFill>
              </a:rPr>
              <a:t>Magisterforen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2779154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02" y="1581115"/>
            <a:ext cx="10972800" cy="800136"/>
          </a:xfrm>
        </p:spPr>
        <p:txBody>
          <a:bodyPr/>
          <a:lstStyle/>
          <a:p>
            <a:pPr algn="l"/>
            <a:r>
              <a:rPr lang="de-DE" sz="3600" b="1" dirty="0"/>
              <a:t>Übersicht Aufbauphase</a:t>
            </a:r>
            <a:br>
              <a:rPr lang="de-DE" dirty="0"/>
            </a:br>
            <a:r>
              <a:rPr lang="de-DE" dirty="0"/>
              <a:t> 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C7990A5F-A68C-9013-2868-E570C2124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731677"/>
              </p:ext>
            </p:extLst>
          </p:nvPr>
        </p:nvGraphicFramePr>
        <p:xfrm>
          <a:off x="577702" y="2325565"/>
          <a:ext cx="10972800" cy="40535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199">
                  <a:extLst>
                    <a:ext uri="{9D8B030D-6E8A-4147-A177-3AD203B41FA5}">
                      <a16:colId xmlns:a16="http://schemas.microsoft.com/office/drawing/2014/main" val="3653002259"/>
                    </a:ext>
                  </a:extLst>
                </a:gridCol>
                <a:gridCol w="9683601">
                  <a:extLst>
                    <a:ext uri="{9D8B030D-6E8A-4147-A177-3AD203B41FA5}">
                      <a16:colId xmlns:a16="http://schemas.microsoft.com/office/drawing/2014/main" val="1064586115"/>
                    </a:ext>
                  </a:extLst>
                </a:gridCol>
              </a:tblGrid>
              <a:tr h="644769">
                <a:tc>
                  <a:txBody>
                    <a:bodyPr/>
                    <a:lstStyle/>
                    <a:p>
                      <a:r>
                        <a:rPr lang="de-DE" sz="2600" b="1" dirty="0"/>
                        <a:t>MODUL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1" spc="300" dirty="0"/>
                        <a:t>PFLICHTPRÜFUNGSFÄCHER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08197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Philosophie + 1 optionales Fach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498831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Liturgie und Kirchenrecht + 1 optionales Fach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3237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Pastoraltheologie + 1 optionales Fach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911333"/>
                  </a:ext>
                </a:extLst>
              </a:tr>
              <a:tr h="2031022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P11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Theologische Schwerpunktbildung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Wahlpflichtveranstaltungen, aus den Seminarangeboten kann eines gewählt werden.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Mit der Anmeldung zur Prüfung wird die Wahl verbindlich - die gewählten Prüfungsfächer können auch bei Nicht-Bestehen der Prüfung nicht verändert werden</a:t>
                      </a:r>
                      <a:r>
                        <a:rPr lang="de-DE" sz="2200" baseline="0" dirty="0"/>
                        <a:t> (§ 8, Abs. 3, Satz Nr. 4)</a:t>
                      </a:r>
                      <a:endParaRPr lang="de-D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92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602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2A1B5C2-D61F-0E0B-DC75-003B1E21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5">
            <a:extLst>
              <a:ext uri="{FF2B5EF4-FFF2-40B4-BE49-F238E27FC236}">
                <a16:creationId xmlns:a16="http://schemas.microsoft.com/office/drawing/2014/main" id="{C88592DB-F8F0-4E1D-A7AF-72E97103B0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396121"/>
              </p:ext>
            </p:extLst>
          </p:nvPr>
        </p:nvGraphicFramePr>
        <p:xfrm>
          <a:off x="609600" y="2112269"/>
          <a:ext cx="10972800" cy="3595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199">
                  <a:extLst>
                    <a:ext uri="{9D8B030D-6E8A-4147-A177-3AD203B41FA5}">
                      <a16:colId xmlns:a16="http://schemas.microsoft.com/office/drawing/2014/main" val="3653002259"/>
                    </a:ext>
                  </a:extLst>
                </a:gridCol>
                <a:gridCol w="9683601">
                  <a:extLst>
                    <a:ext uri="{9D8B030D-6E8A-4147-A177-3AD203B41FA5}">
                      <a16:colId xmlns:a16="http://schemas.microsoft.com/office/drawing/2014/main" val="1064586115"/>
                    </a:ext>
                  </a:extLst>
                </a:gridCol>
              </a:tblGrid>
              <a:tr h="712028">
                <a:tc>
                  <a:txBody>
                    <a:bodyPr/>
                    <a:lstStyle/>
                    <a:p>
                      <a:r>
                        <a:rPr lang="de-DE" sz="2600" b="1" dirty="0"/>
                        <a:t>MODUL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1" spc="300" dirty="0"/>
                        <a:t>PFLICHTPRÜFUNGSFÄCHER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08197"/>
                  </a:ext>
                </a:extLst>
              </a:tr>
              <a:tr h="4806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P12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Religionspädagogik + 2 optionale Fächer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498831"/>
                  </a:ext>
                </a:extLst>
              </a:tr>
              <a:tr h="4806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P13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Altes Testament + 1 optionales Fach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3237"/>
                  </a:ext>
                </a:extLst>
              </a:tr>
              <a:tr h="4806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P14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Dogmatik und Neues Testament + 1 optionales Fach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911333"/>
                  </a:ext>
                </a:extLst>
              </a:tr>
              <a:tr h="4806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P15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alle Veranstaltungen sind Pflichtprüfungsfächer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640307"/>
                  </a:ext>
                </a:extLst>
              </a:tr>
              <a:tr h="4806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Sozialethik + 1 optionales Fach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736395"/>
                  </a:ext>
                </a:extLst>
              </a:tr>
              <a:tr h="4806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P17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Fundamentaltheologie + 1 optionales Fach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802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14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19F8FF-19D9-D1AE-48A9-6DE41751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BAF040B8-4329-EA74-1F7C-4F86A6C2EC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550932"/>
              </p:ext>
            </p:extLst>
          </p:nvPr>
        </p:nvGraphicFramePr>
        <p:xfrm>
          <a:off x="609600" y="2112268"/>
          <a:ext cx="10972800" cy="2872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199">
                  <a:extLst>
                    <a:ext uri="{9D8B030D-6E8A-4147-A177-3AD203B41FA5}">
                      <a16:colId xmlns:a16="http://schemas.microsoft.com/office/drawing/2014/main" val="3653002259"/>
                    </a:ext>
                  </a:extLst>
                </a:gridCol>
                <a:gridCol w="9683601">
                  <a:extLst>
                    <a:ext uri="{9D8B030D-6E8A-4147-A177-3AD203B41FA5}">
                      <a16:colId xmlns:a16="http://schemas.microsoft.com/office/drawing/2014/main" val="1064586115"/>
                    </a:ext>
                  </a:extLst>
                </a:gridCol>
              </a:tblGrid>
              <a:tr h="768944">
                <a:tc>
                  <a:txBody>
                    <a:bodyPr/>
                    <a:lstStyle/>
                    <a:p>
                      <a:r>
                        <a:rPr lang="de-DE" sz="2600" b="1" dirty="0"/>
                        <a:t>MODUL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1" spc="300" dirty="0"/>
                        <a:t>PFLICHTPRÜFUNGSFÄCHER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08197"/>
                  </a:ext>
                </a:extLst>
              </a:tr>
              <a:tr h="1909151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P18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Theologische Schwerpunktbildung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Wahlpflichtveranstaltungen, aus den Seminarangeboten kann eines gewählt werden.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200" dirty="0"/>
                        <a:t>Mit der Anmeldung zur Prüfung wird die Wahl verbindlich - das gewählte Prüfungsfach kann auch bei Nicht-Bestehen der Prüfung nicht verändert werden </a:t>
                      </a:r>
                      <a:r>
                        <a:rPr lang="de-DE" sz="2200" baseline="0" dirty="0"/>
                        <a:t>(§ 8, Abs. 3, Satz Nr. 4)</a:t>
                      </a:r>
                      <a:endParaRPr lang="de-D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49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206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7646" y="1750147"/>
            <a:ext cx="10972800" cy="1143000"/>
          </a:xfrm>
        </p:spPr>
        <p:txBody>
          <a:bodyPr/>
          <a:lstStyle/>
          <a:p>
            <a:pPr algn="l"/>
            <a:r>
              <a:rPr lang="de-DE" b="1" dirty="0">
                <a:solidFill>
                  <a:srgbClr val="589898"/>
                </a:solidFill>
              </a:rPr>
              <a:t>VERTIEFUNGSPHASE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38877" y="2795169"/>
            <a:ext cx="10352973" cy="38850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Rückkehr zur Fächerstruktur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Modul P23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2 Fächer pro Modul (Ausnahme P25)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Zulassungsvoraussetzungen zu den Prüfungen der Module P19 - P23 und P25 - P28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Magisterarbeit</a:t>
            </a:r>
          </a:p>
          <a:p>
            <a:pPr marL="0" indent="0">
              <a:buNone/>
            </a:pPr>
            <a:r>
              <a:rPr lang="de-DE" sz="2800" dirty="0">
                <a:sym typeface="Wingdings" panose="05000000000000000000" pitchFamily="2" charset="2"/>
              </a:rPr>
              <a:t> Magisterfachprüfungen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0232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02" y="1714465"/>
            <a:ext cx="10972800" cy="800136"/>
          </a:xfrm>
        </p:spPr>
        <p:txBody>
          <a:bodyPr/>
          <a:lstStyle/>
          <a:p>
            <a:pPr algn="l"/>
            <a:r>
              <a:rPr lang="de-DE" sz="4000" b="1" dirty="0"/>
              <a:t>Wie funktioniert die Vertiefungsphase?</a:t>
            </a:r>
            <a:endParaRPr lang="de-DE" sz="4800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C7990A5F-A68C-9013-2868-E570C2124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170505"/>
              </p:ext>
            </p:extLst>
          </p:nvPr>
        </p:nvGraphicFramePr>
        <p:xfrm>
          <a:off x="577702" y="2649415"/>
          <a:ext cx="10972800" cy="3083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199">
                  <a:extLst>
                    <a:ext uri="{9D8B030D-6E8A-4147-A177-3AD203B41FA5}">
                      <a16:colId xmlns:a16="http://schemas.microsoft.com/office/drawing/2014/main" val="3653002259"/>
                    </a:ext>
                  </a:extLst>
                </a:gridCol>
                <a:gridCol w="9683601">
                  <a:extLst>
                    <a:ext uri="{9D8B030D-6E8A-4147-A177-3AD203B41FA5}">
                      <a16:colId xmlns:a16="http://schemas.microsoft.com/office/drawing/2014/main" val="1064586115"/>
                    </a:ext>
                  </a:extLst>
                </a:gridCol>
              </a:tblGrid>
              <a:tr h="644769">
                <a:tc>
                  <a:txBody>
                    <a:bodyPr/>
                    <a:lstStyle/>
                    <a:p>
                      <a:r>
                        <a:rPr lang="de-DE" sz="2600" b="1" dirty="0"/>
                        <a:t>MODUL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1" spc="300" dirty="0"/>
                        <a:t>HINWEISE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08197"/>
                  </a:ext>
                </a:extLst>
              </a:tr>
              <a:tr h="338895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P19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u="sng" dirty="0"/>
                        <a:t>Vertiefung im Bereich der Biblischen Theologie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AT (P19.1 und P19.3)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NT (P19.2 und P19.4)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498831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P20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u="sng" dirty="0"/>
                        <a:t>Vertiefung im Bereich der Historischen Theologie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AKG (P20.1)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MNKG (P20.2 und P20.3)</a:t>
                      </a:r>
                    </a:p>
                    <a:p>
                      <a:r>
                        <a:rPr lang="de-DE" sz="2200" dirty="0">
                          <a:sym typeface="Wingdings" panose="05000000000000000000" pitchFamily="2" charset="2"/>
                        </a:rPr>
                        <a:t> V</a:t>
                      </a:r>
                      <a:r>
                        <a:rPr lang="de-DE" sz="2200" dirty="0"/>
                        <a:t>orgezogene Magisterfachprüfung in AKG am Ende des </a:t>
                      </a:r>
                      <a:r>
                        <a:rPr lang="de-DE" sz="2200" dirty="0" err="1"/>
                        <a:t>WiSe</a:t>
                      </a:r>
                      <a:r>
                        <a:rPr lang="de-DE" sz="2200" dirty="0"/>
                        <a:t> möglich.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3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448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080E647E-2C38-F853-73A1-472973F1B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478921"/>
              </p:ext>
            </p:extLst>
          </p:nvPr>
        </p:nvGraphicFramePr>
        <p:xfrm>
          <a:off x="609600" y="2306515"/>
          <a:ext cx="10972800" cy="3418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199">
                  <a:extLst>
                    <a:ext uri="{9D8B030D-6E8A-4147-A177-3AD203B41FA5}">
                      <a16:colId xmlns:a16="http://schemas.microsoft.com/office/drawing/2014/main" val="3653002259"/>
                    </a:ext>
                  </a:extLst>
                </a:gridCol>
                <a:gridCol w="9683601">
                  <a:extLst>
                    <a:ext uri="{9D8B030D-6E8A-4147-A177-3AD203B41FA5}">
                      <a16:colId xmlns:a16="http://schemas.microsoft.com/office/drawing/2014/main" val="1064586115"/>
                    </a:ext>
                  </a:extLst>
                </a:gridCol>
              </a:tblGrid>
              <a:tr h="644769">
                <a:tc>
                  <a:txBody>
                    <a:bodyPr/>
                    <a:lstStyle/>
                    <a:p>
                      <a:r>
                        <a:rPr lang="de-DE" sz="2600" b="1" dirty="0"/>
                        <a:t>MODUL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1" spc="300" dirty="0"/>
                        <a:t>HINWEISE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08197"/>
                  </a:ext>
                </a:extLst>
              </a:tr>
              <a:tr h="338895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P21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u="sng" dirty="0"/>
                        <a:t>Vertiefung in Fundamentaltheologie und Philosophie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Fundamentaltheologie (P21.1, P21.2 und P21.4)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Philosophie (P21.3 und P21.5)</a:t>
                      </a:r>
                    </a:p>
                    <a:p>
                      <a:r>
                        <a:rPr lang="de-DE" sz="2200" dirty="0">
                          <a:sym typeface="Wingdings" panose="05000000000000000000" pitchFamily="2" charset="2"/>
                        </a:rPr>
                        <a:t> V</a:t>
                      </a:r>
                      <a:r>
                        <a:rPr lang="de-DE" sz="2200" dirty="0"/>
                        <a:t>orgezogene Magisterfachprüfung in Philosophie</a:t>
                      </a:r>
                      <a:r>
                        <a:rPr lang="de-DE" sz="2200" baseline="0" dirty="0"/>
                        <a:t> </a:t>
                      </a:r>
                      <a:r>
                        <a:rPr lang="de-DE" sz="2200" dirty="0"/>
                        <a:t>am Ende des </a:t>
                      </a:r>
                      <a:r>
                        <a:rPr lang="de-DE" sz="2200" dirty="0" err="1"/>
                        <a:t>WiSe</a:t>
                      </a:r>
                      <a:r>
                        <a:rPr lang="de-DE" sz="2200" dirty="0"/>
                        <a:t> möglich (Besuch von P21.5 obligatorisch).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498831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P22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u="sng" dirty="0"/>
                        <a:t>Vertiefung im Bereich Christliche Ethik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Moraltheologie (P22.1, P22.3 und P22.4)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Christliche Sozialethik (P22.2 und P22.5)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3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358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080E647E-2C38-F853-73A1-472973F1B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170060"/>
              </p:ext>
            </p:extLst>
          </p:nvPr>
        </p:nvGraphicFramePr>
        <p:xfrm>
          <a:off x="609600" y="1915233"/>
          <a:ext cx="11163300" cy="4365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1581">
                  <a:extLst>
                    <a:ext uri="{9D8B030D-6E8A-4147-A177-3AD203B41FA5}">
                      <a16:colId xmlns:a16="http://schemas.microsoft.com/office/drawing/2014/main" val="3653002259"/>
                    </a:ext>
                  </a:extLst>
                </a:gridCol>
                <a:gridCol w="9851719">
                  <a:extLst>
                    <a:ext uri="{9D8B030D-6E8A-4147-A177-3AD203B41FA5}">
                      <a16:colId xmlns:a16="http://schemas.microsoft.com/office/drawing/2014/main" val="1064586115"/>
                    </a:ext>
                  </a:extLst>
                </a:gridCol>
              </a:tblGrid>
              <a:tr h="677390">
                <a:tc>
                  <a:txBody>
                    <a:bodyPr/>
                    <a:lstStyle/>
                    <a:p>
                      <a:r>
                        <a:rPr lang="de-DE" sz="2600" b="1" dirty="0"/>
                        <a:t>MODUL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1" spc="300" dirty="0"/>
                        <a:t>HINWEISE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08197"/>
                  </a:ext>
                </a:extLst>
              </a:tr>
              <a:tr h="3522427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P23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u="sng" dirty="0"/>
                        <a:t>Theologische Schwerpunktbildung III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22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de-DE" sz="2200" dirty="0"/>
                        <a:t>Zu belegen sind 2 Seminare und 2 theologische Kolloquien = </a:t>
                      </a:r>
                      <a:r>
                        <a:rPr lang="de-DE" sz="2200" b="1" u="sng" dirty="0"/>
                        <a:t>4</a:t>
                      </a:r>
                      <a:r>
                        <a:rPr lang="de-DE" sz="2200" dirty="0"/>
                        <a:t> </a:t>
                      </a:r>
                      <a:r>
                        <a:rPr lang="de-DE" sz="2200" b="1" u="sng" dirty="0"/>
                        <a:t>Prüfungsleistungen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2200" dirty="0"/>
                        <a:t>Seminare: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dirty="0"/>
                        <a:t>1x biblische ODER historische ODER praktische Theologie, </a:t>
                      </a:r>
                      <a:br>
                        <a:rPr lang="de-DE" sz="2200" dirty="0"/>
                      </a:br>
                      <a:r>
                        <a:rPr lang="de-DE" sz="2200" dirty="0"/>
                        <a:t>1x systematische Theologie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200" dirty="0"/>
                        <a:t>Wahlmöglichkeit bei den Seminaren: Wenn ein Seminar zur Prüfung angemeldet wurde, ist diese Wahl bindend </a:t>
                      </a:r>
                      <a:r>
                        <a:rPr lang="de-DE" sz="22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de-DE" sz="2200" baseline="0" dirty="0"/>
                        <a:t>§ 8, Abs. 3, Satz Nr. 4 </a:t>
                      </a:r>
                      <a:br>
                        <a:rPr lang="de-DE" sz="2200" baseline="0" dirty="0"/>
                      </a:br>
                      <a:r>
                        <a:rPr lang="de-DE" sz="2200" dirty="0"/>
                        <a:t>(d.h. wurde z.B. ein Seminar im Kirchenrecht angemeldet, muss die Prüfungsleistung in diesem Fach abgelegt werden, dies gilt auch bei Nicht-Bestehen). </a:t>
                      </a:r>
                    </a:p>
                    <a:p>
                      <a:r>
                        <a:rPr lang="de-DE" sz="22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de-DE" sz="2200" dirty="0"/>
                        <a:t>Kolloquien müssen auch über LSF angemeldet werden.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49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42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677C0-5966-C5F0-204D-9FF69E67E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080E647E-2C38-F853-73A1-472973F1B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864758"/>
              </p:ext>
            </p:extLst>
          </p:nvPr>
        </p:nvGraphicFramePr>
        <p:xfrm>
          <a:off x="276225" y="1597975"/>
          <a:ext cx="11068050" cy="49362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390">
                  <a:extLst>
                    <a:ext uri="{9D8B030D-6E8A-4147-A177-3AD203B41FA5}">
                      <a16:colId xmlns:a16="http://schemas.microsoft.com/office/drawing/2014/main" val="3653002259"/>
                    </a:ext>
                  </a:extLst>
                </a:gridCol>
                <a:gridCol w="9767660">
                  <a:extLst>
                    <a:ext uri="{9D8B030D-6E8A-4147-A177-3AD203B41FA5}">
                      <a16:colId xmlns:a16="http://schemas.microsoft.com/office/drawing/2014/main" val="1064586115"/>
                    </a:ext>
                  </a:extLst>
                </a:gridCol>
              </a:tblGrid>
              <a:tr h="411426">
                <a:tc>
                  <a:txBody>
                    <a:bodyPr/>
                    <a:lstStyle/>
                    <a:p>
                      <a:r>
                        <a:rPr lang="de-DE" sz="2600" b="1" dirty="0"/>
                        <a:t>MODUL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1" spc="300" dirty="0"/>
                        <a:t>HINWEISE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08197"/>
                  </a:ext>
                </a:extLst>
              </a:tr>
              <a:tr h="444854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/>
                        <a:t>P24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u="sng" dirty="0"/>
                        <a:t>Interdisziplinäres Modul</a:t>
                      </a:r>
                    </a:p>
                    <a:p>
                      <a:r>
                        <a:rPr lang="de-DE" sz="2000" b="1" u="none" dirty="0"/>
                        <a:t>2 Leistungen</a:t>
                      </a:r>
                      <a:r>
                        <a:rPr lang="de-DE" sz="2000" u="none" dirty="0"/>
                        <a:t>: 1x im </a:t>
                      </a:r>
                      <a:r>
                        <a:rPr lang="de-DE" sz="2000" u="none" dirty="0" err="1"/>
                        <a:t>WiSe</a:t>
                      </a:r>
                      <a:r>
                        <a:rPr lang="de-DE" sz="2000" u="none" dirty="0"/>
                        <a:t>, 1x im </a:t>
                      </a:r>
                      <a:r>
                        <a:rPr lang="de-DE" sz="2000" u="none" dirty="0" err="1"/>
                        <a:t>SoSe</a:t>
                      </a:r>
                      <a:endParaRPr lang="de-DE" sz="2000" u="non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2000" i="1" u="none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de-DE" sz="2000" i="1" u="none" dirty="0"/>
                        <a:t>Hinweis: die Prüfungszeiträume anderer Fakultäten entsprechen manchmal nicht denjenigen unserer Fakultät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000" u="none" dirty="0"/>
                        <a:t>Möglichst früh bei Lehrenden nach Prüfungsmodalitäten und Anmeldezeitraum fragen.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000" u="none" dirty="0"/>
                        <a:t>Ggf. muss ein Schein ausgestellt werden.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2000" b="1" u="none" dirty="0"/>
                        <a:t>Veranstaltungsauswahl:</a:t>
                      </a:r>
                      <a:endParaRPr lang="de-DE" sz="2000" u="none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000" u="none" dirty="0"/>
                        <a:t>Import-/Export-Vereinbarungen mit den entsprechenden Fakultäten.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000" u="none" dirty="0"/>
                        <a:t>Zulassungsbeschränkte Studiengänge haben oft nicht die Kapazitäten, fachfremde Studierende abzuprüfen.</a:t>
                      </a:r>
                    </a:p>
                    <a:p>
                      <a:r>
                        <a:rPr lang="de-DE" sz="2000" b="1" u="none" dirty="0"/>
                        <a:t>Wichtig</a:t>
                      </a:r>
                      <a:r>
                        <a:rPr lang="de-DE" sz="2000" u="none" dirty="0"/>
                        <a:t>: Fachfremde, fachwissenschaftliche Veranstaltungen!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000" u="none" dirty="0"/>
                        <a:t>Sollten Leistungen dieser Art vorliegen, können diese ggf. angerechnet werden – diese müssen nicht thematisch in der Auswahl von P24 vorhanden sein.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000" u="none" dirty="0"/>
                        <a:t>Fortbildungen: Anrechnung im Einzelfall (Absprache mit Studienbüro und -dekan).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49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89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02797-BAA8-666F-7A3E-D35C59E05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63CEF66C-0391-879A-26CA-2A95A5F74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89712"/>
              </p:ext>
            </p:extLst>
          </p:nvPr>
        </p:nvGraphicFramePr>
        <p:xfrm>
          <a:off x="609600" y="2268415"/>
          <a:ext cx="10972800" cy="36013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9199">
                  <a:extLst>
                    <a:ext uri="{9D8B030D-6E8A-4147-A177-3AD203B41FA5}">
                      <a16:colId xmlns:a16="http://schemas.microsoft.com/office/drawing/2014/main" val="3653002259"/>
                    </a:ext>
                  </a:extLst>
                </a:gridCol>
                <a:gridCol w="9683601">
                  <a:extLst>
                    <a:ext uri="{9D8B030D-6E8A-4147-A177-3AD203B41FA5}">
                      <a16:colId xmlns:a16="http://schemas.microsoft.com/office/drawing/2014/main" val="1064586115"/>
                    </a:ext>
                  </a:extLst>
                </a:gridCol>
              </a:tblGrid>
              <a:tr h="644769">
                <a:tc>
                  <a:txBody>
                    <a:bodyPr/>
                    <a:lstStyle/>
                    <a:p>
                      <a:r>
                        <a:rPr lang="de-DE" sz="2600" b="1" dirty="0"/>
                        <a:t>MODUL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b="1" spc="300" dirty="0"/>
                        <a:t>HINWEISE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08197"/>
                  </a:ext>
                </a:extLst>
              </a:tr>
              <a:tr h="338895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u="none" dirty="0"/>
                        <a:t>Vertiefung im Bereich Dogmatik (= nur ein Fach vertreten)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498831"/>
                  </a:ext>
                </a:extLst>
              </a:tr>
              <a:tr h="189035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P26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u="sng" dirty="0"/>
                        <a:t>Vertiefung in Religionspädagogik und Pastoraltheologie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u="none" dirty="0"/>
                        <a:t>Pastoraltheologie (P26.1-3 &amp; P26.5)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u="none" dirty="0"/>
                        <a:t>Religionspädagogik (P26.4)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3237"/>
                  </a:ext>
                </a:extLst>
              </a:tr>
              <a:tr h="189035">
                <a:tc>
                  <a:txBody>
                    <a:bodyPr/>
                    <a:lstStyle/>
                    <a:p>
                      <a:pPr algn="ctr"/>
                      <a:r>
                        <a:rPr lang="de-DE" sz="2200" b="1" dirty="0"/>
                        <a:t>P27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2200" u="sng" dirty="0"/>
                        <a:t>Vertiefung in Kirchenrecht und Liturgiewissenschaft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u="none" dirty="0"/>
                        <a:t>Kirchenrecht (P27.1 und P27.3)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200" u="none" dirty="0"/>
                        <a:t>Liturgiewissenschaft (P27.2 und P27.4)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2200" i="1" u="none" dirty="0">
                          <a:sym typeface="Wingdings" panose="05000000000000000000" pitchFamily="2" charset="2"/>
                        </a:rPr>
                        <a:t> „V</a:t>
                      </a:r>
                      <a:r>
                        <a:rPr lang="de-DE" sz="2200" i="1" u="none" dirty="0"/>
                        <a:t>orgezogene“ Magisterfachprüfung möglich.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249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59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02" y="1752564"/>
            <a:ext cx="10972800" cy="1143000"/>
          </a:xfrm>
        </p:spPr>
        <p:txBody>
          <a:bodyPr/>
          <a:lstStyle/>
          <a:p>
            <a:pPr algn="l"/>
            <a:r>
              <a:rPr lang="de-DE" sz="4000" b="1" dirty="0"/>
              <a:t>Magisterfachprüfungen</a:t>
            </a:r>
            <a:br>
              <a:rPr lang="de-DE" dirty="0"/>
            </a:b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18095" y="2784054"/>
            <a:ext cx="10972800" cy="4207296"/>
          </a:xfrm>
        </p:spPr>
        <p:txBody>
          <a:bodyPr/>
          <a:lstStyle/>
          <a:p>
            <a:r>
              <a:rPr lang="de-DE" sz="2800" dirty="0"/>
              <a:t>Module enthalten meist zwei Fächer – jedes dieser Fächer wird einzeln abgeprüft.</a:t>
            </a:r>
          </a:p>
          <a:p>
            <a:r>
              <a:rPr lang="de-DE" sz="2800" dirty="0"/>
              <a:t>Gesamtmodulnote ist das arithmetische Mittel aus den beiden Prüfungsnoten</a:t>
            </a:r>
          </a:p>
          <a:p>
            <a:pPr lvl="1"/>
            <a:r>
              <a:rPr lang="de-DE" sz="2400" dirty="0"/>
              <a:t>BEIDE Modulteile müssen bestanden sein.</a:t>
            </a:r>
          </a:p>
          <a:p>
            <a:pPr lvl="1"/>
            <a:r>
              <a:rPr lang="de-DE" sz="2400" dirty="0"/>
              <a:t>Ist ein Modulteil nicht bestanden, muss nur dieser Teil erneut geprüft werden – der bestandene Teil bleibt bestehen und wird nicht erneut geprüft.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500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996" y="1924010"/>
            <a:ext cx="10789185" cy="1031357"/>
          </a:xfrm>
        </p:spPr>
        <p:txBody>
          <a:bodyPr/>
          <a:lstStyle/>
          <a:p>
            <a:pPr algn="l"/>
            <a:r>
              <a:rPr lang="de-DE" sz="4800" b="1" dirty="0">
                <a:solidFill>
                  <a:srgbClr val="589898"/>
                </a:solidFill>
              </a:rPr>
              <a:t>ABLAUF</a:t>
            </a:r>
            <a:endParaRPr lang="de-DE" b="1" dirty="0">
              <a:solidFill>
                <a:srgbClr val="589898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813996" y="2850506"/>
            <a:ext cx="10564007" cy="3529511"/>
          </a:xfrm>
        </p:spPr>
        <p:txBody>
          <a:bodyPr/>
          <a:lstStyle/>
          <a:p>
            <a:r>
              <a:rPr lang="de-DE" dirty="0"/>
              <a:t>Allgemeine Informationen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Aufbauphase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Vertiefungsphase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Netzwerkbüro für Theologie und Berufsqualifikation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Rückfragen</a:t>
            </a:r>
          </a:p>
        </p:txBody>
      </p:sp>
    </p:spTree>
    <p:extLst>
      <p:ext uri="{BB962C8B-B14F-4D97-AF65-F5344CB8AC3E}">
        <p14:creationId xmlns:p14="http://schemas.microsoft.com/office/powerpoint/2010/main" val="6303557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7227" y="2057364"/>
            <a:ext cx="10972800" cy="1143000"/>
          </a:xfrm>
        </p:spPr>
        <p:txBody>
          <a:bodyPr/>
          <a:lstStyle/>
          <a:p>
            <a:pPr algn="l"/>
            <a:r>
              <a:rPr lang="de-DE" sz="4000" b="1" dirty="0"/>
              <a:t>Zulassungsvoraussetzungen</a:t>
            </a:r>
            <a:br>
              <a:rPr lang="de-DE" dirty="0"/>
            </a:b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09600" y="3165054"/>
            <a:ext cx="10972800" cy="3527846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Zulassung zu den Prüfungen der Vertiefungsphase NUR, wenn…</a:t>
            </a:r>
          </a:p>
          <a:p>
            <a:pPr marL="0" indent="0">
              <a:buNone/>
            </a:pPr>
            <a:r>
              <a:rPr lang="de-DE" dirty="0"/>
              <a:t>	… P1 - P6 abgeschlossen sind</a:t>
            </a:r>
          </a:p>
          <a:p>
            <a:pPr marL="0" indent="0">
              <a:buNone/>
            </a:pPr>
            <a:r>
              <a:rPr lang="de-DE" dirty="0"/>
              <a:t>	… und alle Sprachnachweise im Studienbüro vorliegen.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Diese gelten nicht für P 24!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014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02" y="1838289"/>
            <a:ext cx="10972800" cy="1143000"/>
          </a:xfrm>
        </p:spPr>
        <p:txBody>
          <a:bodyPr/>
          <a:lstStyle/>
          <a:p>
            <a:pPr algn="l"/>
            <a:r>
              <a:rPr lang="de-DE" sz="4000" b="1" dirty="0"/>
              <a:t>Vorgezogene Magisterfachprüfungen</a:t>
            </a:r>
            <a:br>
              <a:rPr lang="de-DE" dirty="0"/>
            </a:b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18095" y="2917404"/>
            <a:ext cx="10972800" cy="3073821"/>
          </a:xfrm>
        </p:spPr>
        <p:txBody>
          <a:bodyPr/>
          <a:lstStyle/>
          <a:p>
            <a:r>
              <a:rPr lang="de-DE" sz="2800" dirty="0"/>
              <a:t>Ablegung der Magisterfachprüfungen nicht erst am Ende des Sommersemesters, sondern bereits </a:t>
            </a:r>
            <a:r>
              <a:rPr lang="de-DE" sz="2800" i="1" dirty="0"/>
              <a:t>vorgezogen am Ende des Wintersemesters.</a:t>
            </a:r>
          </a:p>
          <a:p>
            <a:r>
              <a:rPr lang="de-DE" sz="2800" i="1" dirty="0"/>
              <a:t>Optional</a:t>
            </a:r>
            <a:r>
              <a:rPr lang="de-DE" sz="2800" dirty="0"/>
              <a:t>: Die betreffenden Magisterfachprüfungen können vorgezogen am Ende des </a:t>
            </a:r>
            <a:r>
              <a:rPr lang="de-DE" sz="2800" dirty="0" err="1"/>
              <a:t>WiSe</a:t>
            </a:r>
            <a:r>
              <a:rPr lang="de-DE" sz="2800" dirty="0"/>
              <a:t> oder regulär am Ende des </a:t>
            </a:r>
            <a:r>
              <a:rPr lang="de-DE" sz="2800" dirty="0" err="1"/>
              <a:t>SoSe</a:t>
            </a:r>
            <a:r>
              <a:rPr lang="de-DE" sz="2800" dirty="0"/>
              <a:t> abgelegt werden.</a:t>
            </a:r>
          </a:p>
          <a:p>
            <a:r>
              <a:rPr lang="de-DE" sz="2800" dirty="0"/>
              <a:t>Es gelten dieselben </a:t>
            </a:r>
            <a:r>
              <a:rPr lang="de-DE" sz="2800" i="1" dirty="0"/>
              <a:t>Zulassungsvoraussetzungen.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0768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09600" y="1679154"/>
            <a:ext cx="10972800" cy="5064546"/>
          </a:xfrm>
        </p:spPr>
        <p:txBody>
          <a:bodyPr/>
          <a:lstStyle/>
          <a:p>
            <a:pPr marL="0" lvl="0" indent="0">
              <a:buNone/>
            </a:pPr>
            <a:r>
              <a:rPr lang="de-DE" sz="2800" b="1" dirty="0"/>
              <a:t>Vorgezogene Magisterfachprüfungen – Fächer:</a:t>
            </a:r>
          </a:p>
          <a:p>
            <a:r>
              <a:rPr lang="de-DE" sz="2800" dirty="0"/>
              <a:t>P19 - P22: </a:t>
            </a:r>
            <a:r>
              <a:rPr lang="de-DE" sz="2800" i="1" dirty="0"/>
              <a:t>AKG (P20)</a:t>
            </a:r>
            <a:r>
              <a:rPr lang="de-DE" sz="2800" dirty="0"/>
              <a:t> und </a:t>
            </a:r>
            <a:r>
              <a:rPr lang="de-DE" sz="2800" i="1" dirty="0"/>
              <a:t>Philosophie (P21)</a:t>
            </a:r>
            <a:r>
              <a:rPr lang="de-DE" sz="2800" dirty="0"/>
              <a:t> am Ende des </a:t>
            </a:r>
            <a:r>
              <a:rPr lang="de-DE" sz="2800" dirty="0" err="1"/>
              <a:t>WiSe</a:t>
            </a:r>
            <a:endParaRPr lang="de-DE" sz="2800" dirty="0"/>
          </a:p>
          <a:p>
            <a:r>
              <a:rPr lang="de-DE" sz="2800" dirty="0"/>
              <a:t>P25 - P27: </a:t>
            </a:r>
            <a:r>
              <a:rPr lang="de-DE" sz="2800" i="1" dirty="0"/>
              <a:t>Kirchenrecht und Liturgiewissenschaft</a:t>
            </a:r>
            <a:r>
              <a:rPr lang="de-DE" sz="2800" dirty="0"/>
              <a:t> (beide P27)</a:t>
            </a:r>
          </a:p>
          <a:p>
            <a:pPr lvl="1"/>
            <a:r>
              <a:rPr lang="de-DE" sz="2400" dirty="0"/>
              <a:t>Eherecht (P27.1) und Liturgiewissenschaft im Rhythmus der Zeit (P27.2) werden im Wintersemester gelesen</a:t>
            </a:r>
          </a:p>
          <a:p>
            <a:pPr lvl="1"/>
            <a:r>
              <a:rPr lang="de-DE" sz="2400" dirty="0"/>
              <a:t>Staatskirchenrecht (P27.3) und Theologie und Anthropologie der Liturgie (P27.4) werden im Sommersemester gelesen</a:t>
            </a:r>
          </a:p>
          <a:p>
            <a:pPr lvl="2"/>
            <a:r>
              <a:rPr lang="de-DE" sz="2000" dirty="0"/>
              <a:t>Diese Vorlesungen sind einstündig angegeben, ABER werden im Sommersemester in der ersten Hälfte des Semesters zweistündig gelesen </a:t>
            </a:r>
            <a:r>
              <a:rPr lang="de-DE" sz="2000" dirty="0">
                <a:sym typeface="Wingdings" panose="05000000000000000000" pitchFamily="2" charset="2"/>
              </a:rPr>
              <a:t></a:t>
            </a:r>
            <a:r>
              <a:rPr lang="de-DE" sz="2000" dirty="0"/>
              <a:t> sie sind damit schon nach der Hälfte des Semesters abgeschlossen.</a:t>
            </a:r>
          </a:p>
          <a:p>
            <a:pPr lvl="2"/>
            <a:r>
              <a:rPr lang="de-DE" sz="2000" dirty="0"/>
              <a:t>Eine Prüfung ist also bereits zur Hälfte des Sommersemesters möglich.</a:t>
            </a:r>
          </a:p>
          <a:p>
            <a:pPr marL="114300" indent="0">
              <a:buNone/>
            </a:pPr>
            <a:r>
              <a:rPr lang="de-DE" sz="2400" dirty="0">
                <a:sym typeface="Wingdings" panose="05000000000000000000" pitchFamily="2" charset="2"/>
              </a:rPr>
              <a:t> „</a:t>
            </a:r>
            <a:r>
              <a:rPr lang="de-DE" sz="2400" i="1" dirty="0"/>
              <a:t>vorgezogene“ Magisterfachprüfungen P27 zur Hälfte des </a:t>
            </a:r>
            <a:r>
              <a:rPr lang="de-DE" sz="2400" i="1" dirty="0" err="1"/>
              <a:t>SoSe</a:t>
            </a: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174719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02" y="1752564"/>
            <a:ext cx="10972800" cy="1143000"/>
          </a:xfrm>
        </p:spPr>
        <p:txBody>
          <a:bodyPr/>
          <a:lstStyle/>
          <a:p>
            <a:pPr algn="l"/>
            <a:r>
              <a:rPr lang="de-DE" sz="4000" b="1" dirty="0"/>
              <a:t>Magisterarbeit</a:t>
            </a:r>
            <a:br>
              <a:rPr lang="de-DE" dirty="0"/>
            </a:b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18095" y="2552279"/>
            <a:ext cx="10972800" cy="3664371"/>
          </a:xfrm>
        </p:spPr>
        <p:txBody>
          <a:bodyPr/>
          <a:lstStyle/>
          <a:p>
            <a:r>
              <a:rPr lang="de-DE" sz="2800" dirty="0"/>
              <a:t>Anmeldezeitraum:	Ende Oktober/ Anfang November</a:t>
            </a:r>
            <a:br>
              <a:rPr lang="de-DE" sz="2800" dirty="0"/>
            </a:br>
            <a:r>
              <a:rPr lang="de-DE" sz="2800" dirty="0"/>
              <a:t>				</a:t>
            </a:r>
            <a:r>
              <a:rPr lang="de-DE" sz="2800" i="1" dirty="0"/>
              <a:t>(</a:t>
            </a:r>
            <a:r>
              <a:rPr lang="de-DE" sz="2800" i="1" dirty="0" err="1"/>
              <a:t>vsl</a:t>
            </a:r>
            <a:r>
              <a:rPr lang="de-DE" sz="2800" i="1" dirty="0"/>
              <a:t>. 28.10.2024 – 01.11.2024)</a:t>
            </a:r>
          </a:p>
          <a:p>
            <a:r>
              <a:rPr lang="de-DE" sz="2800" dirty="0"/>
              <a:t>Anmeldung im Studienbüro und Prüfungsamt (nicht LSF!)</a:t>
            </a:r>
          </a:p>
          <a:p>
            <a:pPr lvl="1"/>
            <a:r>
              <a:rPr lang="de-DE" sz="2400" dirty="0"/>
              <a:t>Das Anmeldeformular findet sich auf der Seite des Prüfungsamtes: </a:t>
            </a:r>
            <a:r>
              <a:rPr lang="de-DE" sz="2000" u="sng" dirty="0">
                <a:solidFill>
                  <a:srgbClr val="589898"/>
                </a:solidFill>
              </a:rPr>
              <a:t>https://www.pags.pa.uni-muenchen.de/formulare/mag_pfa_modularisiert/maga-an_kaththeo_2013.pdf</a:t>
            </a:r>
            <a:endParaRPr lang="de-DE" sz="2400" u="sng" dirty="0">
              <a:solidFill>
                <a:srgbClr val="589898"/>
              </a:solidFill>
            </a:endParaRPr>
          </a:p>
          <a:p>
            <a:pPr lvl="1"/>
            <a:r>
              <a:rPr lang="de-DE" sz="2400" dirty="0"/>
              <a:t>Anmeldeformular ausfüllen und im Studienbüro einreichen – von hier aus wird es an das Prüfungsamt weitergegeben ODER  das ausgefüllte und unterschriebene Formular einscannen und per Mail an das Studienbüro und Prüfungsamt schicken (von „Campus-Adresse“ aus).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57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02" y="1752564"/>
            <a:ext cx="10972800" cy="1143000"/>
          </a:xfrm>
        </p:spPr>
        <p:txBody>
          <a:bodyPr/>
          <a:lstStyle/>
          <a:p>
            <a:pPr algn="l"/>
            <a:r>
              <a:rPr lang="de-DE" sz="4000" b="1" dirty="0"/>
              <a:t>Magisterarbeit</a:t>
            </a:r>
            <a:br>
              <a:rPr lang="de-DE" dirty="0"/>
            </a:b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18095" y="2784054"/>
            <a:ext cx="10972800" cy="4207296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Es muss ein </a:t>
            </a:r>
            <a:r>
              <a:rPr lang="de-DE" b="1" dirty="0"/>
              <a:t>Arbeitstitel</a:t>
            </a:r>
            <a:r>
              <a:rPr lang="de-DE" dirty="0"/>
              <a:t> angemeldet werden:</a:t>
            </a:r>
          </a:p>
          <a:p>
            <a:r>
              <a:rPr lang="de-DE" dirty="0"/>
              <a:t>Dieser darf gerne als Arbeitstitel kenntlich gemacht werden (kleine Veränderungen möglich).</a:t>
            </a:r>
          </a:p>
          <a:p>
            <a:r>
              <a:rPr lang="de-DE" dirty="0"/>
              <a:t>ABER der Arbeitstitel (= das Thema) darf nicht mehr grundlegend verändert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58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8652" y="1619214"/>
            <a:ext cx="10972800" cy="1143000"/>
          </a:xfrm>
        </p:spPr>
        <p:txBody>
          <a:bodyPr/>
          <a:lstStyle/>
          <a:p>
            <a:pPr algn="l"/>
            <a:r>
              <a:rPr lang="de-DE" b="1" dirty="0">
                <a:solidFill>
                  <a:srgbClr val="589898"/>
                </a:solidFill>
              </a:rPr>
              <a:t>NETZWERKBÜRO</a:t>
            </a:r>
            <a:br>
              <a:rPr lang="de-DE" dirty="0"/>
            </a:b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609600" y="2384004"/>
            <a:ext cx="11315700" cy="42072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de-DE" sz="2600" dirty="0"/>
              <a:t>Serviceangebot für Studierende: Unterstützung des Übergangs vom Studium zum Berufsleben</a:t>
            </a:r>
          </a:p>
          <a:p>
            <a:r>
              <a:rPr lang="de-DE" sz="2600" dirty="0">
                <a:solidFill>
                  <a:srgbClr val="589898"/>
                </a:solidFill>
              </a:rPr>
              <a:t>Jobletter</a:t>
            </a:r>
            <a:r>
              <a:rPr lang="de-DE" sz="2600" dirty="0"/>
              <a:t>: Überblick über den Stellenmarkt für Theologinnen und Theologen</a:t>
            </a:r>
          </a:p>
          <a:p>
            <a:r>
              <a:rPr lang="de-DE" sz="2600" dirty="0">
                <a:solidFill>
                  <a:srgbClr val="589898"/>
                </a:solidFill>
              </a:rPr>
              <a:t>Alumni-Portraits</a:t>
            </a:r>
            <a:r>
              <a:rPr lang="de-DE" sz="2600" dirty="0"/>
              <a:t>: Berufswege, die auch nicht die klassischen Wege sind</a:t>
            </a:r>
          </a:p>
          <a:p>
            <a:r>
              <a:rPr lang="de-DE" sz="2600" dirty="0">
                <a:solidFill>
                  <a:srgbClr val="589898"/>
                </a:solidFill>
              </a:rPr>
              <a:t>Alumni-Netzwerk</a:t>
            </a:r>
            <a:r>
              <a:rPr lang="de-DE" sz="2600" dirty="0"/>
              <a:t>: Kontakt mit der Fakultät, </a:t>
            </a:r>
            <a:r>
              <a:rPr lang="de-DE" sz="2600" dirty="0" err="1"/>
              <a:t>Alumnitreffen</a:t>
            </a:r>
            <a:endParaRPr lang="de-DE" sz="2600" dirty="0"/>
          </a:p>
          <a:p>
            <a:r>
              <a:rPr lang="de-DE" sz="2600" dirty="0">
                <a:solidFill>
                  <a:srgbClr val="589898"/>
                </a:solidFill>
              </a:rPr>
              <a:t>Veranstaltungen</a:t>
            </a:r>
            <a:r>
              <a:rPr lang="de-DE" sz="2600" dirty="0"/>
              <a:t>: Mit Theologinnen und Theologen im Beruf</a:t>
            </a:r>
          </a:p>
          <a:p>
            <a:pPr lvl="1">
              <a:buFont typeface="Wingdings"/>
              <a:buChar char="à"/>
            </a:pPr>
            <a:r>
              <a:rPr lang="de-DE" sz="2000" dirty="0"/>
              <a:t>Bei bestimmten Interessen/Wünschen kann auch gerne auf das Netzwerkbüro zugegangen werden (Personen, Berufsfelder, etc.). </a:t>
            </a:r>
          </a:p>
          <a:p>
            <a:pPr lvl="1">
              <a:buFont typeface="Wingdings"/>
              <a:buChar char="à"/>
            </a:pPr>
            <a:r>
              <a:rPr lang="de-DE" sz="2000" dirty="0">
                <a:solidFill>
                  <a:srgbClr val="589898"/>
                </a:solidFill>
              </a:rPr>
              <a:t> </a:t>
            </a:r>
            <a:r>
              <a:rPr lang="de-DE" sz="2400" dirty="0">
                <a:solidFill>
                  <a:srgbClr val="589898"/>
                </a:solidFill>
              </a:rPr>
              <a:t>https://www.netzwerkbuero.kaththeol.uni-muenchen.de</a:t>
            </a:r>
            <a:endParaRPr lang="de-DE" sz="2400" b="1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798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520552" y="2749008"/>
            <a:ext cx="10972800" cy="3432717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Kontakt</a:t>
            </a:r>
          </a:p>
          <a:p>
            <a:pPr marL="0" indent="0">
              <a:buNone/>
            </a:pPr>
            <a:r>
              <a:rPr lang="de-DE" sz="2400" b="1" i="1" dirty="0"/>
              <a:t>verena.keidel@lmu.de  verena.keidel@kaththeol.lmu.de (Raum: C 218)</a:t>
            </a:r>
            <a:br>
              <a:rPr lang="de-DE" sz="2400" b="1" i="1" dirty="0"/>
            </a:br>
            <a:r>
              <a:rPr lang="de-DE" sz="2400" dirty="0">
                <a:solidFill>
                  <a:srgbClr val="589898"/>
                </a:solidFill>
              </a:rPr>
              <a:t>https://www.netzwerkbuero.kaththeol.uni-muenchen.de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b="1" dirty="0" err="1"/>
              <a:t>Instagramkanal</a:t>
            </a:r>
            <a:r>
              <a:rPr lang="de-DE" dirty="0"/>
              <a:t> </a:t>
            </a:r>
          </a:p>
          <a:p>
            <a:r>
              <a:rPr lang="de-DE" sz="2400" dirty="0"/>
              <a:t>Termine, Veranstaltungen, Fristen, etc.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589898"/>
                </a:solidFill>
                <a:sym typeface="Wingdings" panose="05000000000000000000" pitchFamily="2" charset="2"/>
              </a:rPr>
              <a:t></a:t>
            </a:r>
            <a:r>
              <a:rPr lang="de-DE" sz="2400" dirty="0">
                <a:solidFill>
                  <a:srgbClr val="589898"/>
                </a:solidFill>
              </a:rPr>
              <a:t> https://www.instagram.com/netzwerkbuero_lmu_muenchen/</a:t>
            </a:r>
            <a:endParaRPr lang="de-DE" sz="2400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A40EAF3-5F6E-D917-34BF-F3D418B378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020" y="3771937"/>
            <a:ext cx="2693413" cy="269341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977" y="1752563"/>
            <a:ext cx="10972800" cy="1143000"/>
          </a:xfrm>
        </p:spPr>
        <p:txBody>
          <a:bodyPr/>
          <a:lstStyle/>
          <a:p>
            <a:pPr algn="l"/>
            <a:r>
              <a:rPr lang="de-DE" b="1" dirty="0"/>
              <a:t>NETZWERKBÜRO</a:t>
            </a:r>
            <a:endParaRPr lang="de-DE" sz="2400" dirty="0">
              <a:solidFill>
                <a:srgbClr val="589898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720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9569" y="1573213"/>
            <a:ext cx="10363200" cy="1378684"/>
          </a:xfrm>
        </p:spPr>
        <p:txBody>
          <a:bodyPr/>
          <a:lstStyle/>
          <a:p>
            <a:pPr algn="ctr"/>
            <a:br>
              <a:rPr lang="de-DE" dirty="0"/>
            </a:br>
            <a:r>
              <a:rPr lang="de-DE" dirty="0">
                <a:solidFill>
                  <a:srgbClr val="589898"/>
                </a:solidFill>
              </a:rPr>
              <a:t>Vielen Dank für ihre Aufmerksamkeit!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FB42949-A80F-41C2-B675-C8D267C94BB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762" t="50053" r="-249" b="5529"/>
          <a:stretch/>
        </p:blipFill>
        <p:spPr>
          <a:xfrm>
            <a:off x="0" y="2951897"/>
            <a:ext cx="12192000" cy="37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4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53" y="1850759"/>
            <a:ext cx="10972800" cy="1143000"/>
          </a:xfrm>
        </p:spPr>
        <p:txBody>
          <a:bodyPr/>
          <a:lstStyle/>
          <a:p>
            <a:pPr algn="l"/>
            <a:r>
              <a:rPr lang="de-DE" b="1" dirty="0">
                <a:solidFill>
                  <a:srgbClr val="589898"/>
                </a:solidFill>
              </a:rPr>
              <a:t>ALLGEMEINE INFORMATIONEN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523853" y="2726892"/>
            <a:ext cx="10972800" cy="32582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Homepage und Studienordnung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Aufbau des Magisterstudiengangs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Weitere Informationen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99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853" y="1850759"/>
            <a:ext cx="10972800" cy="1143000"/>
          </a:xfrm>
        </p:spPr>
        <p:txBody>
          <a:bodyPr/>
          <a:lstStyle/>
          <a:p>
            <a:pPr algn="l"/>
            <a:r>
              <a:rPr lang="de-DE" b="1" dirty="0"/>
              <a:t>Homepage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523853" y="2726892"/>
            <a:ext cx="10972800" cy="3258272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Studienordnung §26</a:t>
            </a:r>
            <a:r>
              <a:rPr lang="de-DE" dirty="0"/>
              <a:t>: Mitwirkungspflicht der Studierenden </a:t>
            </a:r>
          </a:p>
          <a:p>
            <a:r>
              <a:rPr lang="de-DE" dirty="0"/>
              <a:t>Studierende sind in der Informationspflicht und für die Organisation des Studiums verantwortlich.</a:t>
            </a:r>
          </a:p>
          <a:p>
            <a:r>
              <a:rPr lang="de-DE" dirty="0"/>
              <a:t>Unterstützung durch das </a:t>
            </a:r>
            <a:r>
              <a:rPr lang="de-DE" b="1" dirty="0"/>
              <a:t>Studienbüro</a:t>
            </a:r>
            <a:r>
              <a:rPr lang="de-DE" dirty="0"/>
              <a:t> (persönlich und digital).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1011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EC214-21D7-C2BE-C604-D40CD425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920876"/>
            <a:ext cx="10972800" cy="1420812"/>
          </a:xfrm>
        </p:spPr>
        <p:txBody>
          <a:bodyPr/>
          <a:lstStyle/>
          <a:p>
            <a:pPr algn="l"/>
            <a:r>
              <a:rPr lang="de-DE" sz="4000" b="1" dirty="0"/>
              <a:t>Magister-Studiengang</a:t>
            </a:r>
            <a:br>
              <a:rPr lang="de-DE" sz="4000" b="1" dirty="0"/>
            </a:br>
            <a:br>
              <a:rPr lang="de-DE" sz="1000" b="1" dirty="0">
                <a:solidFill>
                  <a:srgbClr val="589898"/>
                </a:solidFill>
              </a:rPr>
            </a:br>
            <a:r>
              <a:rPr lang="de-DE" sz="2400" dirty="0"/>
              <a:t>https://www.kaththeol.lmu.de/de/studium/studienangebot/magister-studiengang/ </a:t>
            </a:r>
            <a:endParaRPr lang="de-DE" sz="9600" dirty="0"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2E783A-CADA-4A8F-C621-ACA7A1351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3513138"/>
            <a:ext cx="10972800" cy="2963862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de-DE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Studienverlauf</a:t>
            </a: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nach Semester</a:t>
            </a: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Welche Lehrveranstaltungen sind in welchem Semester vorgesehen?</a:t>
            </a:r>
          </a:p>
          <a:p>
            <a:pPr lvl="1">
              <a:lnSpc>
                <a:spcPct val="115000"/>
              </a:lnSpc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Wie und wann werden sie geprüft?</a:t>
            </a:r>
          </a:p>
          <a:p>
            <a:r>
              <a:rPr lang="de-DE" b="1" dirty="0"/>
              <a:t>Modultabelle</a:t>
            </a:r>
          </a:p>
        </p:txBody>
      </p:sp>
    </p:spTree>
    <p:extLst>
      <p:ext uri="{BB962C8B-B14F-4D97-AF65-F5344CB8AC3E}">
        <p14:creationId xmlns:p14="http://schemas.microsoft.com/office/powerpoint/2010/main" val="89409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nhaltsplatzhalter 20">
            <a:extLst>
              <a:ext uri="{FF2B5EF4-FFF2-40B4-BE49-F238E27FC236}">
                <a16:creationId xmlns:a16="http://schemas.microsoft.com/office/drawing/2014/main" id="{3441806C-1A7E-E562-9B82-2B77F54F2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924050"/>
            <a:ext cx="10934700" cy="4449762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de-DE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Prüfungs-/Studienordnung </a:t>
            </a: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(rechtsverbindliches Dokument)</a:t>
            </a:r>
          </a:p>
          <a:p>
            <a:pPr lvl="1">
              <a:lnSpc>
                <a:spcPct val="115000"/>
              </a:lnSpc>
            </a:pPr>
            <a:r>
              <a:rPr lang="de-D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Anlage 2 listet alle Veranstaltungen auf, die absolviert werden müssen.</a:t>
            </a:r>
          </a:p>
          <a:p>
            <a:pPr lvl="1">
              <a:lnSpc>
                <a:spcPct val="115000"/>
              </a:lnSpc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Informationen über die </a:t>
            </a:r>
            <a:r>
              <a:rPr lang="de-D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Prüfungsform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D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Prüfungsdauer</a:t>
            </a:r>
          </a:p>
          <a:p>
            <a:pPr lvl="2">
              <a:lnSpc>
                <a:spcPct val="115000"/>
              </a:lnSpc>
            </a:pPr>
            <a:r>
              <a:rPr lang="de-DE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Welches Modul wird auf welche Art geprüft? Wie umfangreich sind die Prüfungen?</a:t>
            </a:r>
          </a:p>
          <a:p>
            <a:pPr lvl="2">
              <a:lnSpc>
                <a:spcPct val="115000"/>
              </a:lnSpc>
            </a:pPr>
            <a:r>
              <a:rPr lang="de-DE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Magisterfachprüfungen können mündlich oder schriftlich geprüft werden.</a:t>
            </a:r>
          </a:p>
        </p:txBody>
      </p:sp>
    </p:spTree>
    <p:extLst>
      <p:ext uri="{BB962C8B-B14F-4D97-AF65-F5344CB8AC3E}">
        <p14:creationId xmlns:p14="http://schemas.microsoft.com/office/powerpoint/2010/main" val="6144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471377" y="4114800"/>
            <a:ext cx="10972800" cy="2400299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D2B4CCB-416F-CF5A-FF4F-96C39597172D}"/>
              </a:ext>
            </a:extLst>
          </p:cNvPr>
          <p:cNvSpPr txBox="1">
            <a:spLocks/>
          </p:cNvSpPr>
          <p:nvPr/>
        </p:nvSpPr>
        <p:spPr>
          <a:xfrm>
            <a:off x="552450" y="1920875"/>
            <a:ext cx="10972800" cy="23336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4000" b="1" dirty="0"/>
              <a:t>Prüfungen</a:t>
            </a:r>
            <a:br>
              <a:rPr lang="de-DE" sz="4000" b="1" dirty="0"/>
            </a:br>
            <a:br>
              <a:rPr lang="de-DE" sz="2400" b="1" dirty="0"/>
            </a:br>
            <a:r>
              <a:rPr lang="de-DE" sz="2400" u="sng" dirty="0">
                <a:solidFill>
                  <a:srgbClr val="589898"/>
                </a:solidFill>
                <a:latin typeface="+mn-lt"/>
              </a:rPr>
              <a:t>https://cms-cdn.lmu.de/media/01-kaththeol/fakultaetswebsite-der-katholischen-theologie/downloads/studium/psto_magister_1.pdf</a:t>
            </a:r>
            <a:r>
              <a:rPr lang="de-DE" sz="2400" dirty="0">
                <a:solidFill>
                  <a:srgbClr val="589898"/>
                </a:solidFill>
                <a:latin typeface="+mn-lt"/>
              </a:rPr>
              <a:t> </a:t>
            </a:r>
            <a:r>
              <a:rPr lang="de-DE" sz="2400" dirty="0">
                <a:latin typeface="+mn-lt"/>
              </a:rPr>
              <a:t>(</a:t>
            </a:r>
            <a:r>
              <a:rPr lang="de-DE" sz="2400" dirty="0" err="1">
                <a:latin typeface="+mn-lt"/>
              </a:rPr>
              <a:t>PStO</a:t>
            </a:r>
            <a:r>
              <a:rPr lang="de-DE" sz="2400" dirty="0">
                <a:latin typeface="+mn-lt"/>
              </a:rPr>
              <a:t>)</a:t>
            </a:r>
          </a:p>
          <a:p>
            <a:pPr algn="l"/>
            <a:endParaRPr lang="de-DE" sz="2400" u="sng" dirty="0">
              <a:solidFill>
                <a:srgbClr val="589898"/>
              </a:solidFill>
              <a:latin typeface="+mn-lt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D5D9D27-DEAB-4BF0-DF97-7AF67144EE5E}"/>
              </a:ext>
            </a:extLst>
          </p:cNvPr>
          <p:cNvSpPr txBox="1">
            <a:spLocks/>
          </p:cNvSpPr>
          <p:nvPr/>
        </p:nvSpPr>
        <p:spPr>
          <a:xfrm>
            <a:off x="552450" y="3341688"/>
            <a:ext cx="10972800" cy="3516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729D510-DC09-1F5A-75EB-4A229C1DA5DF}"/>
              </a:ext>
            </a:extLst>
          </p:cNvPr>
          <p:cNvSpPr txBox="1">
            <a:spLocks/>
          </p:cNvSpPr>
          <p:nvPr/>
        </p:nvSpPr>
        <p:spPr>
          <a:xfrm>
            <a:off x="704850" y="3974034"/>
            <a:ext cx="10972800" cy="22516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Hier finden Sie Informationen zu den </a:t>
            </a:r>
            <a:r>
              <a:rPr lang="de-D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Prüfungen.</a:t>
            </a:r>
          </a:p>
          <a:p>
            <a:pPr>
              <a:lnSpc>
                <a:spcPct val="115000"/>
              </a:lnSpc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Für die Vertiefungsphase besonders relevant: </a:t>
            </a:r>
            <a:r>
              <a:rPr lang="de-D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Magisterfachprüfungen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D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Magisterarbeit</a:t>
            </a:r>
          </a:p>
        </p:txBody>
      </p:sp>
    </p:spTree>
    <p:extLst>
      <p:ext uri="{BB962C8B-B14F-4D97-AF65-F5344CB8AC3E}">
        <p14:creationId xmlns:p14="http://schemas.microsoft.com/office/powerpoint/2010/main" val="213495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idx="1"/>
          </p:nvPr>
        </p:nvSpPr>
        <p:spPr>
          <a:xfrm>
            <a:off x="471377" y="4114800"/>
            <a:ext cx="10972800" cy="2400299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D2B4CCB-416F-CF5A-FF4F-96C39597172D}"/>
              </a:ext>
            </a:extLst>
          </p:cNvPr>
          <p:cNvSpPr txBox="1">
            <a:spLocks/>
          </p:cNvSpPr>
          <p:nvPr/>
        </p:nvSpPr>
        <p:spPr>
          <a:xfrm>
            <a:off x="552450" y="1920876"/>
            <a:ext cx="10972800" cy="14208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4000" b="1" dirty="0"/>
              <a:t>Studienbüro</a:t>
            </a:r>
            <a:br>
              <a:rPr lang="de-DE" sz="4000" b="1" dirty="0"/>
            </a:br>
            <a:br>
              <a:rPr lang="de-DE" sz="1000" b="1" dirty="0"/>
            </a:br>
            <a:r>
              <a:rPr lang="de-DE" sz="2400" u="sng" dirty="0">
                <a:solidFill>
                  <a:srgbClr val="589898"/>
                </a:solidFill>
                <a:latin typeface="+mn-lt"/>
                <a:ea typeface="Times New Roman" panose="02020603050405020304" pitchFamily="18" charset="0"/>
              </a:rPr>
              <a:t>https://www.kaththeol.lmu.de/de/studium/index.html</a:t>
            </a:r>
            <a:endParaRPr lang="de-DE" sz="2400" b="1" dirty="0">
              <a:solidFill>
                <a:srgbClr val="589898"/>
              </a:solidFill>
              <a:latin typeface="+mn-lt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D5D9D27-DEAB-4BF0-DF97-7AF67144EE5E}"/>
              </a:ext>
            </a:extLst>
          </p:cNvPr>
          <p:cNvSpPr txBox="1">
            <a:spLocks/>
          </p:cNvSpPr>
          <p:nvPr/>
        </p:nvSpPr>
        <p:spPr>
          <a:xfrm>
            <a:off x="552450" y="3341688"/>
            <a:ext cx="10972800" cy="3516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729D510-DC09-1F5A-75EB-4A229C1DA5DF}"/>
              </a:ext>
            </a:extLst>
          </p:cNvPr>
          <p:cNvSpPr txBox="1">
            <a:spLocks/>
          </p:cNvSpPr>
          <p:nvPr/>
        </p:nvSpPr>
        <p:spPr>
          <a:xfrm>
            <a:off x="704850" y="3494088"/>
            <a:ext cx="10820400" cy="3516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Das Studienbüro ist </a:t>
            </a:r>
            <a:r>
              <a:rPr lang="de-D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Anlaufstelle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 in allen Fragen rund um die Studienorganisation. </a:t>
            </a:r>
          </a:p>
          <a:p>
            <a:pPr>
              <a:lnSpc>
                <a:spcPct val="115000"/>
              </a:lnSpc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Hier finden Sie </a:t>
            </a:r>
            <a:r>
              <a:rPr lang="de-DE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Kontaktdaten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 und Sprechzeiten des Studienbüros.</a:t>
            </a:r>
          </a:p>
        </p:txBody>
      </p:sp>
    </p:spTree>
    <p:extLst>
      <p:ext uri="{BB962C8B-B14F-4D97-AF65-F5344CB8AC3E}">
        <p14:creationId xmlns:p14="http://schemas.microsoft.com/office/powerpoint/2010/main" val="265907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1761</Words>
  <Application>Microsoft Office PowerPoint</Application>
  <PresentationFormat>Breitbild</PresentationFormat>
  <Paragraphs>272</Paragraphs>
  <Slides>37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4" baseType="lpstr">
      <vt:lpstr>Arial</vt:lpstr>
      <vt:lpstr>Calibri</vt:lpstr>
      <vt:lpstr>inherit</vt:lpstr>
      <vt:lpstr>LMU CompatilFact</vt:lpstr>
      <vt:lpstr>Times New Roman</vt:lpstr>
      <vt:lpstr>Wingdings</vt:lpstr>
      <vt:lpstr>Larissa</vt:lpstr>
      <vt:lpstr> </vt:lpstr>
      <vt:lpstr>PowerPoint-Präsentation</vt:lpstr>
      <vt:lpstr>ABLAUF</vt:lpstr>
      <vt:lpstr>ALLGEMEINE INFORMATIONEN</vt:lpstr>
      <vt:lpstr>Homepage</vt:lpstr>
      <vt:lpstr>Magister-Studiengang  https://www.kaththeol.lmu.de/de/studium/studienangebot/magister-studiengang/ </vt:lpstr>
      <vt:lpstr>PowerPoint-Präsentation</vt:lpstr>
      <vt:lpstr>PowerPoint-Präsentation</vt:lpstr>
      <vt:lpstr>PowerPoint-Präsentation</vt:lpstr>
      <vt:lpstr>PowerPoint-Präsentation</vt:lpstr>
      <vt:lpstr>WEITERE INFORMATIONEN  </vt:lpstr>
      <vt:lpstr>Wiederholung von Prüfungen</vt:lpstr>
      <vt:lpstr>Studiendauer I</vt:lpstr>
      <vt:lpstr>PowerPoint-Präsentation</vt:lpstr>
      <vt:lpstr>PowerPoint-Präsentation</vt:lpstr>
      <vt:lpstr>Transkript</vt:lpstr>
      <vt:lpstr>Prüfungszeiträume</vt:lpstr>
      <vt:lpstr>AUFBAUPHASE  </vt:lpstr>
      <vt:lpstr>Prüfungen  </vt:lpstr>
      <vt:lpstr>Übersicht Aufbauphase  </vt:lpstr>
      <vt:lpstr>PowerPoint-Präsentation</vt:lpstr>
      <vt:lpstr>PowerPoint-Präsentation</vt:lpstr>
      <vt:lpstr>VERTIEFUNGSPHASE</vt:lpstr>
      <vt:lpstr>Wie funktioniert die Vertiefungsphase?</vt:lpstr>
      <vt:lpstr>PowerPoint-Präsentation</vt:lpstr>
      <vt:lpstr>PowerPoint-Präsentation</vt:lpstr>
      <vt:lpstr>PowerPoint-Präsentation</vt:lpstr>
      <vt:lpstr>PowerPoint-Präsentation</vt:lpstr>
      <vt:lpstr>Magisterfachprüfungen  </vt:lpstr>
      <vt:lpstr>Zulassungsvoraussetzungen  </vt:lpstr>
      <vt:lpstr>Vorgezogene Magisterfachprüfungen  </vt:lpstr>
      <vt:lpstr>PowerPoint-Präsentation</vt:lpstr>
      <vt:lpstr>Magisterarbeit  </vt:lpstr>
      <vt:lpstr>Magisterarbeit  </vt:lpstr>
      <vt:lpstr>NETZWERKBÜRO  </vt:lpstr>
      <vt:lpstr>NETZWERKBÜRO</vt:lpstr>
      <vt:lpstr> Vielen Dank für ihre Aufmerksamkeit!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Allgemeine Informationen</dc:title>
  <dc:creator>Lokaladmin</dc:creator>
  <cp:lastModifiedBy>Felix, Manuel</cp:lastModifiedBy>
  <cp:revision>49</cp:revision>
  <dcterms:created xsi:type="dcterms:W3CDTF">2018-01-08T08:41:44Z</dcterms:created>
  <dcterms:modified xsi:type="dcterms:W3CDTF">2024-06-12T11:25:12Z</dcterms:modified>
</cp:coreProperties>
</file>