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6" r:id="rId2"/>
    <p:sldId id="277" r:id="rId3"/>
    <p:sldId id="257" r:id="rId4"/>
    <p:sldId id="263" r:id="rId5"/>
    <p:sldId id="296" r:id="rId6"/>
    <p:sldId id="295" r:id="rId7"/>
    <p:sldId id="358" r:id="rId8"/>
    <p:sldId id="271" r:id="rId9"/>
    <p:sldId id="297" r:id="rId10"/>
    <p:sldId id="558" r:id="rId11"/>
    <p:sldId id="298" r:id="rId12"/>
    <p:sldId id="299" r:id="rId13"/>
    <p:sldId id="302" r:id="rId14"/>
    <p:sldId id="557" r:id="rId15"/>
    <p:sldId id="560" r:id="rId16"/>
    <p:sldId id="561" r:id="rId17"/>
    <p:sldId id="562" r:id="rId18"/>
    <p:sldId id="563" r:id="rId19"/>
    <p:sldId id="564" r:id="rId20"/>
    <p:sldId id="565" r:id="rId21"/>
    <p:sldId id="566" r:id="rId22"/>
    <p:sldId id="306" r:id="rId23"/>
    <p:sldId id="309" r:id="rId24"/>
    <p:sldId id="308" r:id="rId25"/>
    <p:sldId id="352" r:id="rId26"/>
    <p:sldId id="314" r:id="rId27"/>
    <p:sldId id="567" r:id="rId28"/>
    <p:sldId id="318" r:id="rId29"/>
    <p:sldId id="284" r:id="rId30"/>
    <p:sldId id="353" r:id="rId31"/>
    <p:sldId id="288" r:id="rId32"/>
    <p:sldId id="325" r:id="rId33"/>
    <p:sldId id="568" r:id="rId34"/>
    <p:sldId id="569" r:id="rId35"/>
    <p:sldId id="330" r:id="rId36"/>
    <p:sldId id="332" r:id="rId37"/>
    <p:sldId id="333" r:id="rId38"/>
    <p:sldId id="334" r:id="rId39"/>
    <p:sldId id="336" r:id="rId40"/>
    <p:sldId id="338" r:id="rId41"/>
    <p:sldId id="339" r:id="rId42"/>
    <p:sldId id="340" r:id="rId43"/>
    <p:sldId id="356" r:id="rId44"/>
    <p:sldId id="343" r:id="rId45"/>
    <p:sldId id="346" r:id="rId46"/>
    <p:sldId id="281" r:id="rId47"/>
    <p:sldId id="269" r:id="rId48"/>
    <p:sldId id="543" r:id="rId49"/>
    <p:sldId id="544" r:id="rId50"/>
    <p:sldId id="575" r:id="rId51"/>
    <p:sldId id="574" r:id="rId52"/>
    <p:sldId id="541" r:id="rId53"/>
    <p:sldId id="359" r:id="rId54"/>
    <p:sldId id="570" r:id="rId55"/>
    <p:sldId id="571" r:id="rId56"/>
    <p:sldId id="572" r:id="rId57"/>
    <p:sldId id="267" r:id="rId5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0" autoAdjust="0"/>
  </p:normalViewPr>
  <p:slideViewPr>
    <p:cSldViewPr>
      <p:cViewPr varScale="1">
        <p:scale>
          <a:sx n="128" d="100"/>
          <a:sy n="128" d="100"/>
        </p:scale>
        <p:origin x="-11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405A-8C43-4316-A613-6A17C74D617D}" type="doc">
      <dgm:prSet loTypeId="urn:microsoft.com/office/officeart/2005/8/layout/default#1" loCatId="list" qsTypeId="urn:microsoft.com/office/officeart/2005/8/quickstyle/simple2" qsCatId="simple" csTypeId="urn:microsoft.com/office/officeart/2005/8/colors/colorful5" csCatId="colorful" phldr="1"/>
      <dgm:spPr/>
      <dgm:t>
        <a:bodyPr/>
        <a:lstStyle/>
        <a:p>
          <a:endParaRPr lang="de-DE"/>
        </a:p>
      </dgm:t>
    </dgm:pt>
    <dgm:pt modelId="{C12752C7-42F1-48D0-9072-1AFDBCE96FC7}">
      <dgm:prSet phldrT="[Text]" custT="1"/>
      <dgm:spPr/>
      <dgm:t>
        <a:bodyPr/>
        <a:lstStyle/>
        <a:p>
          <a:r>
            <a:rPr lang="de-DE" sz="2400" dirty="0"/>
            <a:t>Seelsorge</a:t>
          </a:r>
        </a:p>
      </dgm:t>
    </dgm:pt>
    <dgm:pt modelId="{E195BEF2-42FE-4487-9A50-228A66D7A11B}" type="parTrans" cxnId="{1512200B-DE21-46F9-822A-453CFCB65B1E}">
      <dgm:prSet/>
      <dgm:spPr/>
      <dgm:t>
        <a:bodyPr/>
        <a:lstStyle/>
        <a:p>
          <a:endParaRPr lang="de-DE"/>
        </a:p>
      </dgm:t>
    </dgm:pt>
    <dgm:pt modelId="{30DFDFA9-0826-4B97-B220-5B8E83B570FF}" type="sibTrans" cxnId="{1512200B-DE21-46F9-822A-453CFCB65B1E}">
      <dgm:prSet/>
      <dgm:spPr/>
      <dgm:t>
        <a:bodyPr/>
        <a:lstStyle/>
        <a:p>
          <a:endParaRPr lang="de-DE"/>
        </a:p>
      </dgm:t>
    </dgm:pt>
    <dgm:pt modelId="{04EF456A-2286-48A9-A109-35AFE8AE923B}">
      <dgm:prSet phldrT="[Text]" custT="1"/>
      <dgm:spPr/>
      <dgm:t>
        <a:bodyPr/>
        <a:lstStyle/>
        <a:p>
          <a:r>
            <a:rPr lang="de-DE" sz="1600" dirty="0"/>
            <a:t>Journalismus</a:t>
          </a:r>
        </a:p>
      </dgm:t>
    </dgm:pt>
    <dgm:pt modelId="{741219AC-4A55-445A-9299-00E4A2AE7D5C}" type="parTrans" cxnId="{2E946FD8-B7EC-4ED9-A322-100B4750D1C9}">
      <dgm:prSet/>
      <dgm:spPr/>
      <dgm:t>
        <a:bodyPr/>
        <a:lstStyle/>
        <a:p>
          <a:endParaRPr lang="de-DE"/>
        </a:p>
      </dgm:t>
    </dgm:pt>
    <dgm:pt modelId="{2FF7B500-23EC-4AAC-803D-B7A0A344ABB2}" type="sibTrans" cxnId="{2E946FD8-B7EC-4ED9-A322-100B4750D1C9}">
      <dgm:prSet/>
      <dgm:spPr/>
      <dgm:t>
        <a:bodyPr/>
        <a:lstStyle/>
        <a:p>
          <a:endParaRPr lang="de-DE"/>
        </a:p>
      </dgm:t>
    </dgm:pt>
    <dgm:pt modelId="{5517601C-266E-475B-930F-7D69DF2BCBC7}">
      <dgm:prSet phldrT="[Text]" custT="1"/>
      <dgm:spPr/>
      <dgm:t>
        <a:bodyPr/>
        <a:lstStyle/>
        <a:p>
          <a:r>
            <a:rPr lang="de-DE" sz="1400" dirty="0"/>
            <a:t>Erwachsenenbildung</a:t>
          </a:r>
        </a:p>
      </dgm:t>
    </dgm:pt>
    <dgm:pt modelId="{C39612FD-90A5-4748-8DF3-6EC5C672D0C2}" type="parTrans" cxnId="{358BD5C6-22C9-4155-ACF8-07A203E5F4E2}">
      <dgm:prSet/>
      <dgm:spPr/>
      <dgm:t>
        <a:bodyPr/>
        <a:lstStyle/>
        <a:p>
          <a:endParaRPr lang="de-DE"/>
        </a:p>
      </dgm:t>
    </dgm:pt>
    <dgm:pt modelId="{C3C67B67-814B-48D0-B49E-D21FEF605D84}" type="sibTrans" cxnId="{358BD5C6-22C9-4155-ACF8-07A203E5F4E2}">
      <dgm:prSet/>
      <dgm:spPr/>
      <dgm:t>
        <a:bodyPr/>
        <a:lstStyle/>
        <a:p>
          <a:endParaRPr lang="de-DE"/>
        </a:p>
      </dgm:t>
    </dgm:pt>
    <dgm:pt modelId="{AA5B6E1F-DFF8-4639-AB38-D2F787E0546E}">
      <dgm:prSet phldrT="[Text]" custT="1"/>
      <dgm:spPr/>
      <dgm:t>
        <a:bodyPr/>
        <a:lstStyle/>
        <a:p>
          <a:r>
            <a:rPr lang="de-DE" sz="2000" dirty="0"/>
            <a:t>Soziales</a:t>
          </a:r>
        </a:p>
      </dgm:t>
    </dgm:pt>
    <dgm:pt modelId="{30FB8A8A-9866-4CF4-8326-75D6C2CA80A1}" type="parTrans" cxnId="{ED570565-764C-4A1C-B10B-7A9626CF31F8}">
      <dgm:prSet/>
      <dgm:spPr/>
      <dgm:t>
        <a:bodyPr/>
        <a:lstStyle/>
        <a:p>
          <a:endParaRPr lang="de-DE"/>
        </a:p>
      </dgm:t>
    </dgm:pt>
    <dgm:pt modelId="{EBB825DA-90D6-4E54-AD5D-839AA240F4E8}" type="sibTrans" cxnId="{ED570565-764C-4A1C-B10B-7A9626CF31F8}">
      <dgm:prSet/>
      <dgm:spPr/>
      <dgm:t>
        <a:bodyPr/>
        <a:lstStyle/>
        <a:p>
          <a:endParaRPr lang="de-DE"/>
        </a:p>
      </dgm:t>
    </dgm:pt>
    <dgm:pt modelId="{B63BB1C6-1F2C-42B7-B866-772BCA3FAEC8}">
      <dgm:prSet phldrT="[Text]"/>
      <dgm:spPr/>
      <dgm:t>
        <a:bodyPr/>
        <a:lstStyle/>
        <a:p>
          <a:r>
            <a:rPr lang="de-DE" dirty="0"/>
            <a:t>Unternehmensberatung</a:t>
          </a:r>
        </a:p>
      </dgm:t>
    </dgm:pt>
    <dgm:pt modelId="{8B9C1E2A-71DE-433E-83E2-A750206A5473}" type="parTrans" cxnId="{8A47ED96-DFC7-4306-BAFB-3DD5E92E3034}">
      <dgm:prSet/>
      <dgm:spPr/>
      <dgm:t>
        <a:bodyPr/>
        <a:lstStyle/>
        <a:p>
          <a:endParaRPr lang="de-DE"/>
        </a:p>
      </dgm:t>
    </dgm:pt>
    <dgm:pt modelId="{8FA97E91-ECB4-4BC3-8493-7370AF5924AC}" type="sibTrans" cxnId="{8A47ED96-DFC7-4306-BAFB-3DD5E92E3034}">
      <dgm:prSet/>
      <dgm:spPr/>
      <dgm:t>
        <a:bodyPr/>
        <a:lstStyle/>
        <a:p>
          <a:endParaRPr lang="de-DE"/>
        </a:p>
      </dgm:t>
    </dgm:pt>
    <dgm:pt modelId="{5BDE8007-0706-4CBF-AD54-79A8037F198F}">
      <dgm:prSet custT="1"/>
      <dgm:spPr/>
      <dgm:t>
        <a:bodyPr/>
        <a:lstStyle/>
        <a:p>
          <a:r>
            <a:rPr lang="de-DE" sz="1600" dirty="0"/>
            <a:t>Personalwesen</a:t>
          </a:r>
        </a:p>
      </dgm:t>
    </dgm:pt>
    <dgm:pt modelId="{68B90F35-11E1-46DD-9B83-FF40A5DF90E4}" type="parTrans" cxnId="{6A4F3467-AEB7-44F9-B7B3-B8158901A22A}">
      <dgm:prSet/>
      <dgm:spPr/>
      <dgm:t>
        <a:bodyPr/>
        <a:lstStyle/>
        <a:p>
          <a:endParaRPr lang="de-DE"/>
        </a:p>
      </dgm:t>
    </dgm:pt>
    <dgm:pt modelId="{26AD6203-DDDF-457B-B2A3-212F89CC93AE}" type="sibTrans" cxnId="{6A4F3467-AEB7-44F9-B7B3-B8158901A22A}">
      <dgm:prSet/>
      <dgm:spPr/>
      <dgm:t>
        <a:bodyPr/>
        <a:lstStyle/>
        <a:p>
          <a:endParaRPr lang="de-DE"/>
        </a:p>
      </dgm:t>
    </dgm:pt>
    <dgm:pt modelId="{ECF76BCC-742E-46F1-BF48-FB4C54B15239}">
      <dgm:prSet custT="1"/>
      <dgm:spPr/>
      <dgm:t>
        <a:bodyPr/>
        <a:lstStyle/>
        <a:p>
          <a:r>
            <a:rPr lang="de-DE" sz="1400" dirty="0"/>
            <a:t>Öffentlichkeitsarbei</a:t>
          </a:r>
          <a:r>
            <a:rPr lang="de-DE" sz="1100" dirty="0"/>
            <a:t>t</a:t>
          </a:r>
        </a:p>
      </dgm:t>
    </dgm:pt>
    <dgm:pt modelId="{6F00E460-1D0A-48C2-8809-43C8B262D5CD}" type="parTrans" cxnId="{882D6A6F-0CD4-4CC3-AF44-C933B48A127E}">
      <dgm:prSet/>
      <dgm:spPr/>
      <dgm:t>
        <a:bodyPr/>
        <a:lstStyle/>
        <a:p>
          <a:endParaRPr lang="de-DE"/>
        </a:p>
      </dgm:t>
    </dgm:pt>
    <dgm:pt modelId="{CFB511D6-A475-4474-B138-A3D5443E3710}" type="sibTrans" cxnId="{882D6A6F-0CD4-4CC3-AF44-C933B48A127E}">
      <dgm:prSet/>
      <dgm:spPr/>
      <dgm:t>
        <a:bodyPr/>
        <a:lstStyle/>
        <a:p>
          <a:endParaRPr lang="de-DE"/>
        </a:p>
      </dgm:t>
    </dgm:pt>
    <dgm:pt modelId="{688EF378-71E4-4187-92C1-DD68356F3979}">
      <dgm:prSet custT="1"/>
      <dgm:spPr/>
      <dgm:t>
        <a:bodyPr/>
        <a:lstStyle/>
        <a:p>
          <a:r>
            <a:rPr lang="de-DE" sz="2400" dirty="0"/>
            <a:t>Kultur</a:t>
          </a:r>
        </a:p>
      </dgm:t>
    </dgm:pt>
    <dgm:pt modelId="{C31CF77F-D04E-4881-BBE3-2F1BDBFB1179}" type="parTrans" cxnId="{78A4FFBB-A766-44EA-B038-E6D00B10AAFA}">
      <dgm:prSet/>
      <dgm:spPr/>
      <dgm:t>
        <a:bodyPr/>
        <a:lstStyle/>
        <a:p>
          <a:endParaRPr lang="de-DE"/>
        </a:p>
      </dgm:t>
    </dgm:pt>
    <dgm:pt modelId="{C0C5E3E6-BD30-4D23-AA91-56F1CCEAFE77}" type="sibTrans" cxnId="{78A4FFBB-A766-44EA-B038-E6D00B10AAFA}">
      <dgm:prSet/>
      <dgm:spPr/>
      <dgm:t>
        <a:bodyPr/>
        <a:lstStyle/>
        <a:p>
          <a:endParaRPr lang="de-DE"/>
        </a:p>
      </dgm:t>
    </dgm:pt>
    <dgm:pt modelId="{D036B2CF-AF2F-4CBF-A031-A544D85D8416}">
      <dgm:prSet custT="1"/>
      <dgm:spPr/>
      <dgm:t>
        <a:bodyPr/>
        <a:lstStyle/>
        <a:p>
          <a:r>
            <a:rPr lang="de-DE" sz="1800" dirty="0"/>
            <a:t>Wissenschaft</a:t>
          </a:r>
        </a:p>
      </dgm:t>
    </dgm:pt>
    <dgm:pt modelId="{A0661695-1F68-495C-94FE-5E918C9D0AAE}" type="parTrans" cxnId="{D3C9D0C7-E526-4376-B099-97087075B878}">
      <dgm:prSet/>
      <dgm:spPr/>
      <dgm:t>
        <a:bodyPr/>
        <a:lstStyle/>
        <a:p>
          <a:endParaRPr lang="de-DE"/>
        </a:p>
      </dgm:t>
    </dgm:pt>
    <dgm:pt modelId="{5780568A-BFDD-4189-9401-7250AE0D9762}" type="sibTrans" cxnId="{D3C9D0C7-E526-4376-B099-97087075B878}">
      <dgm:prSet/>
      <dgm:spPr/>
      <dgm:t>
        <a:bodyPr/>
        <a:lstStyle/>
        <a:p>
          <a:endParaRPr lang="de-DE"/>
        </a:p>
      </dgm:t>
    </dgm:pt>
    <dgm:pt modelId="{8214B289-47A4-4564-A32B-841B87CEFD99}">
      <dgm:prSet custT="1"/>
      <dgm:spPr/>
      <dgm:t>
        <a:bodyPr/>
        <a:lstStyle/>
        <a:p>
          <a:r>
            <a:rPr lang="de-DE" sz="1600" dirty="0"/>
            <a:t>Eine-Welt-Arbeit</a:t>
          </a:r>
        </a:p>
      </dgm:t>
    </dgm:pt>
    <dgm:pt modelId="{9DB59857-36E0-45E1-A686-20E36531F76C}" type="parTrans" cxnId="{34978C74-767C-4ADF-BF3F-440B61A08057}">
      <dgm:prSet/>
      <dgm:spPr/>
      <dgm:t>
        <a:bodyPr/>
        <a:lstStyle/>
        <a:p>
          <a:endParaRPr lang="de-DE"/>
        </a:p>
      </dgm:t>
    </dgm:pt>
    <dgm:pt modelId="{985428A4-3F83-41A8-B680-E08B6DAE2088}" type="sibTrans" cxnId="{34978C74-767C-4ADF-BF3F-440B61A08057}">
      <dgm:prSet/>
      <dgm:spPr/>
      <dgm:t>
        <a:bodyPr/>
        <a:lstStyle/>
        <a:p>
          <a:endParaRPr lang="de-DE"/>
        </a:p>
      </dgm:t>
    </dgm:pt>
    <dgm:pt modelId="{CBF5541E-AE3F-4100-AC2C-B14BCFD27B1C}">
      <dgm:prSet custT="1"/>
      <dgm:spPr/>
      <dgm:t>
        <a:bodyPr/>
        <a:lstStyle/>
        <a:p>
          <a:r>
            <a:rPr lang="de-DE" sz="2000" dirty="0"/>
            <a:t>Verlagswesen</a:t>
          </a:r>
        </a:p>
      </dgm:t>
    </dgm:pt>
    <dgm:pt modelId="{F3FF9FDE-5300-4B29-9A45-FE3843A23450}" type="parTrans" cxnId="{3ADA204F-43D6-41D5-9A59-E11310F55B92}">
      <dgm:prSet/>
      <dgm:spPr/>
      <dgm:t>
        <a:bodyPr/>
        <a:lstStyle/>
        <a:p>
          <a:endParaRPr lang="de-DE"/>
        </a:p>
      </dgm:t>
    </dgm:pt>
    <dgm:pt modelId="{98F4C16B-0F5B-4F4F-84B1-FB9BEC21B1E2}" type="sibTrans" cxnId="{3ADA204F-43D6-41D5-9A59-E11310F55B92}">
      <dgm:prSet/>
      <dgm:spPr/>
      <dgm:t>
        <a:bodyPr/>
        <a:lstStyle/>
        <a:p>
          <a:endParaRPr lang="de-DE"/>
        </a:p>
      </dgm:t>
    </dgm:pt>
    <dgm:pt modelId="{A0CB8859-42F8-40DF-8830-F682A0AA6D94}">
      <dgm:prSet custT="1"/>
      <dgm:spPr/>
      <dgm:t>
        <a:bodyPr/>
        <a:lstStyle/>
        <a:p>
          <a:r>
            <a:rPr lang="de-DE" sz="1600" dirty="0"/>
            <a:t>Stiftungswesen</a:t>
          </a:r>
        </a:p>
      </dgm:t>
    </dgm:pt>
    <dgm:pt modelId="{C28C77D8-0559-43AA-97F4-F099E5782905}" type="parTrans" cxnId="{273ACCF8-4E1C-46D3-BF9A-565243F7EBC0}">
      <dgm:prSet/>
      <dgm:spPr/>
      <dgm:t>
        <a:bodyPr/>
        <a:lstStyle/>
        <a:p>
          <a:endParaRPr lang="de-DE"/>
        </a:p>
      </dgm:t>
    </dgm:pt>
    <dgm:pt modelId="{B0C8C0AE-8E65-4052-AE97-21496EBEE169}" type="sibTrans" cxnId="{273ACCF8-4E1C-46D3-BF9A-565243F7EBC0}">
      <dgm:prSet/>
      <dgm:spPr/>
      <dgm:t>
        <a:bodyPr/>
        <a:lstStyle/>
        <a:p>
          <a:endParaRPr lang="de-DE"/>
        </a:p>
      </dgm:t>
    </dgm:pt>
    <dgm:pt modelId="{26F28697-8FFE-463E-A64B-64C8E5337704}">
      <dgm:prSet custT="1"/>
      <dgm:spPr/>
      <dgm:t>
        <a:bodyPr/>
        <a:lstStyle/>
        <a:p>
          <a:r>
            <a:rPr lang="de-DE" sz="2400" dirty="0"/>
            <a:t>Lehramt</a:t>
          </a:r>
        </a:p>
      </dgm:t>
    </dgm:pt>
    <dgm:pt modelId="{BF3016E6-6920-4568-A116-47E9DD260647}" type="parTrans" cxnId="{F4CC959A-CCC5-43F4-80FA-24BE26B0B6F5}">
      <dgm:prSet/>
      <dgm:spPr/>
      <dgm:t>
        <a:bodyPr/>
        <a:lstStyle/>
        <a:p>
          <a:endParaRPr lang="de-DE"/>
        </a:p>
      </dgm:t>
    </dgm:pt>
    <dgm:pt modelId="{6CC2200C-13C9-4139-A7A4-58BFEBAE181E}" type="sibTrans" cxnId="{F4CC959A-CCC5-43F4-80FA-24BE26B0B6F5}">
      <dgm:prSet/>
      <dgm:spPr/>
      <dgm:t>
        <a:bodyPr/>
        <a:lstStyle/>
        <a:p>
          <a:endParaRPr lang="de-DE"/>
        </a:p>
      </dgm:t>
    </dgm:pt>
    <dgm:pt modelId="{CBA7EA48-76D4-42A9-9D48-44EC49EE7CBD}" type="pres">
      <dgm:prSet presAssocID="{B40D405A-8C43-4316-A613-6A17C74D617D}" presName="diagram" presStyleCnt="0">
        <dgm:presLayoutVars>
          <dgm:dir/>
          <dgm:resizeHandles val="exact"/>
        </dgm:presLayoutVars>
      </dgm:prSet>
      <dgm:spPr/>
      <dgm:t>
        <a:bodyPr/>
        <a:lstStyle/>
        <a:p>
          <a:endParaRPr lang="de-DE"/>
        </a:p>
      </dgm:t>
    </dgm:pt>
    <dgm:pt modelId="{3F593510-2AA9-4C20-817D-1FF97AD37927}" type="pres">
      <dgm:prSet presAssocID="{C12752C7-42F1-48D0-9072-1AFDBCE96FC7}" presName="node" presStyleLbl="node1" presStyleIdx="0" presStyleCnt="13">
        <dgm:presLayoutVars>
          <dgm:bulletEnabled val="1"/>
        </dgm:presLayoutVars>
      </dgm:prSet>
      <dgm:spPr/>
      <dgm:t>
        <a:bodyPr/>
        <a:lstStyle/>
        <a:p>
          <a:endParaRPr lang="de-DE"/>
        </a:p>
      </dgm:t>
    </dgm:pt>
    <dgm:pt modelId="{E32708A0-339D-4AAB-A9A1-21304522499B}" type="pres">
      <dgm:prSet presAssocID="{30DFDFA9-0826-4B97-B220-5B8E83B570FF}" presName="sibTrans" presStyleCnt="0"/>
      <dgm:spPr/>
    </dgm:pt>
    <dgm:pt modelId="{F873AF74-B149-4A2B-99AE-267417FFE3F2}" type="pres">
      <dgm:prSet presAssocID="{04EF456A-2286-48A9-A109-35AFE8AE923B}" presName="node" presStyleLbl="node1" presStyleIdx="1" presStyleCnt="13">
        <dgm:presLayoutVars>
          <dgm:bulletEnabled val="1"/>
        </dgm:presLayoutVars>
      </dgm:prSet>
      <dgm:spPr/>
      <dgm:t>
        <a:bodyPr/>
        <a:lstStyle/>
        <a:p>
          <a:endParaRPr lang="de-DE"/>
        </a:p>
      </dgm:t>
    </dgm:pt>
    <dgm:pt modelId="{6EE84E28-D214-47F5-95F8-02B70ACCE23D}" type="pres">
      <dgm:prSet presAssocID="{2FF7B500-23EC-4AAC-803D-B7A0A344ABB2}" presName="sibTrans" presStyleCnt="0"/>
      <dgm:spPr/>
    </dgm:pt>
    <dgm:pt modelId="{EC37F5FF-0B42-40DF-BD07-6F5341B94C6C}" type="pres">
      <dgm:prSet presAssocID="{5517601C-266E-475B-930F-7D69DF2BCBC7}" presName="node" presStyleLbl="node1" presStyleIdx="2" presStyleCnt="13">
        <dgm:presLayoutVars>
          <dgm:bulletEnabled val="1"/>
        </dgm:presLayoutVars>
      </dgm:prSet>
      <dgm:spPr/>
      <dgm:t>
        <a:bodyPr/>
        <a:lstStyle/>
        <a:p>
          <a:endParaRPr lang="de-DE"/>
        </a:p>
      </dgm:t>
    </dgm:pt>
    <dgm:pt modelId="{ECC0E9E0-A998-4EEF-ABDF-2383F4F0374F}" type="pres">
      <dgm:prSet presAssocID="{C3C67B67-814B-48D0-B49E-D21FEF605D84}" presName="sibTrans" presStyleCnt="0"/>
      <dgm:spPr/>
    </dgm:pt>
    <dgm:pt modelId="{6C8ED14A-8F54-4796-AD31-3DE09F6FEC93}" type="pres">
      <dgm:prSet presAssocID="{AA5B6E1F-DFF8-4639-AB38-D2F787E0546E}" presName="node" presStyleLbl="node1" presStyleIdx="3" presStyleCnt="13">
        <dgm:presLayoutVars>
          <dgm:bulletEnabled val="1"/>
        </dgm:presLayoutVars>
      </dgm:prSet>
      <dgm:spPr/>
      <dgm:t>
        <a:bodyPr/>
        <a:lstStyle/>
        <a:p>
          <a:endParaRPr lang="de-DE"/>
        </a:p>
      </dgm:t>
    </dgm:pt>
    <dgm:pt modelId="{744B5DAC-C396-4500-9010-C700E36C8887}" type="pres">
      <dgm:prSet presAssocID="{EBB825DA-90D6-4E54-AD5D-839AA240F4E8}" presName="sibTrans" presStyleCnt="0"/>
      <dgm:spPr/>
    </dgm:pt>
    <dgm:pt modelId="{920B9552-46DD-4678-94C6-2F314870FAE3}" type="pres">
      <dgm:prSet presAssocID="{B63BB1C6-1F2C-42B7-B866-772BCA3FAEC8}" presName="node" presStyleLbl="node1" presStyleIdx="4" presStyleCnt="13">
        <dgm:presLayoutVars>
          <dgm:bulletEnabled val="1"/>
        </dgm:presLayoutVars>
      </dgm:prSet>
      <dgm:spPr/>
      <dgm:t>
        <a:bodyPr/>
        <a:lstStyle/>
        <a:p>
          <a:endParaRPr lang="de-DE"/>
        </a:p>
      </dgm:t>
    </dgm:pt>
    <dgm:pt modelId="{45D9C82F-63C2-479C-AA14-C264612BB11A}" type="pres">
      <dgm:prSet presAssocID="{8FA97E91-ECB4-4BC3-8493-7370AF5924AC}" presName="sibTrans" presStyleCnt="0"/>
      <dgm:spPr/>
    </dgm:pt>
    <dgm:pt modelId="{7F32BB97-A09B-43CA-BD35-746DFD437FCA}" type="pres">
      <dgm:prSet presAssocID="{5BDE8007-0706-4CBF-AD54-79A8037F198F}" presName="node" presStyleLbl="node1" presStyleIdx="5" presStyleCnt="13">
        <dgm:presLayoutVars>
          <dgm:bulletEnabled val="1"/>
        </dgm:presLayoutVars>
      </dgm:prSet>
      <dgm:spPr/>
      <dgm:t>
        <a:bodyPr/>
        <a:lstStyle/>
        <a:p>
          <a:endParaRPr lang="de-DE"/>
        </a:p>
      </dgm:t>
    </dgm:pt>
    <dgm:pt modelId="{6B5AA524-4835-40DA-9BE3-EC01F163C7A7}" type="pres">
      <dgm:prSet presAssocID="{26AD6203-DDDF-457B-B2A3-212F89CC93AE}" presName="sibTrans" presStyleCnt="0"/>
      <dgm:spPr/>
    </dgm:pt>
    <dgm:pt modelId="{4BB411ED-0E7B-4A44-9AC4-EFFAA2F128A5}" type="pres">
      <dgm:prSet presAssocID="{ECF76BCC-742E-46F1-BF48-FB4C54B15239}" presName="node" presStyleLbl="node1" presStyleIdx="6" presStyleCnt="13">
        <dgm:presLayoutVars>
          <dgm:bulletEnabled val="1"/>
        </dgm:presLayoutVars>
      </dgm:prSet>
      <dgm:spPr/>
      <dgm:t>
        <a:bodyPr/>
        <a:lstStyle/>
        <a:p>
          <a:endParaRPr lang="de-DE"/>
        </a:p>
      </dgm:t>
    </dgm:pt>
    <dgm:pt modelId="{A8F37579-63DD-401A-AC89-D7819DF2E15B}" type="pres">
      <dgm:prSet presAssocID="{CFB511D6-A475-4474-B138-A3D5443E3710}" presName="sibTrans" presStyleCnt="0"/>
      <dgm:spPr/>
    </dgm:pt>
    <dgm:pt modelId="{01A32D52-2348-42FF-A5DF-0A50A0C3BF99}" type="pres">
      <dgm:prSet presAssocID="{688EF378-71E4-4187-92C1-DD68356F3979}" presName="node" presStyleLbl="node1" presStyleIdx="7" presStyleCnt="13">
        <dgm:presLayoutVars>
          <dgm:bulletEnabled val="1"/>
        </dgm:presLayoutVars>
      </dgm:prSet>
      <dgm:spPr/>
      <dgm:t>
        <a:bodyPr/>
        <a:lstStyle/>
        <a:p>
          <a:endParaRPr lang="de-DE"/>
        </a:p>
      </dgm:t>
    </dgm:pt>
    <dgm:pt modelId="{1758346A-C641-447E-8B2C-DA0570889132}" type="pres">
      <dgm:prSet presAssocID="{C0C5E3E6-BD30-4D23-AA91-56F1CCEAFE77}" presName="sibTrans" presStyleCnt="0"/>
      <dgm:spPr/>
    </dgm:pt>
    <dgm:pt modelId="{5A7CEB59-9ED5-46A5-B1CD-F7121B0B1D84}" type="pres">
      <dgm:prSet presAssocID="{D036B2CF-AF2F-4CBF-A031-A544D85D8416}" presName="node" presStyleLbl="node1" presStyleIdx="8" presStyleCnt="13">
        <dgm:presLayoutVars>
          <dgm:bulletEnabled val="1"/>
        </dgm:presLayoutVars>
      </dgm:prSet>
      <dgm:spPr/>
      <dgm:t>
        <a:bodyPr/>
        <a:lstStyle/>
        <a:p>
          <a:endParaRPr lang="de-DE"/>
        </a:p>
      </dgm:t>
    </dgm:pt>
    <dgm:pt modelId="{577BA358-6BEC-40B0-A1CC-2D91A477A23B}" type="pres">
      <dgm:prSet presAssocID="{5780568A-BFDD-4189-9401-7250AE0D9762}" presName="sibTrans" presStyleCnt="0"/>
      <dgm:spPr/>
    </dgm:pt>
    <dgm:pt modelId="{D63A5B6B-087F-4F0C-A6A1-A1C1BF9588D2}" type="pres">
      <dgm:prSet presAssocID="{8214B289-47A4-4564-A32B-841B87CEFD99}" presName="node" presStyleLbl="node1" presStyleIdx="9" presStyleCnt="13">
        <dgm:presLayoutVars>
          <dgm:bulletEnabled val="1"/>
        </dgm:presLayoutVars>
      </dgm:prSet>
      <dgm:spPr/>
      <dgm:t>
        <a:bodyPr/>
        <a:lstStyle/>
        <a:p>
          <a:endParaRPr lang="de-DE"/>
        </a:p>
      </dgm:t>
    </dgm:pt>
    <dgm:pt modelId="{7377A601-F706-4D29-9002-2FF4AB8CDDEA}" type="pres">
      <dgm:prSet presAssocID="{985428A4-3F83-41A8-B680-E08B6DAE2088}" presName="sibTrans" presStyleCnt="0"/>
      <dgm:spPr/>
    </dgm:pt>
    <dgm:pt modelId="{F1873ED6-168E-4522-ACCD-1C3FFF109821}" type="pres">
      <dgm:prSet presAssocID="{CBF5541E-AE3F-4100-AC2C-B14BCFD27B1C}" presName="node" presStyleLbl="node1" presStyleIdx="10" presStyleCnt="13">
        <dgm:presLayoutVars>
          <dgm:bulletEnabled val="1"/>
        </dgm:presLayoutVars>
      </dgm:prSet>
      <dgm:spPr/>
      <dgm:t>
        <a:bodyPr/>
        <a:lstStyle/>
        <a:p>
          <a:endParaRPr lang="de-DE"/>
        </a:p>
      </dgm:t>
    </dgm:pt>
    <dgm:pt modelId="{7B274FB5-7A86-429C-ABCC-EA8545AD0ECE}" type="pres">
      <dgm:prSet presAssocID="{98F4C16B-0F5B-4F4F-84B1-FB9BEC21B1E2}" presName="sibTrans" presStyleCnt="0"/>
      <dgm:spPr/>
    </dgm:pt>
    <dgm:pt modelId="{390F3301-A866-4428-9D9F-FB1E5AE122AE}" type="pres">
      <dgm:prSet presAssocID="{A0CB8859-42F8-40DF-8830-F682A0AA6D94}" presName="node" presStyleLbl="node1" presStyleIdx="11" presStyleCnt="13">
        <dgm:presLayoutVars>
          <dgm:bulletEnabled val="1"/>
        </dgm:presLayoutVars>
      </dgm:prSet>
      <dgm:spPr/>
      <dgm:t>
        <a:bodyPr/>
        <a:lstStyle/>
        <a:p>
          <a:endParaRPr lang="de-DE"/>
        </a:p>
      </dgm:t>
    </dgm:pt>
    <dgm:pt modelId="{0AC6312B-48C3-49A2-B484-321E3D69A5E3}" type="pres">
      <dgm:prSet presAssocID="{B0C8C0AE-8E65-4052-AE97-21496EBEE169}" presName="sibTrans" presStyleCnt="0"/>
      <dgm:spPr/>
    </dgm:pt>
    <dgm:pt modelId="{B4F75536-B770-4E34-B99A-5593EDA8660C}" type="pres">
      <dgm:prSet presAssocID="{26F28697-8FFE-463E-A64B-64C8E5337704}" presName="node" presStyleLbl="node1" presStyleIdx="12" presStyleCnt="13">
        <dgm:presLayoutVars>
          <dgm:bulletEnabled val="1"/>
        </dgm:presLayoutVars>
      </dgm:prSet>
      <dgm:spPr/>
      <dgm:t>
        <a:bodyPr/>
        <a:lstStyle/>
        <a:p>
          <a:endParaRPr lang="de-DE"/>
        </a:p>
      </dgm:t>
    </dgm:pt>
  </dgm:ptLst>
  <dgm:cxnLst>
    <dgm:cxn modelId="{78A4FFBB-A766-44EA-B038-E6D00B10AAFA}" srcId="{B40D405A-8C43-4316-A613-6A17C74D617D}" destId="{688EF378-71E4-4187-92C1-DD68356F3979}" srcOrd="7" destOrd="0" parTransId="{C31CF77F-D04E-4881-BBE3-2F1BDBFB1179}" sibTransId="{C0C5E3E6-BD30-4D23-AA91-56F1CCEAFE77}"/>
    <dgm:cxn modelId="{7C8F5175-C2CB-4F01-AE80-539AB4BCAAC1}" type="presOf" srcId="{5517601C-266E-475B-930F-7D69DF2BCBC7}" destId="{EC37F5FF-0B42-40DF-BD07-6F5341B94C6C}" srcOrd="0" destOrd="0" presId="urn:microsoft.com/office/officeart/2005/8/layout/default#1"/>
    <dgm:cxn modelId="{3ADA204F-43D6-41D5-9A59-E11310F55B92}" srcId="{B40D405A-8C43-4316-A613-6A17C74D617D}" destId="{CBF5541E-AE3F-4100-AC2C-B14BCFD27B1C}" srcOrd="10" destOrd="0" parTransId="{F3FF9FDE-5300-4B29-9A45-FE3843A23450}" sibTransId="{98F4C16B-0F5B-4F4F-84B1-FB9BEC21B1E2}"/>
    <dgm:cxn modelId="{2E946FD8-B7EC-4ED9-A322-100B4750D1C9}" srcId="{B40D405A-8C43-4316-A613-6A17C74D617D}" destId="{04EF456A-2286-48A9-A109-35AFE8AE923B}" srcOrd="1" destOrd="0" parTransId="{741219AC-4A55-445A-9299-00E4A2AE7D5C}" sibTransId="{2FF7B500-23EC-4AAC-803D-B7A0A344ABB2}"/>
    <dgm:cxn modelId="{C6D013E5-4AB3-4B95-B756-B9D0735CEA3F}" type="presOf" srcId="{8214B289-47A4-4564-A32B-841B87CEFD99}" destId="{D63A5B6B-087F-4F0C-A6A1-A1C1BF9588D2}" srcOrd="0" destOrd="0" presId="urn:microsoft.com/office/officeart/2005/8/layout/default#1"/>
    <dgm:cxn modelId="{34978C74-767C-4ADF-BF3F-440B61A08057}" srcId="{B40D405A-8C43-4316-A613-6A17C74D617D}" destId="{8214B289-47A4-4564-A32B-841B87CEFD99}" srcOrd="9" destOrd="0" parTransId="{9DB59857-36E0-45E1-A686-20E36531F76C}" sibTransId="{985428A4-3F83-41A8-B680-E08B6DAE2088}"/>
    <dgm:cxn modelId="{F4CC959A-CCC5-43F4-80FA-24BE26B0B6F5}" srcId="{B40D405A-8C43-4316-A613-6A17C74D617D}" destId="{26F28697-8FFE-463E-A64B-64C8E5337704}" srcOrd="12" destOrd="0" parTransId="{BF3016E6-6920-4568-A116-47E9DD260647}" sibTransId="{6CC2200C-13C9-4139-A7A4-58BFEBAE181E}"/>
    <dgm:cxn modelId="{273ACCF8-4E1C-46D3-BF9A-565243F7EBC0}" srcId="{B40D405A-8C43-4316-A613-6A17C74D617D}" destId="{A0CB8859-42F8-40DF-8830-F682A0AA6D94}" srcOrd="11" destOrd="0" parTransId="{C28C77D8-0559-43AA-97F4-F099E5782905}" sibTransId="{B0C8C0AE-8E65-4052-AE97-21496EBEE169}"/>
    <dgm:cxn modelId="{8A47ED96-DFC7-4306-BAFB-3DD5E92E3034}" srcId="{B40D405A-8C43-4316-A613-6A17C74D617D}" destId="{B63BB1C6-1F2C-42B7-B866-772BCA3FAEC8}" srcOrd="4" destOrd="0" parTransId="{8B9C1E2A-71DE-433E-83E2-A750206A5473}" sibTransId="{8FA97E91-ECB4-4BC3-8493-7370AF5924AC}"/>
    <dgm:cxn modelId="{0C4A9322-46C3-4102-A126-C30525EA000E}" type="presOf" srcId="{D036B2CF-AF2F-4CBF-A031-A544D85D8416}" destId="{5A7CEB59-9ED5-46A5-B1CD-F7121B0B1D84}" srcOrd="0" destOrd="0" presId="urn:microsoft.com/office/officeart/2005/8/layout/default#1"/>
    <dgm:cxn modelId="{1512200B-DE21-46F9-822A-453CFCB65B1E}" srcId="{B40D405A-8C43-4316-A613-6A17C74D617D}" destId="{C12752C7-42F1-48D0-9072-1AFDBCE96FC7}" srcOrd="0" destOrd="0" parTransId="{E195BEF2-42FE-4487-9A50-228A66D7A11B}" sibTransId="{30DFDFA9-0826-4B97-B220-5B8E83B570FF}"/>
    <dgm:cxn modelId="{D46AB1B9-7F8F-41E2-AF66-5E3D6CC3CCF8}" type="presOf" srcId="{AA5B6E1F-DFF8-4639-AB38-D2F787E0546E}" destId="{6C8ED14A-8F54-4796-AD31-3DE09F6FEC93}" srcOrd="0" destOrd="0" presId="urn:microsoft.com/office/officeart/2005/8/layout/default#1"/>
    <dgm:cxn modelId="{46BB1343-12C5-42C7-B8C4-86776E83C9AB}" type="presOf" srcId="{04EF456A-2286-48A9-A109-35AFE8AE923B}" destId="{F873AF74-B149-4A2B-99AE-267417FFE3F2}" srcOrd="0" destOrd="0" presId="urn:microsoft.com/office/officeart/2005/8/layout/default#1"/>
    <dgm:cxn modelId="{195B1C5E-28D7-4B76-BD02-8C0D4821E21F}" type="presOf" srcId="{688EF378-71E4-4187-92C1-DD68356F3979}" destId="{01A32D52-2348-42FF-A5DF-0A50A0C3BF99}" srcOrd="0" destOrd="0" presId="urn:microsoft.com/office/officeart/2005/8/layout/default#1"/>
    <dgm:cxn modelId="{36C23742-3ECF-4440-A3DC-09A295340B29}" type="presOf" srcId="{B40D405A-8C43-4316-A613-6A17C74D617D}" destId="{CBA7EA48-76D4-42A9-9D48-44EC49EE7CBD}" srcOrd="0" destOrd="0" presId="urn:microsoft.com/office/officeart/2005/8/layout/default#1"/>
    <dgm:cxn modelId="{D07C433D-D27F-4B53-9B1D-7861613173DC}" type="presOf" srcId="{B63BB1C6-1F2C-42B7-B866-772BCA3FAEC8}" destId="{920B9552-46DD-4678-94C6-2F314870FAE3}" srcOrd="0" destOrd="0" presId="urn:microsoft.com/office/officeart/2005/8/layout/default#1"/>
    <dgm:cxn modelId="{D660D8CF-6EEC-4266-B59D-6679B5B44BBB}" type="presOf" srcId="{C12752C7-42F1-48D0-9072-1AFDBCE96FC7}" destId="{3F593510-2AA9-4C20-817D-1FF97AD37927}" srcOrd="0" destOrd="0" presId="urn:microsoft.com/office/officeart/2005/8/layout/default#1"/>
    <dgm:cxn modelId="{6D44A41C-E692-4BBC-AABC-2742953C323E}" type="presOf" srcId="{ECF76BCC-742E-46F1-BF48-FB4C54B15239}" destId="{4BB411ED-0E7B-4A44-9AC4-EFFAA2F128A5}" srcOrd="0" destOrd="0" presId="urn:microsoft.com/office/officeart/2005/8/layout/default#1"/>
    <dgm:cxn modelId="{B0943CE8-F096-4827-AC42-77329112D868}" type="presOf" srcId="{CBF5541E-AE3F-4100-AC2C-B14BCFD27B1C}" destId="{F1873ED6-168E-4522-ACCD-1C3FFF109821}" srcOrd="0" destOrd="0" presId="urn:microsoft.com/office/officeart/2005/8/layout/default#1"/>
    <dgm:cxn modelId="{D3C9D0C7-E526-4376-B099-97087075B878}" srcId="{B40D405A-8C43-4316-A613-6A17C74D617D}" destId="{D036B2CF-AF2F-4CBF-A031-A544D85D8416}" srcOrd="8" destOrd="0" parTransId="{A0661695-1F68-495C-94FE-5E918C9D0AAE}" sibTransId="{5780568A-BFDD-4189-9401-7250AE0D9762}"/>
    <dgm:cxn modelId="{93C35D48-C21F-4C60-B24F-7068A4B33208}" type="presOf" srcId="{A0CB8859-42F8-40DF-8830-F682A0AA6D94}" destId="{390F3301-A866-4428-9D9F-FB1E5AE122AE}" srcOrd="0" destOrd="0" presId="urn:microsoft.com/office/officeart/2005/8/layout/default#1"/>
    <dgm:cxn modelId="{CEB127A4-4292-46BD-A687-CC9B151C4EA2}" type="presOf" srcId="{5BDE8007-0706-4CBF-AD54-79A8037F198F}" destId="{7F32BB97-A09B-43CA-BD35-746DFD437FCA}" srcOrd="0" destOrd="0" presId="urn:microsoft.com/office/officeart/2005/8/layout/default#1"/>
    <dgm:cxn modelId="{ED570565-764C-4A1C-B10B-7A9626CF31F8}" srcId="{B40D405A-8C43-4316-A613-6A17C74D617D}" destId="{AA5B6E1F-DFF8-4639-AB38-D2F787E0546E}" srcOrd="3" destOrd="0" parTransId="{30FB8A8A-9866-4CF4-8326-75D6C2CA80A1}" sibTransId="{EBB825DA-90D6-4E54-AD5D-839AA240F4E8}"/>
    <dgm:cxn modelId="{882D6A6F-0CD4-4CC3-AF44-C933B48A127E}" srcId="{B40D405A-8C43-4316-A613-6A17C74D617D}" destId="{ECF76BCC-742E-46F1-BF48-FB4C54B15239}" srcOrd="6" destOrd="0" parTransId="{6F00E460-1D0A-48C2-8809-43C8B262D5CD}" sibTransId="{CFB511D6-A475-4474-B138-A3D5443E3710}"/>
    <dgm:cxn modelId="{AD12CBC3-1E64-41FE-B86E-2E122AADECE2}" type="presOf" srcId="{26F28697-8FFE-463E-A64B-64C8E5337704}" destId="{B4F75536-B770-4E34-B99A-5593EDA8660C}" srcOrd="0" destOrd="0" presId="urn:microsoft.com/office/officeart/2005/8/layout/default#1"/>
    <dgm:cxn modelId="{6A4F3467-AEB7-44F9-B7B3-B8158901A22A}" srcId="{B40D405A-8C43-4316-A613-6A17C74D617D}" destId="{5BDE8007-0706-4CBF-AD54-79A8037F198F}" srcOrd="5" destOrd="0" parTransId="{68B90F35-11E1-46DD-9B83-FF40A5DF90E4}" sibTransId="{26AD6203-DDDF-457B-B2A3-212F89CC93AE}"/>
    <dgm:cxn modelId="{358BD5C6-22C9-4155-ACF8-07A203E5F4E2}" srcId="{B40D405A-8C43-4316-A613-6A17C74D617D}" destId="{5517601C-266E-475B-930F-7D69DF2BCBC7}" srcOrd="2" destOrd="0" parTransId="{C39612FD-90A5-4748-8DF3-6EC5C672D0C2}" sibTransId="{C3C67B67-814B-48D0-B49E-D21FEF605D84}"/>
    <dgm:cxn modelId="{ADF5A2F8-C809-4F0F-8606-BE937093EED3}" type="presParOf" srcId="{CBA7EA48-76D4-42A9-9D48-44EC49EE7CBD}" destId="{3F593510-2AA9-4C20-817D-1FF97AD37927}" srcOrd="0" destOrd="0" presId="urn:microsoft.com/office/officeart/2005/8/layout/default#1"/>
    <dgm:cxn modelId="{1540A610-13F1-4F73-975E-CC4327244426}" type="presParOf" srcId="{CBA7EA48-76D4-42A9-9D48-44EC49EE7CBD}" destId="{E32708A0-339D-4AAB-A9A1-21304522499B}" srcOrd="1" destOrd="0" presId="urn:microsoft.com/office/officeart/2005/8/layout/default#1"/>
    <dgm:cxn modelId="{409D6106-FB89-4916-9A89-2C17213A4D54}" type="presParOf" srcId="{CBA7EA48-76D4-42A9-9D48-44EC49EE7CBD}" destId="{F873AF74-B149-4A2B-99AE-267417FFE3F2}" srcOrd="2" destOrd="0" presId="urn:microsoft.com/office/officeart/2005/8/layout/default#1"/>
    <dgm:cxn modelId="{3D54FD92-F2FD-46D9-B5ED-680B5BE57265}" type="presParOf" srcId="{CBA7EA48-76D4-42A9-9D48-44EC49EE7CBD}" destId="{6EE84E28-D214-47F5-95F8-02B70ACCE23D}" srcOrd="3" destOrd="0" presId="urn:microsoft.com/office/officeart/2005/8/layout/default#1"/>
    <dgm:cxn modelId="{7894EB00-F5A6-4E04-9D5F-26A87CC9CDBB}" type="presParOf" srcId="{CBA7EA48-76D4-42A9-9D48-44EC49EE7CBD}" destId="{EC37F5FF-0B42-40DF-BD07-6F5341B94C6C}" srcOrd="4" destOrd="0" presId="urn:microsoft.com/office/officeart/2005/8/layout/default#1"/>
    <dgm:cxn modelId="{73A0E8A3-4BFF-4086-8978-104FB9F60FB8}" type="presParOf" srcId="{CBA7EA48-76D4-42A9-9D48-44EC49EE7CBD}" destId="{ECC0E9E0-A998-4EEF-ABDF-2383F4F0374F}" srcOrd="5" destOrd="0" presId="urn:microsoft.com/office/officeart/2005/8/layout/default#1"/>
    <dgm:cxn modelId="{FD00A789-98EB-4D36-902D-17C3C568154B}" type="presParOf" srcId="{CBA7EA48-76D4-42A9-9D48-44EC49EE7CBD}" destId="{6C8ED14A-8F54-4796-AD31-3DE09F6FEC93}" srcOrd="6" destOrd="0" presId="urn:microsoft.com/office/officeart/2005/8/layout/default#1"/>
    <dgm:cxn modelId="{731C838B-B7B7-42D1-9862-1517598B6317}" type="presParOf" srcId="{CBA7EA48-76D4-42A9-9D48-44EC49EE7CBD}" destId="{744B5DAC-C396-4500-9010-C700E36C8887}" srcOrd="7" destOrd="0" presId="urn:microsoft.com/office/officeart/2005/8/layout/default#1"/>
    <dgm:cxn modelId="{29633FC2-8C04-44DC-B030-34B93037A1A7}" type="presParOf" srcId="{CBA7EA48-76D4-42A9-9D48-44EC49EE7CBD}" destId="{920B9552-46DD-4678-94C6-2F314870FAE3}" srcOrd="8" destOrd="0" presId="urn:microsoft.com/office/officeart/2005/8/layout/default#1"/>
    <dgm:cxn modelId="{BBC08ED9-C566-4A05-8CA7-EBBDF842558F}" type="presParOf" srcId="{CBA7EA48-76D4-42A9-9D48-44EC49EE7CBD}" destId="{45D9C82F-63C2-479C-AA14-C264612BB11A}" srcOrd="9" destOrd="0" presId="urn:microsoft.com/office/officeart/2005/8/layout/default#1"/>
    <dgm:cxn modelId="{35AA005E-7C37-455B-8EFA-1952B7401DE1}" type="presParOf" srcId="{CBA7EA48-76D4-42A9-9D48-44EC49EE7CBD}" destId="{7F32BB97-A09B-43CA-BD35-746DFD437FCA}" srcOrd="10" destOrd="0" presId="urn:microsoft.com/office/officeart/2005/8/layout/default#1"/>
    <dgm:cxn modelId="{466ED3B9-8845-40C2-9FE0-C24FCEDA7D7E}" type="presParOf" srcId="{CBA7EA48-76D4-42A9-9D48-44EC49EE7CBD}" destId="{6B5AA524-4835-40DA-9BE3-EC01F163C7A7}" srcOrd="11" destOrd="0" presId="urn:microsoft.com/office/officeart/2005/8/layout/default#1"/>
    <dgm:cxn modelId="{A7D7E17D-8A45-4AF1-A1D9-4353EFE5627B}" type="presParOf" srcId="{CBA7EA48-76D4-42A9-9D48-44EC49EE7CBD}" destId="{4BB411ED-0E7B-4A44-9AC4-EFFAA2F128A5}" srcOrd="12" destOrd="0" presId="urn:microsoft.com/office/officeart/2005/8/layout/default#1"/>
    <dgm:cxn modelId="{9A3B4F60-BCD2-4BEC-B814-3477D2C538FD}" type="presParOf" srcId="{CBA7EA48-76D4-42A9-9D48-44EC49EE7CBD}" destId="{A8F37579-63DD-401A-AC89-D7819DF2E15B}" srcOrd="13" destOrd="0" presId="urn:microsoft.com/office/officeart/2005/8/layout/default#1"/>
    <dgm:cxn modelId="{4B1F8660-9662-4177-BD00-4B00F1CDEB29}" type="presParOf" srcId="{CBA7EA48-76D4-42A9-9D48-44EC49EE7CBD}" destId="{01A32D52-2348-42FF-A5DF-0A50A0C3BF99}" srcOrd="14" destOrd="0" presId="urn:microsoft.com/office/officeart/2005/8/layout/default#1"/>
    <dgm:cxn modelId="{F49D6C84-896F-4F4A-AFCC-6AD3BEF140B5}" type="presParOf" srcId="{CBA7EA48-76D4-42A9-9D48-44EC49EE7CBD}" destId="{1758346A-C641-447E-8B2C-DA0570889132}" srcOrd="15" destOrd="0" presId="urn:microsoft.com/office/officeart/2005/8/layout/default#1"/>
    <dgm:cxn modelId="{2E84DB95-9D23-4AA4-9E15-AD25CCB61767}" type="presParOf" srcId="{CBA7EA48-76D4-42A9-9D48-44EC49EE7CBD}" destId="{5A7CEB59-9ED5-46A5-B1CD-F7121B0B1D84}" srcOrd="16" destOrd="0" presId="urn:microsoft.com/office/officeart/2005/8/layout/default#1"/>
    <dgm:cxn modelId="{3601EB3D-BD1F-41A4-BC62-7391F047D58B}" type="presParOf" srcId="{CBA7EA48-76D4-42A9-9D48-44EC49EE7CBD}" destId="{577BA358-6BEC-40B0-A1CC-2D91A477A23B}" srcOrd="17" destOrd="0" presId="urn:microsoft.com/office/officeart/2005/8/layout/default#1"/>
    <dgm:cxn modelId="{E500263E-BE17-4045-8E14-0B1DA6A5BFF3}" type="presParOf" srcId="{CBA7EA48-76D4-42A9-9D48-44EC49EE7CBD}" destId="{D63A5B6B-087F-4F0C-A6A1-A1C1BF9588D2}" srcOrd="18" destOrd="0" presId="urn:microsoft.com/office/officeart/2005/8/layout/default#1"/>
    <dgm:cxn modelId="{E4A16B85-4F67-4AF5-B263-9CF866764591}" type="presParOf" srcId="{CBA7EA48-76D4-42A9-9D48-44EC49EE7CBD}" destId="{7377A601-F706-4D29-9002-2FF4AB8CDDEA}" srcOrd="19" destOrd="0" presId="urn:microsoft.com/office/officeart/2005/8/layout/default#1"/>
    <dgm:cxn modelId="{4C37FC8B-91A5-4B95-BAAA-0C6D2B955BF0}" type="presParOf" srcId="{CBA7EA48-76D4-42A9-9D48-44EC49EE7CBD}" destId="{F1873ED6-168E-4522-ACCD-1C3FFF109821}" srcOrd="20" destOrd="0" presId="urn:microsoft.com/office/officeart/2005/8/layout/default#1"/>
    <dgm:cxn modelId="{B4F34151-9115-4016-AF06-E8AB82638D55}" type="presParOf" srcId="{CBA7EA48-76D4-42A9-9D48-44EC49EE7CBD}" destId="{7B274FB5-7A86-429C-ABCC-EA8545AD0ECE}" srcOrd="21" destOrd="0" presId="urn:microsoft.com/office/officeart/2005/8/layout/default#1"/>
    <dgm:cxn modelId="{FA061B53-497D-4F3B-B6A2-F4C720ACBDE6}" type="presParOf" srcId="{CBA7EA48-76D4-42A9-9D48-44EC49EE7CBD}" destId="{390F3301-A866-4428-9D9F-FB1E5AE122AE}" srcOrd="22" destOrd="0" presId="urn:microsoft.com/office/officeart/2005/8/layout/default#1"/>
    <dgm:cxn modelId="{2EAB6419-ACE6-46DD-BCC2-E376EACF9B09}" type="presParOf" srcId="{CBA7EA48-76D4-42A9-9D48-44EC49EE7CBD}" destId="{0AC6312B-48C3-49A2-B484-321E3D69A5E3}" srcOrd="23" destOrd="0" presId="urn:microsoft.com/office/officeart/2005/8/layout/default#1"/>
    <dgm:cxn modelId="{9D05BFA8-D12D-4E7E-B20D-5B7E0B846689}" type="presParOf" srcId="{CBA7EA48-76D4-42A9-9D48-44EC49EE7CBD}" destId="{B4F75536-B770-4E34-B99A-5593EDA8660C}" srcOrd="2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F3742-9CCA-4B80-85F6-1EE4265861DD}" type="datetimeFigureOut">
              <a:rPr lang="de-DE" smtClean="0"/>
              <a:pPr/>
              <a:t>20.09.2023</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4DE16-7577-4B1E-B7EE-1D51905B3DC8}" type="slidenum">
              <a:rPr lang="de-DE" smtClean="0"/>
              <a:pPr/>
              <a:t>‹Nr.›</a:t>
            </a:fld>
            <a:endParaRPr lang="de-DE" dirty="0"/>
          </a:p>
        </p:txBody>
      </p:sp>
    </p:spTree>
    <p:extLst>
      <p:ext uri="{BB962C8B-B14F-4D97-AF65-F5344CB8AC3E}">
        <p14:creationId xmlns:p14="http://schemas.microsoft.com/office/powerpoint/2010/main" val="144831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de-DE" sz="1200" dirty="0">
              <a:latin typeface="LMU CompatilFact" panose="02000500060000020003"/>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54</a:t>
            </a:fld>
            <a:endParaRPr lang="de-DE"/>
          </a:p>
        </p:txBody>
      </p:sp>
    </p:spTree>
    <p:extLst>
      <p:ext uri="{BB962C8B-B14F-4D97-AF65-F5344CB8AC3E}">
        <p14:creationId xmlns:p14="http://schemas.microsoft.com/office/powerpoint/2010/main" val="60194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55</a:t>
            </a:fld>
            <a:endParaRPr lang="de-DE"/>
          </a:p>
        </p:txBody>
      </p:sp>
    </p:spTree>
    <p:extLst>
      <p:ext uri="{BB962C8B-B14F-4D97-AF65-F5344CB8AC3E}">
        <p14:creationId xmlns:p14="http://schemas.microsoft.com/office/powerpoint/2010/main" val="142038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56</a:t>
            </a:fld>
            <a:endParaRPr lang="de-DE"/>
          </a:p>
        </p:txBody>
      </p:sp>
    </p:spTree>
    <p:extLst>
      <p:ext uri="{BB962C8B-B14F-4D97-AF65-F5344CB8AC3E}">
        <p14:creationId xmlns:p14="http://schemas.microsoft.com/office/powerpoint/2010/main" val="289896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1484784"/>
            <a:ext cx="9144000" cy="5373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userDrawn="1"/>
        </p:nvSpPr>
        <p:spPr>
          <a:xfrm>
            <a:off x="323528" y="2132856"/>
            <a:ext cx="8568952" cy="1569660"/>
          </a:xfrm>
          <a:prstGeom prst="rect">
            <a:avLst/>
          </a:prstGeom>
          <a:noFill/>
        </p:spPr>
        <p:txBody>
          <a:bodyPr wrap="square" rtlCol="0">
            <a:spAutoFit/>
          </a:bodyPr>
          <a:lstStyle/>
          <a:p>
            <a:pPr algn="ctr"/>
            <a:r>
              <a:rPr lang="de-DE" sz="4800" b="1" dirty="0">
                <a:solidFill>
                  <a:schemeClr val="bg1"/>
                </a:solidFill>
                <a:latin typeface="LMU CompatilFact" panose="02000500060000020003" pitchFamily="2" charset="0"/>
              </a:rPr>
              <a:t>STUDIEREN </a:t>
            </a:r>
          </a:p>
          <a:p>
            <a:pPr algn="ctr"/>
            <a:r>
              <a:rPr lang="de-DE" sz="4800" b="1" dirty="0">
                <a:solidFill>
                  <a:schemeClr val="bg1"/>
                </a:solidFill>
                <a:latin typeface="LMU CompatilFact" panose="02000500060000020003" pitchFamily="2" charset="0"/>
              </a:rPr>
              <a:t>AN DER LMU MÜNCHEN</a:t>
            </a:r>
          </a:p>
        </p:txBody>
      </p:sp>
      <p:sp>
        <p:nvSpPr>
          <p:cNvPr id="11" name="Textfeld 10"/>
          <p:cNvSpPr txBox="1"/>
          <p:nvPr userDrawn="1"/>
        </p:nvSpPr>
        <p:spPr>
          <a:xfrm>
            <a:off x="323528" y="3933056"/>
            <a:ext cx="8568952" cy="1754326"/>
          </a:xfrm>
          <a:prstGeom prst="rect">
            <a:avLst/>
          </a:prstGeom>
          <a:noFill/>
        </p:spPr>
        <p:txBody>
          <a:bodyPr wrap="square" rtlCol="0">
            <a:spAutoFit/>
          </a:bodyPr>
          <a:lstStyle/>
          <a:p>
            <a:pPr algn="ctr"/>
            <a:r>
              <a:rPr lang="de-DE" sz="3600" b="1" dirty="0">
                <a:solidFill>
                  <a:schemeClr val="bg1"/>
                </a:solidFill>
                <a:latin typeface="LMU CompatilFact" panose="02000500060000020003" pitchFamily="2" charset="0"/>
              </a:rPr>
              <a:t>Das Studienfach </a:t>
            </a:r>
          </a:p>
          <a:p>
            <a:pPr algn="ctr"/>
            <a:r>
              <a:rPr lang="de-DE" sz="3600" b="1" dirty="0">
                <a:solidFill>
                  <a:schemeClr val="bg1"/>
                </a:solidFill>
                <a:latin typeface="LMU CompatilFact" panose="02000500060000020003" pitchFamily="2" charset="0"/>
              </a:rPr>
              <a:t>Katholische Theologie</a:t>
            </a:r>
          </a:p>
          <a:p>
            <a:pPr algn="ctr"/>
            <a:r>
              <a:rPr lang="de-DE" sz="3600" b="1" dirty="0">
                <a:solidFill>
                  <a:schemeClr val="bg1"/>
                </a:solidFill>
                <a:latin typeface="LMU CompatilFact" panose="02000500060000020003" pitchFamily="2" charset="0"/>
              </a:rPr>
              <a:t>im Profil</a:t>
            </a:r>
          </a:p>
        </p:txBody>
      </p:sp>
    </p:spTree>
    <p:extLst>
      <p:ext uri="{BB962C8B-B14F-4D97-AF65-F5344CB8AC3E}">
        <p14:creationId xmlns:p14="http://schemas.microsoft.com/office/powerpoint/2010/main" val="91391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1116632" y="3140968"/>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2767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07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eltrenner">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xmlns="" id="{61DF7720-7E46-0340-BCE7-71A2014BEE01}"/>
              </a:ext>
            </a:extLst>
          </p:cNvPr>
          <p:cNvSpPr>
            <a:spLocks noGrp="1"/>
          </p:cNvSpPr>
          <p:nvPr>
            <p:ph type="body" sz="quarter" idx="13" hasCustomPrompt="1"/>
          </p:nvPr>
        </p:nvSpPr>
        <p:spPr>
          <a:xfrm>
            <a:off x="334800" y="2160000"/>
            <a:ext cx="5400000" cy="1440000"/>
          </a:xfrm>
          <a:prstGeom prst="rect">
            <a:avLst/>
          </a:prstGeom>
        </p:spPr>
        <p:txBody>
          <a:bodyPr lIns="0" tIns="0" rIns="0" bIns="0"/>
          <a:lstStyle>
            <a:lvl1pPr marL="0" indent="0">
              <a:lnSpc>
                <a:spcPts val="2520"/>
              </a:lnSpc>
              <a:spcBef>
                <a:spcPts val="0"/>
              </a:spcBef>
              <a:buFontTx/>
              <a:buNone/>
              <a:defRPr sz="2100" b="1" i="0" baseline="0">
                <a:latin typeface="Arial" panose="020B0604020202020204" pitchFamily="34" charset="0"/>
              </a:defRPr>
            </a:lvl1pPr>
            <a:lvl2pPr>
              <a:buFontTx/>
              <a:buNone/>
              <a:defRPr sz="2100" b="1" i="0" baseline="0">
                <a:latin typeface="Arial" panose="020B0604020202020204" pitchFamily="34" charset="0"/>
              </a:defRPr>
            </a:lvl2pPr>
            <a:lvl3pPr>
              <a:buFontTx/>
              <a:buNone/>
              <a:defRPr sz="2100" b="1" i="0" baseline="0">
                <a:latin typeface="Arial" panose="020B0604020202020204" pitchFamily="34" charset="0"/>
              </a:defRPr>
            </a:lvl3pPr>
            <a:lvl4pPr>
              <a:buFontTx/>
              <a:buNone/>
              <a:defRPr sz="2100" b="1" i="0" baseline="0">
                <a:latin typeface="Arial" panose="020B0604020202020204" pitchFamily="34" charset="0"/>
              </a:defRPr>
            </a:lvl4pPr>
            <a:lvl5pPr>
              <a:buFontTx/>
              <a:buNone/>
              <a:defRPr sz="2100" b="1" i="0" baseline="0">
                <a:latin typeface="Arial" panose="020B0604020202020204" pitchFamily="34" charset="0"/>
              </a:defRPr>
            </a:lvl5pPr>
          </a:lstStyle>
          <a:p>
            <a:pPr lvl="0"/>
            <a:r>
              <a:rPr lang="de-DE" dirty="0"/>
              <a:t>1. Erstes Kapitel</a:t>
            </a:r>
          </a:p>
        </p:txBody>
      </p:sp>
    </p:spTree>
    <p:extLst>
      <p:ext uri="{BB962C8B-B14F-4D97-AF65-F5344CB8AC3E}">
        <p14:creationId xmlns:p14="http://schemas.microsoft.com/office/powerpoint/2010/main" val="220371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1116632" y="3140968"/>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9642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2701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83225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956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430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5245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956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20.09.2023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14475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6691672"/>
            <a:ext cx="9144000" cy="166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7547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uni-muenchen.de/pa/pag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uni-muenchen.de/pa/pag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hyperlink" Target="mailto:manuel.felix@kaththeol.uni-muenchen.de" TargetMode="External"/><Relationship Id="rId2" Type="http://schemas.openxmlformats.org/officeDocument/2006/relationships/hyperlink" Target="mailto:Christiane.Stoib@kaththeol.uni-muenchen.de"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lmu.de/inklusionstutor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www.publicdomainpictures.net/view-image.php?image=45018&amp;picture=raised-hands"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5576" y="1844824"/>
            <a:ext cx="7772400" cy="3312368"/>
          </a:xfrm>
        </p:spPr>
        <p:txBody>
          <a:bodyPr/>
          <a:lstStyle/>
          <a:p>
            <a:pPr algn="ctr"/>
            <a:r>
              <a:rPr lang="de-DE" sz="2800" b="0" dirty="0">
                <a:solidFill>
                  <a:schemeClr val="bg1"/>
                </a:solidFill>
                <a:latin typeface="LMU CompatilFact" panose="02000500060000020003" pitchFamily="2" charset="0"/>
              </a:rPr>
              <a:t>Einführung zum Studium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Katholischen Theologie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an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Ludwig-Maximilians-Universität München</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
            </a:r>
            <a:br>
              <a:rPr lang="de-DE" sz="2800" b="0" dirty="0">
                <a:solidFill>
                  <a:schemeClr val="bg1"/>
                </a:solidFill>
                <a:latin typeface="LMU CompatilFact" panose="02000500060000020003" pitchFamily="2" charset="0"/>
              </a:rPr>
            </a:br>
            <a:r>
              <a:rPr lang="de-DE" sz="2400" dirty="0">
                <a:solidFill>
                  <a:schemeClr val="bg1"/>
                </a:solidFill>
                <a:latin typeface="LMU CompatilFact" panose="02000500060000020003" pitchFamily="2" charset="0"/>
              </a:rPr>
              <a:t>BA-Berufliche Bildung / </a:t>
            </a:r>
            <a:br>
              <a:rPr lang="de-DE" sz="2400" dirty="0">
                <a:solidFill>
                  <a:schemeClr val="bg1"/>
                </a:solidFill>
                <a:latin typeface="LMU CompatilFact" panose="02000500060000020003" pitchFamily="2" charset="0"/>
              </a:rPr>
            </a:br>
            <a:r>
              <a:rPr lang="de-DE" sz="2400" dirty="0">
                <a:solidFill>
                  <a:schemeClr val="bg1"/>
                </a:solidFill>
                <a:latin typeface="LMU CompatilFact" panose="02000500060000020003" pitchFamily="2" charset="0"/>
              </a:rPr>
              <a:t>BA-Wirtschaftspädagogik (Unterrichtsfach Kath. Religionslehre) und </a:t>
            </a:r>
            <a:br>
              <a:rPr lang="de-DE" sz="2400" dirty="0">
                <a:solidFill>
                  <a:schemeClr val="bg1"/>
                </a:solidFill>
                <a:latin typeface="LMU CompatilFact" panose="02000500060000020003" pitchFamily="2" charset="0"/>
              </a:rPr>
            </a:br>
            <a:r>
              <a:rPr lang="de-DE" sz="2400" dirty="0">
                <a:solidFill>
                  <a:schemeClr val="bg1"/>
                </a:solidFill>
                <a:latin typeface="LMU CompatilFact" panose="02000500060000020003" pitchFamily="2" charset="0"/>
              </a:rPr>
              <a:t>Bachelor-Nebenfach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9D8BB88-CC2F-0593-3E54-86F42ED537CC}"/>
              </a:ext>
            </a:extLst>
          </p:cNvPr>
          <p:cNvSpPr txBox="1"/>
          <p:nvPr/>
        </p:nvSpPr>
        <p:spPr>
          <a:xfrm>
            <a:off x="600125" y="1700808"/>
            <a:ext cx="7704856" cy="5078313"/>
          </a:xfrm>
          <a:prstGeom prst="rect">
            <a:avLst/>
          </a:prstGeom>
          <a:noFill/>
        </p:spPr>
        <p:txBody>
          <a:bodyPr wrap="square">
            <a:spAutoFit/>
          </a:bodyPr>
          <a:lstStyle/>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Die Studiengänge Katholische Religionslehre Bachelor-Berufliche Bildung/Wirtschaftspädagogik sind modular aufgebaut.</a:t>
            </a:r>
          </a:p>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Die Module werden jährlich angeboten.</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Die Studiengänge umfassen 30 ECTS-Punkte (BA-BB) / 36 ECTS-Punkte (BA-</a:t>
            </a:r>
            <a:r>
              <a:rPr lang="de-DE" altLang="de-DE" sz="2400" dirty="0" err="1">
                <a:solidFill>
                  <a:schemeClr val="tx2">
                    <a:lumMod val="60000"/>
                    <a:lumOff val="40000"/>
                  </a:schemeClr>
                </a:solidFill>
                <a:latin typeface="LMU CompatilFact" panose="02000500060000020003" pitchFamily="2" charset="0"/>
              </a:rPr>
              <a:t>WiPäd</a:t>
            </a:r>
            <a:r>
              <a:rPr lang="de-DE" altLang="de-DE" sz="2400" dirty="0">
                <a:solidFill>
                  <a:schemeClr val="tx2">
                    <a:lumMod val="60000"/>
                    <a:lumOff val="40000"/>
                  </a:schemeClr>
                </a:solidFill>
                <a:latin typeface="LMU CompatilFact" panose="02000500060000020003" pitchFamily="2" charset="0"/>
              </a:rPr>
              <a:t>.)</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Anzahl Module: 4 (BA-BB) / 8 aus 11 (BA-</a:t>
            </a:r>
            <a:r>
              <a:rPr lang="de-DE" altLang="de-DE" sz="2400" dirty="0" err="1">
                <a:solidFill>
                  <a:schemeClr val="tx2">
                    <a:lumMod val="60000"/>
                    <a:lumOff val="40000"/>
                  </a:schemeClr>
                </a:solidFill>
                <a:latin typeface="LMU CompatilFact" panose="02000500060000020003" pitchFamily="2" charset="0"/>
              </a:rPr>
              <a:t>WiPäd</a:t>
            </a:r>
            <a:r>
              <a:rPr lang="de-DE" altLang="de-DE" sz="2400" dirty="0">
                <a:solidFill>
                  <a:schemeClr val="tx2">
                    <a:lumMod val="60000"/>
                    <a:lumOff val="40000"/>
                  </a:schemeClr>
                </a:solidFill>
                <a:latin typeface="LMU CompatilFact" panose="02000500060000020003" pitchFamily="2" charset="0"/>
              </a:rPr>
              <a:t>.)</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Regelstudienzeit:  4 Fachsemester</a:t>
            </a:r>
          </a:p>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Abschluss: Bachelor </a:t>
            </a:r>
          </a:p>
        </p:txBody>
      </p:sp>
    </p:spTree>
    <p:extLst>
      <p:ext uri="{BB962C8B-B14F-4D97-AF65-F5344CB8AC3E}">
        <p14:creationId xmlns:p14="http://schemas.microsoft.com/office/powerpoint/2010/main" val="35973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2DB7FFA9-38CE-6F54-38B1-3C3E2C518C53}"/>
              </a:ext>
            </a:extLst>
          </p:cNvPr>
          <p:cNvSpPr txBox="1"/>
          <p:nvPr/>
        </p:nvSpPr>
        <p:spPr>
          <a:xfrm>
            <a:off x="539552" y="1916832"/>
            <a:ext cx="7776864" cy="523220"/>
          </a:xfrm>
          <a:prstGeom prst="rect">
            <a:avLst/>
          </a:prstGeom>
          <a:noFill/>
        </p:spPr>
        <p:txBody>
          <a:bodyPr wrap="square" rtlCol="0">
            <a:spAutoFit/>
          </a:bodyPr>
          <a:lstStyle/>
          <a:p>
            <a:r>
              <a:rPr lang="de-DE" sz="2800" b="1" dirty="0">
                <a:solidFill>
                  <a:srgbClr val="0070C0"/>
                </a:solidFill>
                <a:latin typeface="LMU CompatilFact SC" panose="02000500060000020003" pitchFamily="2" charset="0"/>
              </a:rPr>
              <a:t>„Modularisiert“ Studieren</a:t>
            </a:r>
            <a:endParaRPr lang="de-DE" sz="2800" b="1" dirty="0">
              <a:latin typeface="LMU CompatilFact SC" panose="02000500060000020003" pitchFamily="2" charset="0"/>
            </a:endParaRPr>
          </a:p>
        </p:txBody>
      </p:sp>
      <p:sp>
        <p:nvSpPr>
          <p:cNvPr id="6" name="Textfeld 5">
            <a:extLst>
              <a:ext uri="{FF2B5EF4-FFF2-40B4-BE49-F238E27FC236}">
                <a16:creationId xmlns:a16="http://schemas.microsoft.com/office/drawing/2014/main" xmlns="" id="{DB035E86-5607-F123-92AC-3263B25028BA}"/>
              </a:ext>
            </a:extLst>
          </p:cNvPr>
          <p:cNvSpPr txBox="1"/>
          <p:nvPr/>
        </p:nvSpPr>
        <p:spPr>
          <a:xfrm>
            <a:off x="467544" y="2708920"/>
            <a:ext cx="8136904" cy="2862322"/>
          </a:xfrm>
          <a:prstGeom prst="rect">
            <a:avLst/>
          </a:prstGeom>
          <a:noFill/>
        </p:spPr>
        <p:txBody>
          <a:bodyPr wrap="square">
            <a:spAutoFit/>
          </a:bodyPr>
          <a:lstStyle/>
          <a:p>
            <a:pPr marL="0" indent="0" eaLnBrk="1" hangingPunct="1"/>
            <a:r>
              <a:rPr lang="de-DE" altLang="de-DE" sz="2000" dirty="0">
                <a:solidFill>
                  <a:schemeClr val="tx2">
                    <a:lumMod val="60000"/>
                    <a:lumOff val="40000"/>
                  </a:schemeClr>
                </a:solidFill>
                <a:latin typeface="LMU CompatilFact" panose="02000500060000020003" pitchFamily="2" charset="0"/>
              </a:rPr>
              <a:t>„Ein Modul bezeichnet einen Verbund von thematisch und zeitlich aufeinander abgestimmten Lehrveranstaltungen“.</a:t>
            </a:r>
          </a:p>
          <a:p>
            <a:pPr marL="0" indent="0" algn="just" eaLnBrk="1" hangingPunct="1"/>
            <a:r>
              <a:rPr lang="de-DE" altLang="de-DE" sz="2000" b="1" dirty="0">
                <a:solidFill>
                  <a:schemeClr val="tx2">
                    <a:lumMod val="60000"/>
                    <a:lumOff val="40000"/>
                  </a:schemeClr>
                </a:solidFill>
                <a:latin typeface="LMU CompatilFact" panose="02000500060000020003" pitchFamily="2" charset="0"/>
              </a:rPr>
              <a:t>→ thematisch: </a:t>
            </a:r>
          </a:p>
          <a:p>
            <a:pPr marL="0" indent="0" algn="just" eaLnBrk="1" hangingPunct="1"/>
            <a:r>
              <a:rPr lang="de-DE" altLang="de-DE" sz="2000" dirty="0">
                <a:solidFill>
                  <a:schemeClr val="tx2">
                    <a:lumMod val="60000"/>
                    <a:lumOff val="40000"/>
                  </a:schemeClr>
                </a:solidFill>
                <a:latin typeface="LMU CompatilFact" panose="02000500060000020003" pitchFamily="2" charset="0"/>
              </a:rPr>
              <a:t>Jedes Modul trägt einen bestimmten Titel. Zu jedem Modul gehört eine festgelegte Anzahl an Veranstaltungen, die inhaltlich zu diesem Titel passen. </a:t>
            </a:r>
          </a:p>
          <a:p>
            <a:pPr marL="0" indent="0" algn="just" eaLnBrk="1" hangingPunct="1"/>
            <a:r>
              <a:rPr lang="de-DE" altLang="de-DE" sz="2000" b="1" dirty="0">
                <a:solidFill>
                  <a:schemeClr val="tx2">
                    <a:lumMod val="60000"/>
                    <a:lumOff val="40000"/>
                  </a:schemeClr>
                </a:solidFill>
                <a:latin typeface="LMU CompatilFact" panose="02000500060000020003" pitchFamily="2" charset="0"/>
              </a:rPr>
              <a:t>→ zeitlich:</a:t>
            </a:r>
          </a:p>
          <a:p>
            <a:pPr marL="0" indent="0" algn="just" eaLnBrk="1" hangingPunct="1"/>
            <a:r>
              <a:rPr lang="de-DE" altLang="de-DE" sz="2000" dirty="0">
                <a:solidFill>
                  <a:schemeClr val="tx2">
                    <a:lumMod val="60000"/>
                    <a:lumOff val="40000"/>
                  </a:schemeClr>
                </a:solidFill>
                <a:latin typeface="LMU CompatilFact" panose="02000500060000020003" pitchFamily="2" charset="0"/>
              </a:rPr>
              <a:t>Ein Modul erstreckt sich über ein, maximal 2 zusammenhängende Fachsemester. </a:t>
            </a:r>
          </a:p>
        </p:txBody>
      </p:sp>
    </p:spTree>
    <p:extLst>
      <p:ext uri="{BB962C8B-B14F-4D97-AF65-F5344CB8AC3E}">
        <p14:creationId xmlns:p14="http://schemas.microsoft.com/office/powerpoint/2010/main" val="201810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2D82FD8-9E20-92A0-AA2A-217F4179C1FD}"/>
              </a:ext>
            </a:extLst>
          </p:cNvPr>
          <p:cNvSpPr txBox="1"/>
          <p:nvPr/>
        </p:nvSpPr>
        <p:spPr>
          <a:xfrm>
            <a:off x="539552" y="1628800"/>
            <a:ext cx="3312368" cy="4401205"/>
          </a:xfrm>
          <a:prstGeom prst="rect">
            <a:avLst/>
          </a:prstGeom>
          <a:noFill/>
        </p:spPr>
        <p:txBody>
          <a:bodyPr wrap="square">
            <a:spAutoFit/>
          </a:bodyPr>
          <a:lstStyle/>
          <a:p>
            <a:pPr marL="0" indent="0" eaLnBrk="1" hangingPunct="1">
              <a:defRPr/>
            </a:pPr>
            <a:r>
              <a:rPr lang="de-DE" altLang="de-DE" sz="2000" dirty="0">
                <a:solidFill>
                  <a:schemeClr val="tx2">
                    <a:lumMod val="60000"/>
                    <a:lumOff val="40000"/>
                  </a:schemeClr>
                </a:solidFill>
                <a:latin typeface="LMU CompatilFact" panose="02000500060000020003" pitchFamily="2" charset="0"/>
              </a:rPr>
              <a:t>Beispiel für ein zweisemestriges Modul:</a:t>
            </a:r>
          </a:p>
          <a:p>
            <a:pPr marL="0" indent="0" eaLnBrk="1" hangingPunct="1">
              <a:defRPr/>
            </a:pPr>
            <a:r>
              <a:rPr lang="de-DE" altLang="de-DE" sz="2000" dirty="0">
                <a:solidFill>
                  <a:schemeClr val="tx2">
                    <a:lumMod val="60000"/>
                    <a:lumOff val="40000"/>
                  </a:schemeClr>
                </a:solidFill>
                <a:latin typeface="LMU CompatilFact" panose="02000500060000020003" pitchFamily="2" charset="0"/>
              </a:rPr>
              <a:t>Modul WP6: „Einführung in die Katholische Theologie I“ (BA-</a:t>
            </a:r>
            <a:r>
              <a:rPr lang="de-DE" altLang="de-DE" sz="2000" dirty="0" err="1">
                <a:solidFill>
                  <a:schemeClr val="tx2">
                    <a:lumMod val="60000"/>
                    <a:lumOff val="40000"/>
                  </a:schemeClr>
                </a:solidFill>
                <a:latin typeface="LMU CompatilFact" panose="02000500060000020003" pitchFamily="2" charset="0"/>
              </a:rPr>
              <a:t>WiPäd</a:t>
            </a:r>
            <a:r>
              <a:rPr lang="de-DE" altLang="de-DE" sz="2000" dirty="0">
                <a:solidFill>
                  <a:schemeClr val="tx2">
                    <a:lumMod val="60000"/>
                    <a:lumOff val="40000"/>
                  </a:schemeClr>
                </a:solidFill>
                <a:latin typeface="LMU CompatilFact" panose="02000500060000020003" pitchFamily="2" charset="0"/>
              </a:rPr>
              <a:t>.)</a:t>
            </a:r>
          </a:p>
          <a:p>
            <a:pPr marL="0" indent="0" eaLnBrk="1" hangingPunct="1">
              <a:defRPr/>
            </a:pPr>
            <a:endParaRPr lang="de-DE" altLang="de-DE" sz="2000" dirty="0">
              <a:solidFill>
                <a:schemeClr val="tx2">
                  <a:lumMod val="60000"/>
                  <a:lumOff val="40000"/>
                </a:schemeClr>
              </a:solidFill>
              <a:latin typeface="LMU CompatilFact SC" panose="02000500060000020003" pitchFamily="2" charset="0"/>
            </a:endParaRPr>
          </a:p>
          <a:p>
            <a:pPr marL="0" indent="0" eaLnBrk="1" hangingPunct="1">
              <a:defRPr/>
            </a:pPr>
            <a:r>
              <a:rPr lang="de-DE" altLang="de-DE" sz="2000" dirty="0">
                <a:solidFill>
                  <a:schemeClr val="tx2">
                    <a:lumMod val="60000"/>
                    <a:lumOff val="40000"/>
                  </a:schemeClr>
                </a:solidFill>
                <a:latin typeface="LMU CompatilFact" panose="02000500060000020003" pitchFamily="2" charset="0"/>
              </a:rPr>
              <a:t>Lehrveranstaltungen:</a:t>
            </a:r>
          </a:p>
          <a:p>
            <a:pPr eaLnBrk="1" hangingPunct="1">
              <a:buClr>
                <a:schemeClr val="tx2">
                  <a:lumMod val="40000"/>
                  <a:lumOff val="60000"/>
                </a:schemeClr>
              </a:buClr>
              <a:buFont typeface="Arial" panose="020B0604020202020204" pitchFamily="34" charset="0"/>
              <a:buChar char="•"/>
              <a:defRPr/>
            </a:pPr>
            <a:r>
              <a:rPr lang="de-DE" altLang="de-DE" sz="2000" dirty="0">
                <a:solidFill>
                  <a:schemeClr val="tx2">
                    <a:lumMod val="60000"/>
                    <a:lumOff val="40000"/>
                  </a:schemeClr>
                </a:solidFill>
                <a:latin typeface="LMU CompatilFact" panose="02000500060000020003" pitchFamily="2" charset="0"/>
              </a:rPr>
              <a:t> „Einleitung in das AT - Grundlegung“ </a:t>
            </a:r>
          </a:p>
          <a:p>
            <a:pPr eaLnBrk="1" hangingPunct="1">
              <a:buClr>
                <a:schemeClr val="tx2">
                  <a:lumMod val="40000"/>
                  <a:lumOff val="60000"/>
                </a:schemeClr>
              </a:buClr>
              <a:defRPr/>
            </a:pPr>
            <a:r>
              <a:rPr lang="de-DE" altLang="de-DE" sz="2000" dirty="0">
                <a:solidFill>
                  <a:schemeClr val="tx2">
                    <a:lumMod val="60000"/>
                    <a:lumOff val="40000"/>
                  </a:schemeClr>
                </a:solidFill>
                <a:latin typeface="LMU CompatilFact" panose="02000500060000020003" pitchFamily="2" charset="0"/>
              </a:rPr>
              <a:t>WP 6.1; WS; 1. FS</a:t>
            </a:r>
          </a:p>
          <a:p>
            <a:pPr eaLnBrk="1" hangingPunct="1">
              <a:buClr>
                <a:schemeClr val="tx2">
                  <a:lumMod val="40000"/>
                  <a:lumOff val="60000"/>
                </a:schemeClr>
              </a:buClr>
              <a:defRPr/>
            </a:pPr>
            <a:endParaRPr lang="de-DE" altLang="de-DE" sz="2000" dirty="0">
              <a:solidFill>
                <a:schemeClr val="tx2">
                  <a:lumMod val="60000"/>
                  <a:lumOff val="40000"/>
                </a:schemeClr>
              </a:solidFill>
              <a:latin typeface="LMU CompatilFact" panose="02000500060000020003" pitchFamily="2" charset="0"/>
            </a:endParaRPr>
          </a:p>
          <a:p>
            <a:pPr eaLnBrk="1" hangingPunct="1">
              <a:buClr>
                <a:schemeClr val="tx2">
                  <a:lumMod val="40000"/>
                  <a:lumOff val="60000"/>
                </a:schemeClr>
              </a:buClr>
              <a:buFont typeface="Arial" panose="020B0604020202020204" pitchFamily="34" charset="0"/>
              <a:buChar char="•"/>
              <a:defRPr/>
            </a:pPr>
            <a:r>
              <a:rPr lang="de-DE" altLang="de-DE" sz="2000" dirty="0">
                <a:solidFill>
                  <a:schemeClr val="tx2">
                    <a:lumMod val="60000"/>
                    <a:lumOff val="40000"/>
                  </a:schemeClr>
                </a:solidFill>
                <a:latin typeface="LMU CompatilFact" panose="02000500060000020003" pitchFamily="2" charset="0"/>
              </a:rPr>
              <a:t> „Einleitung in das NT - Grundlegung“ </a:t>
            </a:r>
          </a:p>
          <a:p>
            <a:pPr eaLnBrk="1" hangingPunct="1">
              <a:buClr>
                <a:schemeClr val="tx2">
                  <a:lumMod val="40000"/>
                  <a:lumOff val="60000"/>
                </a:schemeClr>
              </a:buClr>
              <a:defRPr/>
            </a:pPr>
            <a:r>
              <a:rPr lang="de-DE" altLang="de-DE" sz="2000" dirty="0">
                <a:solidFill>
                  <a:schemeClr val="tx2">
                    <a:lumMod val="60000"/>
                    <a:lumOff val="40000"/>
                  </a:schemeClr>
                </a:solidFill>
                <a:latin typeface="LMU CompatilFact" panose="02000500060000020003" pitchFamily="2" charset="0"/>
              </a:rPr>
              <a:t>WP 6.2; </a:t>
            </a:r>
            <a:r>
              <a:rPr lang="de-DE" altLang="de-DE" sz="2000" dirty="0" err="1">
                <a:solidFill>
                  <a:schemeClr val="tx2">
                    <a:lumMod val="60000"/>
                    <a:lumOff val="40000"/>
                  </a:schemeClr>
                </a:solidFill>
                <a:latin typeface="LMU CompatilFact" panose="02000500060000020003" pitchFamily="2" charset="0"/>
              </a:rPr>
              <a:t>SoSe</a:t>
            </a:r>
            <a:r>
              <a:rPr lang="de-DE" altLang="de-DE" sz="2000" dirty="0">
                <a:solidFill>
                  <a:schemeClr val="tx2">
                    <a:lumMod val="60000"/>
                    <a:lumOff val="40000"/>
                  </a:schemeClr>
                </a:solidFill>
                <a:latin typeface="LMU CompatilFact" panose="02000500060000020003" pitchFamily="2" charset="0"/>
              </a:rPr>
              <a:t>; 2. FS</a:t>
            </a:r>
          </a:p>
        </p:txBody>
      </p:sp>
      <p:graphicFrame>
        <p:nvGraphicFramePr>
          <p:cNvPr id="4" name="Group 16">
            <a:extLst>
              <a:ext uri="{FF2B5EF4-FFF2-40B4-BE49-F238E27FC236}">
                <a16:creationId xmlns:a16="http://schemas.microsoft.com/office/drawing/2014/main" xmlns="" id="{B2BAF602-6068-FE82-9D97-FF5EFB0DB286}"/>
              </a:ext>
            </a:extLst>
          </p:cNvPr>
          <p:cNvGraphicFramePr>
            <a:graphicFrameLocks/>
          </p:cNvGraphicFramePr>
          <p:nvPr>
            <p:extLst>
              <p:ext uri="{D42A27DB-BD31-4B8C-83A1-F6EECF244321}">
                <p14:modId xmlns:p14="http://schemas.microsoft.com/office/powerpoint/2010/main" val="549840506"/>
              </p:ext>
            </p:extLst>
          </p:nvPr>
        </p:nvGraphicFramePr>
        <p:xfrm>
          <a:off x="4572000" y="1772816"/>
          <a:ext cx="3848100" cy="4686996"/>
        </p:xfrm>
        <a:graphic>
          <a:graphicData uri="http://schemas.openxmlformats.org/drawingml/2006/table">
            <a:tbl>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tblGrid>
              <a:tr h="1212138">
                <a:tc gridSpan="2">
                  <a:txBody>
                    <a:bodyPr/>
                    <a:lstStyle/>
                    <a:p>
                      <a:pPr marL="0" marR="0" lvl="0" indent="0" algn="ctr"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Einführung in die Katholische Theologie I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ctr"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Modul WP 6</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xmlns="" val="10000"/>
                  </a:ext>
                </a:extLst>
              </a:tr>
              <a:tr h="3474858">
                <a:tc>
                  <a:txBody>
                    <a:body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1. FS (WS)</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Einleitung in das AT - Grundlegung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WP 6.1</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2. FS (</a:t>
                      </a:r>
                      <a:r>
                        <a:rPr lang="de-DE" sz="2000" b="1" kern="1200" dirty="0" err="1">
                          <a:solidFill>
                            <a:schemeClr val="tx2">
                              <a:lumMod val="60000"/>
                              <a:lumOff val="40000"/>
                            </a:schemeClr>
                          </a:solidFill>
                          <a:latin typeface="LMU CompatilFact" panose="02000500060000020003" pitchFamily="2" charset="0"/>
                          <a:ea typeface="+mn-ea"/>
                          <a:cs typeface="+mn-cs"/>
                        </a:rPr>
                        <a:t>SoSe</a:t>
                      </a:r>
                      <a:r>
                        <a:rPr lang="de-DE" sz="2000" b="1"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Einleitung in das NT - Grundlegung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WP 6.2</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800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10A6E75F-FC6F-8484-94C0-7D1FEB366CD8}"/>
              </a:ext>
            </a:extLst>
          </p:cNvPr>
          <p:cNvSpPr txBox="1"/>
          <p:nvPr/>
        </p:nvSpPr>
        <p:spPr>
          <a:xfrm>
            <a:off x="827584" y="1988840"/>
            <a:ext cx="7704856" cy="4093428"/>
          </a:xfrm>
          <a:prstGeom prst="rect">
            <a:avLst/>
          </a:prstGeom>
          <a:noFill/>
        </p:spPr>
        <p:txBody>
          <a:bodyPr wrap="square">
            <a:spAutoFit/>
          </a:bodyPr>
          <a:lstStyle/>
          <a:p>
            <a:pPr>
              <a:tabLst>
                <a:tab pos="355600" algn="l"/>
              </a:tabLst>
              <a:defRPr/>
            </a:pPr>
            <a:r>
              <a:rPr lang="de-DE" altLang="de-DE" sz="2000" b="1" dirty="0">
                <a:solidFill>
                  <a:schemeClr val="tx2">
                    <a:lumMod val="60000"/>
                    <a:lumOff val="40000"/>
                  </a:schemeClr>
                </a:solidFill>
                <a:latin typeface="LMU CompatilFact" panose="02000500060000020003" pitchFamily="2" charset="0"/>
              </a:rPr>
              <a:t>Zur Struktur des Studiums: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Das Studium folgt dem Prinzip des aufbauenden Lernens.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Zunächst werden Module studiert, die in die einzelnen Fächergruppen der Katholischen Theologie einführen. </a:t>
            </a:r>
          </a:p>
          <a:p>
            <a:pPr indent="0">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Aufbauend dazu sind Module vorgesehen, die Ihr Wissen ergänzen und vertiefen.</a:t>
            </a:r>
          </a:p>
          <a:p>
            <a:pPr marL="342900" indent="-342900">
              <a:buFont typeface="Wingdings" panose="05000000000000000000" pitchFamily="2" charset="2"/>
              <a:buChar char="Ø"/>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Die Module richten sich an den einzelnen Fächergruppen der Theologie aus (Biblisch, Historisch, Systematisch, Praktisch, Fachdidaktik) </a:t>
            </a:r>
          </a:p>
        </p:txBody>
      </p:sp>
    </p:spTree>
    <p:extLst>
      <p:ext uri="{BB962C8B-B14F-4D97-AF65-F5344CB8AC3E}">
        <p14:creationId xmlns:p14="http://schemas.microsoft.com/office/powerpoint/2010/main" val="83729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D49CD438-3ABD-10A9-F65D-4C51EDBD40A5}"/>
              </a:ext>
            </a:extLst>
          </p:cNvPr>
          <p:cNvSpPr txBox="1"/>
          <p:nvPr/>
        </p:nvSpPr>
        <p:spPr>
          <a:xfrm>
            <a:off x="683568" y="2000407"/>
            <a:ext cx="7776864" cy="3416320"/>
          </a:xfrm>
          <a:prstGeom prst="rect">
            <a:avLst/>
          </a:prstGeom>
          <a:noFill/>
        </p:spPr>
        <p:txBody>
          <a:bodyPr wrap="square">
            <a:spAutoFit/>
          </a:bodyPr>
          <a:lstStyle/>
          <a:p>
            <a:pPr marL="0" indent="0" eaLnBrk="1" hangingPunct="1">
              <a:defRPr/>
            </a:pPr>
            <a:r>
              <a:rPr lang="de-DE" sz="1800" dirty="0">
                <a:solidFill>
                  <a:schemeClr val="tx2">
                    <a:lumMod val="60000"/>
                    <a:lumOff val="40000"/>
                  </a:schemeClr>
                </a:solidFill>
                <a:latin typeface="LMU CompatilFact" panose="02000500060000020003" pitchFamily="2" charset="0"/>
              </a:rPr>
              <a:t>Im BA-BB/BA-</a:t>
            </a:r>
            <a:r>
              <a:rPr lang="de-DE" sz="1800" dirty="0" err="1">
                <a:solidFill>
                  <a:schemeClr val="tx2">
                    <a:lumMod val="60000"/>
                    <a:lumOff val="40000"/>
                  </a:schemeClr>
                </a:solidFill>
                <a:latin typeface="LMU CompatilFact" panose="02000500060000020003" pitchFamily="2" charset="0"/>
              </a:rPr>
              <a:t>WiPäd</a:t>
            </a:r>
            <a:r>
              <a:rPr lang="de-DE" sz="1800" dirty="0">
                <a:solidFill>
                  <a:schemeClr val="tx2">
                    <a:lumMod val="60000"/>
                    <a:lumOff val="40000"/>
                  </a:schemeClr>
                </a:solidFill>
                <a:latin typeface="LMU CompatilFact" panose="02000500060000020003" pitchFamily="2" charset="0"/>
              </a:rPr>
              <a:t>. werden Module studiert, die </a:t>
            </a:r>
            <a:r>
              <a:rPr lang="de-DE" sz="1800" b="1" dirty="0">
                <a:solidFill>
                  <a:schemeClr val="tx2">
                    <a:lumMod val="60000"/>
                    <a:lumOff val="40000"/>
                  </a:schemeClr>
                </a:solidFill>
                <a:latin typeface="LMU CompatilFact" panose="02000500060000020003" pitchFamily="2" charset="0"/>
              </a:rPr>
              <a:t>Grundlagen</a:t>
            </a:r>
            <a:r>
              <a:rPr lang="de-DE" sz="1800" dirty="0">
                <a:solidFill>
                  <a:schemeClr val="tx2">
                    <a:lumMod val="60000"/>
                    <a:lumOff val="40000"/>
                  </a:schemeClr>
                </a:solidFill>
                <a:latin typeface="LMU CompatilFact" panose="02000500060000020003" pitchFamily="2" charset="0"/>
              </a:rPr>
              <a:t> vermitteln und ein </a:t>
            </a:r>
            <a:r>
              <a:rPr lang="de-DE" sz="1800" b="1" dirty="0">
                <a:solidFill>
                  <a:schemeClr val="tx2">
                    <a:lumMod val="60000"/>
                    <a:lumOff val="40000"/>
                  </a:schemeClr>
                </a:solidFill>
                <a:latin typeface="LMU CompatilFact" panose="02000500060000020003" pitchFamily="2" charset="0"/>
              </a:rPr>
              <a:t>Basiswissen</a:t>
            </a:r>
            <a:r>
              <a:rPr lang="de-DE" sz="1800" dirty="0">
                <a:solidFill>
                  <a:schemeClr val="tx2">
                    <a:lumMod val="60000"/>
                    <a:lumOff val="40000"/>
                  </a:schemeClr>
                </a:solidFill>
                <a:latin typeface="LMU CompatilFact" panose="02000500060000020003" pitchFamily="2" charset="0"/>
              </a:rPr>
              <a:t> in folgenden Fächergruppen sichern:</a:t>
            </a:r>
          </a:p>
          <a:p>
            <a:pPr marL="266700" indent="-266700" eaLnBrk="1" hangingPunct="1">
              <a:defRPr/>
            </a:pPr>
            <a:endParaRPr lang="de-DE" sz="1800" b="1" dirty="0">
              <a:solidFill>
                <a:schemeClr val="tx2">
                  <a:lumMod val="60000"/>
                  <a:lumOff val="40000"/>
                </a:schemeClr>
              </a:solidFill>
              <a:latin typeface="LMU CompatilFact" panose="02000500060000020003" pitchFamily="2" charset="0"/>
            </a:endParaRPr>
          </a:p>
          <a:p>
            <a:pPr marL="266700" indent="-266700" eaLnBrk="1" hangingPunct="1">
              <a:buFont typeface="Wingdings" panose="05000000000000000000" pitchFamily="2" charset="2"/>
              <a:buChar char="§"/>
              <a:defRPr/>
            </a:pPr>
            <a:r>
              <a:rPr lang="de-DE" sz="1800" b="1" dirty="0">
                <a:solidFill>
                  <a:schemeClr val="tx2">
                    <a:lumMod val="60000"/>
                    <a:lumOff val="40000"/>
                  </a:schemeClr>
                </a:solidFill>
                <a:latin typeface="LMU CompatilFact" panose="02000500060000020003" pitchFamily="2" charset="0"/>
              </a:rPr>
              <a:t>Biblische</a:t>
            </a:r>
            <a:r>
              <a:rPr lang="de-DE" sz="1800" dirty="0">
                <a:solidFill>
                  <a:schemeClr val="tx2">
                    <a:lumMod val="60000"/>
                    <a:lumOff val="40000"/>
                  </a:schemeClr>
                </a:solidFill>
                <a:latin typeface="LMU CompatilFact" panose="02000500060000020003" pitchFamily="2" charset="0"/>
              </a:rPr>
              <a:t> </a:t>
            </a:r>
            <a:r>
              <a:rPr lang="de-DE" sz="1800" b="1" dirty="0">
                <a:solidFill>
                  <a:schemeClr val="tx2">
                    <a:lumMod val="60000"/>
                    <a:lumOff val="40000"/>
                  </a:schemeClr>
                </a:solidFill>
                <a:latin typeface="LMU CompatilFact" panose="02000500060000020003" pitchFamily="2" charset="0"/>
              </a:rPr>
              <a:t>Theologie </a:t>
            </a:r>
            <a:r>
              <a:rPr lang="de-DE" sz="1800" dirty="0">
                <a:solidFill>
                  <a:schemeClr val="tx2">
                    <a:lumMod val="60000"/>
                    <a:lumOff val="40000"/>
                  </a:schemeClr>
                </a:solidFill>
                <a:latin typeface="LMU CompatilFact" panose="02000500060000020003" pitchFamily="2" charset="0"/>
              </a:rPr>
              <a:t>(AT und NT)</a:t>
            </a:r>
          </a:p>
          <a:p>
            <a:pPr marL="266700" indent="-266700" eaLnBrk="1" hangingPunct="1">
              <a:buFont typeface="Wingdings" panose="05000000000000000000" pitchFamily="2" charset="2"/>
              <a:buChar char="§"/>
              <a:defRPr/>
            </a:pPr>
            <a:r>
              <a:rPr lang="de-DE" sz="1800" b="1" dirty="0">
                <a:solidFill>
                  <a:schemeClr val="tx2">
                    <a:lumMod val="60000"/>
                    <a:lumOff val="40000"/>
                  </a:schemeClr>
                </a:solidFill>
                <a:latin typeface="LMU CompatilFact" panose="02000500060000020003" pitchFamily="2" charset="0"/>
              </a:rPr>
              <a:t>Systematische</a:t>
            </a:r>
            <a:r>
              <a:rPr lang="de-DE" sz="1800" dirty="0">
                <a:solidFill>
                  <a:schemeClr val="tx2">
                    <a:lumMod val="60000"/>
                    <a:lumOff val="40000"/>
                  </a:schemeClr>
                </a:solidFill>
                <a:latin typeface="LMU CompatilFact" panose="02000500060000020003" pitchFamily="2" charset="0"/>
              </a:rPr>
              <a:t> </a:t>
            </a:r>
            <a:r>
              <a:rPr lang="de-DE" sz="1800" b="1" dirty="0">
                <a:solidFill>
                  <a:schemeClr val="tx2">
                    <a:lumMod val="60000"/>
                    <a:lumOff val="40000"/>
                  </a:schemeClr>
                </a:solidFill>
                <a:latin typeface="LMU CompatilFact" panose="02000500060000020003" pitchFamily="2" charset="0"/>
              </a:rPr>
              <a:t>Theologie </a:t>
            </a:r>
            <a:r>
              <a:rPr lang="de-DE" sz="1800" dirty="0">
                <a:solidFill>
                  <a:schemeClr val="tx2">
                    <a:lumMod val="60000"/>
                    <a:lumOff val="40000"/>
                  </a:schemeClr>
                </a:solidFill>
                <a:latin typeface="LMU CompatilFact" panose="02000500060000020003" pitchFamily="2" charset="0"/>
              </a:rPr>
              <a:t>(Dogmatik, Fundamentaltheologie, Moraltheologie und Sozialethik)</a:t>
            </a:r>
          </a:p>
          <a:p>
            <a:pPr marL="266700" indent="-266700" eaLnBrk="1" hangingPunct="1">
              <a:buFont typeface="Wingdings" panose="05000000000000000000" pitchFamily="2" charset="2"/>
              <a:buChar char="§"/>
              <a:defRPr/>
            </a:pPr>
            <a:r>
              <a:rPr lang="de-DE" sz="1800" b="1" dirty="0">
                <a:solidFill>
                  <a:schemeClr val="tx2">
                    <a:lumMod val="60000"/>
                    <a:lumOff val="40000"/>
                  </a:schemeClr>
                </a:solidFill>
                <a:latin typeface="LMU CompatilFact" panose="02000500060000020003" pitchFamily="2" charset="0"/>
              </a:rPr>
              <a:t>Historische</a:t>
            </a:r>
            <a:r>
              <a:rPr lang="de-DE" sz="1800" dirty="0">
                <a:solidFill>
                  <a:schemeClr val="tx2">
                    <a:lumMod val="60000"/>
                    <a:lumOff val="40000"/>
                  </a:schemeClr>
                </a:solidFill>
                <a:latin typeface="LMU CompatilFact" panose="02000500060000020003" pitchFamily="2" charset="0"/>
              </a:rPr>
              <a:t> </a:t>
            </a:r>
            <a:r>
              <a:rPr lang="de-DE" sz="1800" b="1" dirty="0">
                <a:solidFill>
                  <a:schemeClr val="tx2">
                    <a:lumMod val="60000"/>
                    <a:lumOff val="40000"/>
                  </a:schemeClr>
                </a:solidFill>
                <a:latin typeface="LMU CompatilFact" panose="02000500060000020003" pitchFamily="2" charset="0"/>
              </a:rPr>
              <a:t>Theologie</a:t>
            </a:r>
            <a:r>
              <a:rPr lang="de-DE" sz="1800" dirty="0">
                <a:solidFill>
                  <a:schemeClr val="tx2">
                    <a:lumMod val="60000"/>
                    <a:lumOff val="40000"/>
                  </a:schemeClr>
                </a:solidFill>
                <a:latin typeface="LMU CompatilFact" panose="02000500060000020003" pitchFamily="2" charset="0"/>
              </a:rPr>
              <a:t> (Kirchengeschichte des Altertums sowie Mittelalter/Neuzeit).</a:t>
            </a:r>
          </a:p>
          <a:p>
            <a:pPr marL="266700" indent="-266700" eaLnBrk="1" hangingPunct="1">
              <a:buFont typeface="Wingdings" panose="05000000000000000000" pitchFamily="2" charset="2"/>
              <a:buChar char="§"/>
              <a:defRPr/>
            </a:pPr>
            <a:endParaRPr lang="de-DE" dirty="0">
              <a:solidFill>
                <a:schemeClr val="tx2">
                  <a:lumMod val="60000"/>
                  <a:lumOff val="40000"/>
                </a:schemeClr>
              </a:solidFill>
              <a:latin typeface="LMU CompatilFact" panose="02000500060000020003" pitchFamily="2" charset="0"/>
            </a:endParaRPr>
          </a:p>
          <a:p>
            <a:pPr marL="266700" indent="-266700">
              <a:buFont typeface="Wingdings" panose="05000000000000000000" pitchFamily="2" charset="2"/>
              <a:buChar char="§"/>
              <a:defRPr/>
            </a:pPr>
            <a:r>
              <a:rPr lang="de-DE" altLang="de-DE" b="1" dirty="0">
                <a:solidFill>
                  <a:schemeClr val="tx2">
                    <a:lumMod val="60000"/>
                    <a:lumOff val="40000"/>
                  </a:schemeClr>
                </a:solidFill>
                <a:latin typeface="LMU CompatilFact" panose="02000500060000020003" pitchFamily="2" charset="0"/>
              </a:rPr>
              <a:t>Die Fachdidaktik und die Fächer der Praktischen Theologie sind erst im Master-Studium vorgesehen.</a:t>
            </a:r>
          </a:p>
          <a:p>
            <a:pPr marL="266700" indent="-266700" eaLnBrk="1" hangingPunct="1">
              <a:buFont typeface="Wingdings" panose="05000000000000000000" pitchFamily="2" charset="2"/>
              <a:buChar char="§"/>
              <a:defRPr/>
            </a:pPr>
            <a:endParaRPr lang="de-DE" sz="1800"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187048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486A9A9-A700-3C40-BDB2-044085A19E90}"/>
              </a:ext>
            </a:extLst>
          </p:cNvPr>
          <p:cNvSpPr txBox="1"/>
          <p:nvPr/>
        </p:nvSpPr>
        <p:spPr>
          <a:xfrm>
            <a:off x="323528" y="1628800"/>
            <a:ext cx="7920880" cy="4832092"/>
          </a:xfrm>
          <a:prstGeom prst="rect">
            <a:avLst/>
          </a:prstGeom>
          <a:noFill/>
        </p:spPr>
        <p:txBody>
          <a:bodyPr wrap="square">
            <a:spAutoFit/>
          </a:bodyPr>
          <a:lstStyle/>
          <a:p>
            <a:pPr marL="0" indent="0" eaLnBrk="1" hangingPunct="1">
              <a:defRPr/>
            </a:pPr>
            <a:r>
              <a:rPr lang="de-DE" altLang="de-DE" sz="2000" b="1" dirty="0">
                <a:solidFill>
                  <a:schemeClr val="tx2">
                    <a:lumMod val="60000"/>
                    <a:lumOff val="40000"/>
                  </a:schemeClr>
                </a:solidFill>
                <a:latin typeface="LMU CompatilFact" panose="02000500060000020003" pitchFamily="2" charset="0"/>
              </a:rPr>
              <a:t>Bachelor-Nebenfach:</a:t>
            </a:r>
            <a:endParaRPr lang="de-DE" altLang="de-DE" sz="2000" dirty="0">
              <a:solidFill>
                <a:schemeClr val="tx2">
                  <a:lumMod val="60000"/>
                  <a:lumOff val="40000"/>
                </a:schemeClr>
              </a:solidFill>
              <a:latin typeface="LMU CompatilFact" panose="02000500060000020003" pitchFamily="2" charset="0"/>
            </a:endParaRPr>
          </a:p>
          <a:p>
            <a:pPr marL="0" indent="0" eaLnBrk="1" hangingPunct="1">
              <a:defRPr/>
            </a:pPr>
            <a:r>
              <a:rPr lang="de-DE" altLang="de-DE" dirty="0">
                <a:solidFill>
                  <a:schemeClr val="tx2">
                    <a:lumMod val="60000"/>
                    <a:lumOff val="40000"/>
                  </a:schemeClr>
                </a:solidFill>
                <a:latin typeface="LMU CompatilFact" panose="02000500060000020003" pitchFamily="2" charset="0"/>
              </a:rPr>
              <a:t>Im 1. und 2. Fachsemester (FS) werden Module studiert, die (entsprechend der eigenen Auswahl) in die einzelnen Disziplinen der Theologie einführen: Biblische, Historische, Systematische und Praktische Theologie sowie Philosophie.</a:t>
            </a:r>
          </a:p>
          <a:p>
            <a:pPr marL="0" indent="0" eaLnBrk="1" hangingPunct="1">
              <a:defRPr/>
            </a:pPr>
            <a:endParaRPr lang="de-DE" altLang="de-DE" dirty="0">
              <a:solidFill>
                <a:schemeClr val="tx2">
                  <a:lumMod val="60000"/>
                  <a:lumOff val="40000"/>
                </a:schemeClr>
              </a:solidFill>
              <a:latin typeface="LMU CompatilFact" panose="02000500060000020003" pitchFamily="2" charset="0"/>
            </a:endParaRPr>
          </a:p>
          <a:p>
            <a:pPr marL="0" indent="0" eaLnBrk="1" hangingPunct="1">
              <a:defRPr/>
            </a:pPr>
            <a:r>
              <a:rPr lang="de-DE" altLang="de-DE" dirty="0">
                <a:solidFill>
                  <a:schemeClr val="tx2">
                    <a:lumMod val="60000"/>
                    <a:lumOff val="40000"/>
                  </a:schemeClr>
                </a:solidFill>
                <a:latin typeface="LMU CompatilFact" panose="02000500060000020003" pitchFamily="2" charset="0"/>
              </a:rPr>
              <a:t>Aufbauend dazu sind im 3. – 5. FS Module vorgesehen, die Ihr Wissen </a:t>
            </a:r>
            <a:r>
              <a:rPr lang="de-DE" altLang="de-DE" b="1" dirty="0">
                <a:solidFill>
                  <a:schemeClr val="tx2">
                    <a:lumMod val="60000"/>
                    <a:lumOff val="40000"/>
                  </a:schemeClr>
                </a:solidFill>
                <a:latin typeface="LMU CompatilFact" panose="02000500060000020003" pitchFamily="2" charset="0"/>
              </a:rPr>
              <a:t>ergänzen und vertiefen</a:t>
            </a:r>
            <a:r>
              <a:rPr lang="de-DE" altLang="de-DE" dirty="0">
                <a:solidFill>
                  <a:schemeClr val="tx2">
                    <a:lumMod val="60000"/>
                    <a:lumOff val="40000"/>
                  </a:schemeClr>
                </a:solidFill>
                <a:latin typeface="LMU CompatilFact" panose="02000500060000020003" pitchFamily="2" charset="0"/>
              </a:rPr>
              <a:t>.</a:t>
            </a:r>
          </a:p>
          <a:p>
            <a:pPr marL="0" indent="0" eaLnBrk="1" hangingPunct="1">
              <a:defRPr/>
            </a:pPr>
            <a:endParaRPr lang="de-DE" altLang="de-DE" dirty="0">
              <a:solidFill>
                <a:schemeClr val="tx2">
                  <a:lumMod val="60000"/>
                  <a:lumOff val="40000"/>
                </a:schemeClr>
              </a:solidFill>
              <a:latin typeface="LMU CompatilFact" panose="02000500060000020003" pitchFamily="2" charset="0"/>
            </a:endParaRPr>
          </a:p>
          <a:p>
            <a:pPr eaLnBrk="1" hangingPunct="1">
              <a:defRPr/>
            </a:pPr>
            <a:r>
              <a:rPr lang="de-DE" b="1" dirty="0">
                <a:solidFill>
                  <a:schemeClr val="tx2">
                    <a:lumMod val="60000"/>
                    <a:lumOff val="40000"/>
                  </a:schemeClr>
                </a:solidFill>
                <a:latin typeface="LMU CompatilFact" panose="02000500060000020003" pitchFamily="2" charset="0"/>
              </a:rPr>
              <a:t>Besonderheit an Modul P 3 und P 5:</a:t>
            </a:r>
          </a:p>
          <a:p>
            <a:pPr marL="0" indent="0" eaLnBrk="1" hangingPunct="1">
              <a:defRPr/>
            </a:pPr>
            <a:r>
              <a:rPr lang="de-DE" dirty="0">
                <a:solidFill>
                  <a:schemeClr val="tx2">
                    <a:lumMod val="60000"/>
                    <a:lumOff val="40000"/>
                  </a:schemeClr>
                </a:solidFill>
                <a:latin typeface="LMU CompatilFact" panose="02000500060000020003" pitchFamily="2" charset="0"/>
              </a:rPr>
              <a:t>In Modul P 3 können 0-6 von 12 ECTS-Punkten aus einem Angebot der Evangelischen Theologie erbracht werden.</a:t>
            </a:r>
          </a:p>
          <a:p>
            <a:pPr marL="0" indent="0" eaLnBrk="1" hangingPunct="1">
              <a:defRPr/>
            </a:pPr>
            <a:endParaRPr lang="de-DE" dirty="0">
              <a:solidFill>
                <a:schemeClr val="tx2">
                  <a:lumMod val="60000"/>
                  <a:lumOff val="40000"/>
                </a:schemeClr>
              </a:solidFill>
              <a:latin typeface="LMU CompatilFact" panose="02000500060000020003" pitchFamily="2" charset="0"/>
            </a:endParaRPr>
          </a:p>
          <a:p>
            <a:pPr marL="0" indent="0" eaLnBrk="1" hangingPunct="1">
              <a:defRPr/>
            </a:pPr>
            <a:r>
              <a:rPr lang="de-DE" dirty="0">
                <a:solidFill>
                  <a:schemeClr val="tx2">
                    <a:lumMod val="60000"/>
                    <a:lumOff val="40000"/>
                  </a:schemeClr>
                </a:solidFill>
                <a:latin typeface="LMU CompatilFact" panose="02000500060000020003" pitchFamily="2" charset="0"/>
              </a:rPr>
              <a:t>In Modul P 5 können 0-6 von 12 ECTS-Punkten aus einem Angebot der Orthodoxen Theologie erbracht werden.</a:t>
            </a:r>
          </a:p>
          <a:p>
            <a:pPr eaLnBrk="1" hangingPunct="1">
              <a:defRPr/>
            </a:pPr>
            <a:endParaRPr lang="de-DE" dirty="0">
              <a:solidFill>
                <a:schemeClr val="tx2">
                  <a:lumMod val="60000"/>
                  <a:lumOff val="40000"/>
                </a:schemeClr>
              </a:solidFill>
              <a:latin typeface="LMU CompatilFact" panose="02000500060000020003" pitchFamily="2" charset="0"/>
            </a:endParaRPr>
          </a:p>
          <a:p>
            <a:pPr eaLnBrk="1" hangingPunct="1">
              <a:defRPr/>
            </a:pPr>
            <a:r>
              <a:rPr lang="de-DE" dirty="0">
                <a:solidFill>
                  <a:schemeClr val="tx2">
                    <a:lumMod val="60000"/>
                    <a:lumOff val="40000"/>
                  </a:schemeClr>
                </a:solidFill>
                <a:latin typeface="LMU CompatilFact" panose="02000500060000020003" pitchFamily="2" charset="0"/>
              </a:rPr>
              <a:t>Möglichkeit einer „ökumenischen“ Schwerpunktsetzung.</a:t>
            </a:r>
          </a:p>
        </p:txBody>
      </p:sp>
    </p:spTree>
    <p:extLst>
      <p:ext uri="{BB962C8B-B14F-4D97-AF65-F5344CB8AC3E}">
        <p14:creationId xmlns:p14="http://schemas.microsoft.com/office/powerpoint/2010/main" val="352961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xmlns="" id="{36CD7B4A-74F6-04A0-8F71-066E41C8D79D}"/>
              </a:ext>
            </a:extLst>
          </p:cNvPr>
          <p:cNvSpPr txBox="1"/>
          <p:nvPr/>
        </p:nvSpPr>
        <p:spPr>
          <a:xfrm>
            <a:off x="179512" y="1772816"/>
            <a:ext cx="8784976" cy="2062103"/>
          </a:xfrm>
          <a:prstGeom prst="rect">
            <a:avLst/>
          </a:prstGeom>
          <a:noFill/>
        </p:spPr>
        <p:txBody>
          <a:bodyPr wrap="square">
            <a:spAutoFit/>
          </a:bodyPr>
          <a:lstStyle/>
          <a:p>
            <a:pPr eaLnBrk="1" hangingPunct="1"/>
            <a:r>
              <a:rPr lang="de-DE" altLang="de-DE" sz="2000" b="1" u="sng" dirty="0">
                <a:solidFill>
                  <a:schemeClr val="tx2">
                    <a:lumMod val="60000"/>
                    <a:lumOff val="40000"/>
                  </a:schemeClr>
                </a:solidFill>
                <a:latin typeface="LMU CompatilFact" panose="02000500060000020003" pitchFamily="2" charset="0"/>
              </a:rPr>
              <a:t>Pflicht- und Wahlpflichtanteile im Studium</a:t>
            </a:r>
          </a:p>
          <a:p>
            <a:pPr eaLnBrk="1" hangingPunct="1"/>
            <a:endParaRPr lang="de-DE" altLang="de-DE" u="sng" dirty="0">
              <a:solidFill>
                <a:schemeClr val="tx2">
                  <a:lumMod val="60000"/>
                  <a:lumOff val="40000"/>
                </a:schemeClr>
              </a:solidFill>
              <a:latin typeface="LMU CompatilFact" panose="02000500060000020003" pitchFamily="2" charset="0"/>
            </a:endParaRPr>
          </a:p>
          <a:p>
            <a:pPr eaLnBrk="1" hangingPunct="1"/>
            <a:r>
              <a:rPr lang="de-DE" altLang="de-DE" b="1" dirty="0">
                <a:solidFill>
                  <a:schemeClr val="tx2">
                    <a:lumMod val="60000"/>
                    <a:lumOff val="40000"/>
                  </a:schemeClr>
                </a:solidFill>
                <a:latin typeface="LMU CompatilFact" panose="02000500060000020003" pitchFamily="2" charset="0"/>
              </a:rPr>
              <a:t>Auf Modulebene</a:t>
            </a:r>
            <a:r>
              <a:rPr lang="de-DE" altLang="de-DE" dirty="0">
                <a:solidFill>
                  <a:schemeClr val="tx2">
                    <a:lumMod val="60000"/>
                    <a:lumOff val="40000"/>
                  </a:schemeClr>
                </a:solidFill>
                <a:latin typeface="LMU CompatilFact" panose="02000500060000020003" pitchFamily="2" charset="0"/>
              </a:rPr>
              <a:t>:</a:t>
            </a:r>
          </a:p>
          <a:p>
            <a:pPr eaLnBrk="1" hangingPunct="1"/>
            <a:endParaRPr lang="de-DE" altLang="de-DE" dirty="0">
              <a:solidFill>
                <a:schemeClr val="tx2">
                  <a:lumMod val="60000"/>
                  <a:lumOff val="40000"/>
                </a:schemeClr>
              </a:solidFill>
              <a:latin typeface="LMU CompatilFact" panose="02000500060000020003" pitchFamily="2" charset="0"/>
            </a:endParaRPr>
          </a:p>
          <a:p>
            <a:pPr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Das Studium beinhaltet ausschließlich Pflichtmodule.</a:t>
            </a:r>
          </a:p>
          <a:p>
            <a:pPr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Diese Module müssen alle absolviert werden.</a:t>
            </a:r>
          </a:p>
          <a:p>
            <a:pPr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Insgesamt werden 5 Pflichtmodule studiert.</a:t>
            </a:r>
          </a:p>
        </p:txBody>
      </p:sp>
      <p:sp>
        <p:nvSpPr>
          <p:cNvPr id="7" name="Textfeld 6">
            <a:extLst>
              <a:ext uri="{FF2B5EF4-FFF2-40B4-BE49-F238E27FC236}">
                <a16:creationId xmlns:a16="http://schemas.microsoft.com/office/drawing/2014/main" xmlns="" id="{9521D45E-8EA9-EB43-EC39-EFE3393E4F29}"/>
              </a:ext>
            </a:extLst>
          </p:cNvPr>
          <p:cNvSpPr txBox="1"/>
          <p:nvPr/>
        </p:nvSpPr>
        <p:spPr>
          <a:xfrm>
            <a:off x="251520" y="4077072"/>
            <a:ext cx="8280920" cy="2031325"/>
          </a:xfrm>
          <a:prstGeom prst="rect">
            <a:avLst/>
          </a:prstGeom>
          <a:noFill/>
        </p:spPr>
        <p:txBody>
          <a:bodyPr wrap="square">
            <a:spAutoFit/>
          </a:bodyPr>
          <a:lstStyle/>
          <a:p>
            <a:pPr marL="355600" indent="-355600" eaLnBrk="1" hangingPunct="1"/>
            <a:r>
              <a:rPr lang="de-DE" altLang="de-DE" b="1" dirty="0">
                <a:solidFill>
                  <a:schemeClr val="tx2">
                    <a:lumMod val="60000"/>
                    <a:lumOff val="40000"/>
                  </a:schemeClr>
                </a:solidFill>
                <a:latin typeface="LMU CompatilFact" panose="02000500060000020003" pitchFamily="2" charset="0"/>
              </a:rPr>
              <a:t>Auf Veranstaltungsebene:</a:t>
            </a:r>
          </a:p>
          <a:p>
            <a:pPr marL="355600" indent="-355600" eaLnBrk="1" hangingPunct="1"/>
            <a:endParaRPr lang="de-DE" altLang="de-DE" b="1" dirty="0">
              <a:solidFill>
                <a:schemeClr val="tx2">
                  <a:lumMod val="60000"/>
                  <a:lumOff val="40000"/>
                </a:schemeClr>
              </a:solidFill>
              <a:latin typeface="LMU CompatilFact" panose="02000500060000020003" pitchFamily="2" charset="0"/>
            </a:endParaRPr>
          </a:p>
          <a:p>
            <a:pPr marL="355600" indent="-355600"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Das Studium sieht (mit Ausnahme der GOP) ausschließlich </a:t>
            </a:r>
            <a:r>
              <a:rPr lang="de-DE" altLang="de-DE" u="sng" dirty="0">
                <a:solidFill>
                  <a:schemeClr val="tx2">
                    <a:lumMod val="60000"/>
                    <a:lumOff val="40000"/>
                  </a:schemeClr>
                </a:solidFill>
                <a:latin typeface="LMU CompatilFact" panose="02000500060000020003" pitchFamily="2" charset="0"/>
              </a:rPr>
              <a:t>Wahlpflichtlehrveranstaltungen</a:t>
            </a:r>
            <a:r>
              <a:rPr lang="de-DE" altLang="de-DE" dirty="0">
                <a:solidFill>
                  <a:schemeClr val="tx2">
                    <a:lumMod val="60000"/>
                    <a:lumOff val="40000"/>
                  </a:schemeClr>
                </a:solidFill>
                <a:latin typeface="LMU CompatilFact" panose="02000500060000020003" pitchFamily="2" charset="0"/>
              </a:rPr>
              <a:t> vor. </a:t>
            </a:r>
          </a:p>
          <a:p>
            <a:pPr marL="355600" indent="-355600" eaLnBrk="1" hangingPunct="1"/>
            <a:endParaRPr lang="de-DE" altLang="de-DE" dirty="0">
              <a:solidFill>
                <a:schemeClr val="tx2">
                  <a:lumMod val="60000"/>
                  <a:lumOff val="40000"/>
                </a:schemeClr>
              </a:solidFill>
              <a:latin typeface="LMU CompatilFact" panose="02000500060000020003" pitchFamily="2" charset="0"/>
            </a:endParaRPr>
          </a:p>
          <a:p>
            <a:pPr marL="355600" indent="-355600"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Jedes Modul umfasst einen „Pool“ an Veranstaltungen, aus denen Sie im Umfang der </a:t>
            </a:r>
            <a:r>
              <a:rPr lang="de-DE" altLang="de-DE" u="sng" dirty="0">
                <a:solidFill>
                  <a:schemeClr val="tx2">
                    <a:lumMod val="60000"/>
                    <a:lumOff val="40000"/>
                  </a:schemeClr>
                </a:solidFill>
                <a:latin typeface="LMU CompatilFact" panose="02000500060000020003" pitchFamily="2" charset="0"/>
              </a:rPr>
              <a:t>vorgegebenen 12 ECTS-Punkte</a:t>
            </a:r>
            <a:r>
              <a:rPr lang="de-DE" altLang="de-DE" dirty="0">
                <a:solidFill>
                  <a:schemeClr val="tx2">
                    <a:lumMod val="60000"/>
                    <a:lumOff val="40000"/>
                  </a:schemeClr>
                </a:solidFill>
                <a:latin typeface="LMU CompatilFact" panose="02000500060000020003" pitchFamily="2" charset="0"/>
              </a:rPr>
              <a:t> wählen können.</a:t>
            </a:r>
          </a:p>
        </p:txBody>
      </p:sp>
    </p:spTree>
    <p:extLst>
      <p:ext uri="{BB962C8B-B14F-4D97-AF65-F5344CB8AC3E}">
        <p14:creationId xmlns:p14="http://schemas.microsoft.com/office/powerpoint/2010/main" val="934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03A263C-44BF-7902-054A-602CF581D024}"/>
              </a:ext>
            </a:extLst>
          </p:cNvPr>
          <p:cNvSpPr txBox="1"/>
          <p:nvPr/>
        </p:nvSpPr>
        <p:spPr>
          <a:xfrm>
            <a:off x="323528" y="1700808"/>
            <a:ext cx="8568952" cy="1477328"/>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Aus den Modulen P 1 - P 5: </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Es sind jeweils Lehrveranstaltungen im Umfang von jeweils 12 ECTS-Punkten </a:t>
            </a:r>
          </a:p>
          <a:p>
            <a:pPr marL="666750" lvl="1" indent="-266700"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nach Interesse </a:t>
            </a:r>
            <a:r>
              <a:rPr lang="de-DE" altLang="de-DE" b="1" dirty="0">
                <a:solidFill>
                  <a:schemeClr val="tx2">
                    <a:lumMod val="60000"/>
                    <a:lumOff val="40000"/>
                  </a:schemeClr>
                </a:solidFill>
                <a:latin typeface="LMU CompatilFact" panose="02000500060000020003" pitchFamily="2" charset="0"/>
              </a:rPr>
              <a:t>und </a:t>
            </a:r>
          </a:p>
          <a:p>
            <a:pPr marL="666750" lvl="1" indent="-266700"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Überschneidungsfreiheit mit dem Hauptfach auszuwählen.</a:t>
            </a:r>
          </a:p>
        </p:txBody>
      </p:sp>
      <p:sp>
        <p:nvSpPr>
          <p:cNvPr id="5" name="Textfeld 4">
            <a:extLst>
              <a:ext uri="{FF2B5EF4-FFF2-40B4-BE49-F238E27FC236}">
                <a16:creationId xmlns:a16="http://schemas.microsoft.com/office/drawing/2014/main" xmlns="" id="{A035D59A-2A4D-DA56-614A-0101DF29D203}"/>
              </a:ext>
            </a:extLst>
          </p:cNvPr>
          <p:cNvSpPr txBox="1"/>
          <p:nvPr/>
        </p:nvSpPr>
        <p:spPr>
          <a:xfrm>
            <a:off x="323528" y="3573016"/>
            <a:ext cx="8208912" cy="2031325"/>
          </a:xfrm>
          <a:prstGeom prst="rect">
            <a:avLst/>
          </a:prstGeom>
          <a:noFill/>
        </p:spPr>
        <p:txBody>
          <a:bodyPr wrap="square">
            <a:spAutoFit/>
          </a:bodyPr>
          <a:lstStyle/>
          <a:p>
            <a:pPr eaLnBrk="1" hangingPunct="1"/>
            <a:r>
              <a:rPr lang="de-DE" altLang="de-DE" u="sng" dirty="0">
                <a:solidFill>
                  <a:schemeClr val="tx2">
                    <a:lumMod val="60000"/>
                    <a:lumOff val="40000"/>
                  </a:schemeClr>
                </a:solidFill>
                <a:latin typeface="LMU CompatilFact" panose="02000500060000020003" pitchFamily="2" charset="0"/>
              </a:rPr>
              <a:t>Aus Modul P 2: </a:t>
            </a:r>
          </a:p>
          <a:p>
            <a:pPr eaLnBrk="1" hangingPunct="1"/>
            <a:endParaRPr lang="de-DE" altLang="de-DE" u="sng" dirty="0">
              <a:solidFill>
                <a:schemeClr val="tx2">
                  <a:lumMod val="60000"/>
                  <a:lumOff val="40000"/>
                </a:schemeClr>
              </a:solidFill>
              <a:latin typeface="LMU CompatilFact" panose="02000500060000020003" pitchFamily="2" charset="0"/>
            </a:endParaRPr>
          </a:p>
          <a:p>
            <a:pPr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Die Veranstaltung P 2.1 „Einführung in die Fundamentaltheologie“ muss gewählt werden (Grundlagen- und Orientierungsprüfung/GOP).</a:t>
            </a:r>
          </a:p>
          <a:p>
            <a:pPr eaLnBrk="1" hangingPunct="1"/>
            <a:endParaRPr lang="de-DE" altLang="de-DE" dirty="0">
              <a:solidFill>
                <a:schemeClr val="tx2">
                  <a:lumMod val="60000"/>
                  <a:lumOff val="40000"/>
                </a:schemeClr>
              </a:solidFill>
              <a:latin typeface="LMU CompatilFact" panose="02000500060000020003" pitchFamily="2" charset="0"/>
            </a:endParaRPr>
          </a:p>
          <a:p>
            <a:pPr eaLnBrk="1" hangingPunct="1">
              <a:buFont typeface="Wingdings" panose="05000000000000000000" pitchFamily="2" charset="2"/>
              <a:buChar char="§"/>
            </a:pPr>
            <a:r>
              <a:rPr lang="de-DE" altLang="de-DE" dirty="0">
                <a:solidFill>
                  <a:schemeClr val="tx2">
                    <a:lumMod val="60000"/>
                    <a:lumOff val="40000"/>
                  </a:schemeClr>
                </a:solidFill>
                <a:latin typeface="LMU CompatilFact" panose="02000500060000020003" pitchFamily="2" charset="0"/>
              </a:rPr>
              <a:t> Aus dem übrigen Veranstaltungsangebot müssen LV im Umfang von 9 ECTS-Punkten erworben werden.</a:t>
            </a:r>
          </a:p>
        </p:txBody>
      </p:sp>
    </p:spTree>
    <p:extLst>
      <p:ext uri="{BB962C8B-B14F-4D97-AF65-F5344CB8AC3E}">
        <p14:creationId xmlns:p14="http://schemas.microsoft.com/office/powerpoint/2010/main" val="302564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8ACD0772-78C4-E204-B8DA-031966886FAB}"/>
              </a:ext>
            </a:extLst>
          </p:cNvPr>
          <p:cNvSpPr txBox="1"/>
          <p:nvPr/>
        </p:nvSpPr>
        <p:spPr>
          <a:xfrm>
            <a:off x="323528" y="1844824"/>
            <a:ext cx="8208912" cy="4247317"/>
          </a:xfrm>
          <a:prstGeom prst="rect">
            <a:avLst/>
          </a:prstGeom>
          <a:noFill/>
        </p:spPr>
        <p:txBody>
          <a:bodyPr wrap="square">
            <a:spAutoFit/>
          </a:bodyPr>
          <a:lstStyle/>
          <a:p>
            <a:pPr eaLnBrk="1" hangingPunct="1"/>
            <a:r>
              <a:rPr lang="de-DE" altLang="de-DE" sz="1800" b="1" u="sng" dirty="0">
                <a:solidFill>
                  <a:schemeClr val="tx2">
                    <a:lumMod val="60000"/>
                    <a:lumOff val="40000"/>
                  </a:schemeClr>
                </a:solidFill>
                <a:latin typeface="LMU CompatilFact" panose="02000500060000020003" pitchFamily="2" charset="0"/>
              </a:rPr>
              <a:t>Grundlagen- und Orientierungsprüfung (GOP):</a:t>
            </a:r>
          </a:p>
          <a:p>
            <a:pPr eaLnBrk="1" hangingPunct="1"/>
            <a:endParaRPr lang="de-DE" altLang="de-DE" sz="1800" u="sng" dirty="0">
              <a:solidFill>
                <a:schemeClr val="tx2">
                  <a:lumMod val="60000"/>
                  <a:lumOff val="40000"/>
                </a:schemeClr>
              </a:solidFill>
              <a:latin typeface="LMU CompatilFact" panose="02000500060000020003" pitchFamily="2" charset="0"/>
            </a:endParaRPr>
          </a:p>
          <a:p>
            <a:pPr eaLnBrk="1" hangingPunct="1"/>
            <a:r>
              <a:rPr lang="de-DE" altLang="de-DE" sz="1800" dirty="0">
                <a:solidFill>
                  <a:schemeClr val="tx2">
                    <a:lumMod val="60000"/>
                    <a:lumOff val="40000"/>
                  </a:schemeClr>
                </a:solidFill>
                <a:latin typeface="LMU CompatilFact" panose="02000500060000020003" pitchFamily="2" charset="0"/>
              </a:rPr>
              <a:t>Modul P 2 sieht eine GOP vor.</a:t>
            </a:r>
          </a:p>
          <a:p>
            <a:pPr algn="ctr" eaLnBrk="1" hangingPunct="1"/>
            <a:r>
              <a:rPr lang="de-DE" altLang="de-DE" sz="1800" dirty="0">
                <a:solidFill>
                  <a:schemeClr val="tx2">
                    <a:lumMod val="60000"/>
                    <a:lumOff val="40000"/>
                  </a:schemeClr>
                </a:solidFill>
                <a:latin typeface="LMU CompatilFact" panose="02000500060000020003" pitchFamily="2" charset="0"/>
              </a:rPr>
              <a:t>	„Die GOP dient einer ersten und frühen Orientierung, ob die Studierenden den Anforderungen des Studiums voraussichtlich gerecht werden.“ (</a:t>
            </a:r>
            <a:r>
              <a:rPr lang="de-DE" altLang="de-DE" sz="1800" dirty="0" err="1">
                <a:solidFill>
                  <a:schemeClr val="tx2">
                    <a:lumMod val="60000"/>
                    <a:lumOff val="40000"/>
                  </a:schemeClr>
                </a:solidFill>
                <a:latin typeface="LMU CompatilFact" panose="02000500060000020003" pitchFamily="2" charset="0"/>
              </a:rPr>
              <a:t>PStO</a:t>
            </a:r>
            <a:r>
              <a:rPr lang="de-DE" altLang="de-DE" sz="1800" dirty="0">
                <a:solidFill>
                  <a:schemeClr val="tx2">
                    <a:lumMod val="60000"/>
                    <a:lumOff val="40000"/>
                  </a:schemeClr>
                </a:solidFill>
                <a:latin typeface="LMU CompatilFact" panose="02000500060000020003" pitchFamily="2" charset="0"/>
              </a:rPr>
              <a:t> BA-NF § 13 Abs.1)</a:t>
            </a:r>
          </a:p>
          <a:p>
            <a:pPr algn="ctr" eaLnBrk="1" hangingPunct="1"/>
            <a:endParaRPr lang="de-DE" altLang="de-DE" sz="1800" dirty="0">
              <a:solidFill>
                <a:schemeClr val="tx2">
                  <a:lumMod val="60000"/>
                  <a:lumOff val="40000"/>
                </a:schemeClr>
              </a:solidFill>
              <a:latin typeface="LMU CompatilFact" panose="02000500060000020003" pitchFamily="2" charset="0"/>
            </a:endParaRPr>
          </a:p>
          <a:p>
            <a:pPr eaLnBrk="1" hangingPunct="1"/>
            <a:r>
              <a:rPr lang="de-DE" altLang="de-DE" sz="1800" dirty="0">
                <a:solidFill>
                  <a:schemeClr val="tx2">
                    <a:lumMod val="60000"/>
                    <a:lumOff val="40000"/>
                  </a:schemeClr>
                </a:solidFill>
                <a:latin typeface="LMU CompatilFact" panose="02000500060000020003" pitchFamily="2" charset="0"/>
              </a:rPr>
              <a:t>→ Die GOP wird in der Veranstaltung P 2.1 „Einführung in die Fundamentaltheologie“ abgelegt.</a:t>
            </a:r>
          </a:p>
          <a:p>
            <a:pPr eaLnBrk="1" hangingPunct="1"/>
            <a:endParaRPr lang="de-DE" altLang="de-DE" sz="1800" u="sng" dirty="0">
              <a:solidFill>
                <a:schemeClr val="tx2">
                  <a:lumMod val="60000"/>
                  <a:lumOff val="40000"/>
                </a:schemeClr>
              </a:solidFill>
              <a:latin typeface="LMU CompatilFact" panose="02000500060000020003" pitchFamily="2" charset="0"/>
            </a:endParaRPr>
          </a:p>
          <a:p>
            <a:pPr eaLnBrk="1" hangingPunct="1"/>
            <a:endParaRPr lang="de-DE" altLang="de-DE" sz="1800" u="sng" dirty="0">
              <a:solidFill>
                <a:schemeClr val="tx2">
                  <a:lumMod val="60000"/>
                  <a:lumOff val="40000"/>
                </a:schemeClr>
              </a:solidFill>
              <a:latin typeface="LMU CompatilFact" panose="02000500060000020003" pitchFamily="2" charset="0"/>
            </a:endParaRPr>
          </a:p>
          <a:p>
            <a:pPr eaLnBrk="1" hangingPunct="1"/>
            <a:r>
              <a:rPr lang="de-DE" altLang="de-DE" sz="1800" u="sng" dirty="0">
                <a:solidFill>
                  <a:schemeClr val="tx2">
                    <a:lumMod val="60000"/>
                    <a:lumOff val="40000"/>
                  </a:schemeClr>
                </a:solidFill>
                <a:latin typeface="LMU CompatilFact" panose="02000500060000020003" pitchFamily="2" charset="0"/>
              </a:rPr>
              <a:t>Besonderheit</a:t>
            </a:r>
            <a:r>
              <a:rPr lang="de-DE" altLang="de-DE" sz="1800" dirty="0">
                <a:solidFill>
                  <a:schemeClr val="tx2">
                    <a:lumMod val="60000"/>
                    <a:lumOff val="40000"/>
                  </a:schemeClr>
                </a:solidFill>
                <a:latin typeface="LMU CompatilFact" panose="02000500060000020003" pitchFamily="2" charset="0"/>
              </a:rPr>
              <a:t>: die Prüfung zu dieser Veranstaltung kann bei Nicht-Bestehen nur </a:t>
            </a:r>
            <a:r>
              <a:rPr lang="de-DE" altLang="de-DE" sz="1800" u="sng" dirty="0">
                <a:solidFill>
                  <a:schemeClr val="tx2">
                    <a:lumMod val="60000"/>
                    <a:lumOff val="40000"/>
                  </a:schemeClr>
                </a:solidFill>
                <a:latin typeface="LMU CompatilFact" panose="02000500060000020003" pitchFamily="2" charset="0"/>
              </a:rPr>
              <a:t>einmal, zum nächsten Regeltermin wiederholt werden. </a:t>
            </a:r>
          </a:p>
          <a:p>
            <a:pPr eaLnBrk="1" hangingPunct="1"/>
            <a:r>
              <a:rPr lang="de-DE" altLang="de-DE" sz="1800" dirty="0">
                <a:solidFill>
                  <a:schemeClr val="tx2">
                    <a:lumMod val="60000"/>
                    <a:lumOff val="40000"/>
                  </a:schemeClr>
                </a:solidFill>
                <a:latin typeface="LMU CompatilFact" panose="02000500060000020003" pitchFamily="2" charset="0"/>
              </a:rPr>
              <a:t>Melden Sie sich im 2. FS nicht zur GOP an, werden Sie vom Prüfungsamt </a:t>
            </a:r>
            <a:r>
              <a:rPr lang="de-DE" altLang="de-DE" sz="1800" b="1" dirty="0">
                <a:solidFill>
                  <a:schemeClr val="tx2">
                    <a:lumMod val="60000"/>
                    <a:lumOff val="40000"/>
                  </a:schemeClr>
                </a:solidFill>
                <a:latin typeface="LMU CompatilFact" panose="02000500060000020003" pitchFamily="2" charset="0"/>
              </a:rPr>
              <a:t>pflichtangemeldet</a:t>
            </a:r>
            <a:r>
              <a:rPr lang="de-DE" altLang="de-DE" sz="1800" dirty="0">
                <a:solidFill>
                  <a:schemeClr val="tx2">
                    <a:lumMod val="60000"/>
                    <a:lumOff val="40000"/>
                  </a:schemeClr>
                </a:solidFill>
                <a:latin typeface="LMU CompatilFact" panose="02000500060000020003" pitchFamily="2" charset="0"/>
              </a:rPr>
              <a:t>.</a:t>
            </a:r>
          </a:p>
        </p:txBody>
      </p:sp>
    </p:spTree>
    <p:extLst>
      <p:ext uri="{BB962C8B-B14F-4D97-AF65-F5344CB8AC3E}">
        <p14:creationId xmlns:p14="http://schemas.microsoft.com/office/powerpoint/2010/main" val="306543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17685C4-794A-78CE-2930-E98E853846EF}"/>
              </a:ext>
            </a:extLst>
          </p:cNvPr>
          <p:cNvSpPr txBox="1"/>
          <p:nvPr/>
        </p:nvSpPr>
        <p:spPr>
          <a:xfrm>
            <a:off x="467544" y="2132856"/>
            <a:ext cx="8064896" cy="2893100"/>
          </a:xfrm>
          <a:prstGeom prst="rect">
            <a:avLst/>
          </a:prstGeom>
          <a:noFill/>
        </p:spPr>
        <p:txBody>
          <a:bodyPr wrap="square">
            <a:spAutoFit/>
          </a:bodyPr>
          <a:lstStyle/>
          <a:p>
            <a:pPr marL="0" indent="0"/>
            <a:r>
              <a:rPr lang="de-DE" altLang="de-DE" sz="2400" b="1" u="sng" dirty="0">
                <a:solidFill>
                  <a:schemeClr val="tx2">
                    <a:lumMod val="60000"/>
                    <a:lumOff val="40000"/>
                  </a:schemeClr>
                </a:solidFill>
                <a:latin typeface="LMU CompatilFact" panose="02000500060000020003" pitchFamily="2" charset="0"/>
              </a:rPr>
              <a:t>Besonderheit bei Modul P 2</a:t>
            </a:r>
            <a:r>
              <a:rPr lang="de-DE" altLang="de-DE" sz="2400" b="1" dirty="0">
                <a:solidFill>
                  <a:schemeClr val="tx2">
                    <a:lumMod val="60000"/>
                    <a:lumOff val="40000"/>
                  </a:schemeClr>
                </a:solidFill>
                <a:latin typeface="LMU CompatilFact" panose="02000500060000020003" pitchFamily="2" charset="0"/>
              </a:rPr>
              <a:t>:</a:t>
            </a:r>
          </a:p>
          <a:p>
            <a:pPr marL="0" indent="0"/>
            <a:endParaRPr lang="de-DE" altLang="de-DE" dirty="0">
              <a:solidFill>
                <a:schemeClr val="tx2">
                  <a:lumMod val="60000"/>
                  <a:lumOff val="40000"/>
                </a:schemeClr>
              </a:solidFill>
              <a:latin typeface="LMU CompatilFact" panose="02000500060000020003" pitchFamily="2" charset="0"/>
            </a:endParaRPr>
          </a:p>
          <a:p>
            <a:pPr marL="0" indent="0"/>
            <a:r>
              <a:rPr lang="de-DE" altLang="de-DE" sz="2000" dirty="0">
                <a:solidFill>
                  <a:schemeClr val="tx2">
                    <a:lumMod val="60000"/>
                    <a:lumOff val="40000"/>
                  </a:schemeClr>
                </a:solidFill>
                <a:latin typeface="LMU CompatilFact" panose="02000500060000020003" pitchFamily="2" charset="0"/>
              </a:rPr>
              <a:t>Es sind zwei </a:t>
            </a:r>
            <a:r>
              <a:rPr lang="de-DE" altLang="de-DE" sz="2000" b="1" dirty="0">
                <a:solidFill>
                  <a:schemeClr val="tx2">
                    <a:lumMod val="60000"/>
                    <a:lumOff val="40000"/>
                  </a:schemeClr>
                </a:solidFill>
                <a:latin typeface="LMU CompatilFact" panose="02000500060000020003" pitchFamily="2" charset="0"/>
              </a:rPr>
              <a:t>einstündige LV </a:t>
            </a:r>
            <a:r>
              <a:rPr lang="de-DE" altLang="de-DE" sz="2000" dirty="0">
                <a:solidFill>
                  <a:schemeClr val="tx2">
                    <a:lumMod val="60000"/>
                    <a:lumOff val="40000"/>
                  </a:schemeClr>
                </a:solidFill>
                <a:latin typeface="LMU CompatilFact" panose="02000500060000020003" pitchFamily="2" charset="0"/>
              </a:rPr>
              <a:t>vorgesehen: P 2.2.3 „Einführung in die Moraltheologie“ und P 2.2.4 „Einführung in die Sozialethik“, die jeweils nur mit 1,5 ECTS Punkten bewertet werden.</a:t>
            </a:r>
          </a:p>
          <a:p>
            <a:pPr marL="0" indent="0"/>
            <a:endParaRPr lang="de-DE" altLang="de-DE" sz="2000" dirty="0">
              <a:solidFill>
                <a:schemeClr val="tx2">
                  <a:lumMod val="60000"/>
                  <a:lumOff val="40000"/>
                </a:schemeClr>
              </a:solidFill>
              <a:latin typeface="LMU CompatilFact" panose="02000500060000020003" pitchFamily="2" charset="0"/>
            </a:endParaRPr>
          </a:p>
          <a:p>
            <a:pPr marL="0" indent="0"/>
            <a:r>
              <a:rPr lang="de-DE" altLang="de-DE" sz="2000" dirty="0">
                <a:solidFill>
                  <a:schemeClr val="tx2">
                    <a:lumMod val="60000"/>
                    <a:lumOff val="40000"/>
                  </a:schemeClr>
                </a:solidFill>
                <a:latin typeface="LMU CompatilFact" panose="02000500060000020003" pitchFamily="2" charset="0"/>
              </a:rPr>
              <a:t>Um auf die vorgesehene Punktesumme von 12 ECTS zu gelangen, muss bei Wahl von P 2.2.3 auch P 2.2.4 gewählt werden und umgekehrt. </a:t>
            </a:r>
          </a:p>
        </p:txBody>
      </p:sp>
    </p:spTree>
    <p:extLst>
      <p:ext uri="{BB962C8B-B14F-4D97-AF65-F5344CB8AC3E}">
        <p14:creationId xmlns:p14="http://schemas.microsoft.com/office/powerpoint/2010/main" val="162912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gls-berlin.de/uploads/tx_brgallery/08_Muenchen_Panorama.jpg">
            <a:extLst>
              <a:ext uri="{FF2B5EF4-FFF2-40B4-BE49-F238E27FC236}">
                <a16:creationId xmlns:a16="http://schemas.microsoft.com/office/drawing/2014/main" xmlns="" id="{DEBAD475-6EE9-6AA6-EEA0-614904D3095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405"/>
          <a:stretch/>
        </p:blipFill>
        <p:spPr bwMode="auto">
          <a:xfrm>
            <a:off x="251520" y="1760239"/>
            <a:ext cx="8640959" cy="47003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xmlns="" id="{DC92DFF5-B525-437B-73F2-88873281225C}"/>
              </a:ext>
            </a:extLst>
          </p:cNvPr>
          <p:cNvSpPr txBox="1"/>
          <p:nvPr/>
        </p:nvSpPr>
        <p:spPr>
          <a:xfrm>
            <a:off x="467544" y="2060848"/>
            <a:ext cx="4572000" cy="954107"/>
          </a:xfrm>
          <a:prstGeom prst="rect">
            <a:avLst/>
          </a:prstGeom>
          <a:noFill/>
        </p:spPr>
        <p:txBody>
          <a:bodyPr wrap="square">
            <a:spAutoFit/>
          </a:bodyPr>
          <a:lstStyle/>
          <a:p>
            <a:r>
              <a:rPr lang="de-DE" sz="2800" b="1" dirty="0">
                <a:solidFill>
                  <a:schemeClr val="bg1"/>
                </a:solidFill>
                <a:latin typeface="LMU CompatilFact" panose="02000500060000020003" pitchFamily="2" charset="0"/>
              </a:rPr>
              <a:t>STUDIENSTANDORT</a:t>
            </a:r>
          </a:p>
          <a:p>
            <a:r>
              <a:rPr lang="de-DE" sz="2800" b="1" dirty="0">
                <a:solidFill>
                  <a:schemeClr val="bg1"/>
                </a:solidFill>
                <a:latin typeface="LMU CompatilFact" panose="02000500060000020003" pitchFamily="2" charset="0"/>
              </a:rPr>
              <a:t>MÜNCHEN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AEB0AA4-4777-11D8-8441-A11C954CD8B3}"/>
              </a:ext>
            </a:extLst>
          </p:cNvPr>
          <p:cNvSpPr txBox="1"/>
          <p:nvPr/>
        </p:nvSpPr>
        <p:spPr>
          <a:xfrm>
            <a:off x="503548" y="2204864"/>
            <a:ext cx="8136904" cy="3477875"/>
          </a:xfrm>
          <a:prstGeom prst="rect">
            <a:avLst/>
          </a:prstGeom>
          <a:noFill/>
        </p:spPr>
        <p:txBody>
          <a:bodyPr wrap="square">
            <a:spAutoFit/>
          </a:bodyPr>
          <a:lstStyle/>
          <a:p>
            <a:pPr marL="0" indent="0" eaLnBrk="1" hangingPunct="1"/>
            <a:r>
              <a:rPr lang="de-DE" altLang="de-DE" sz="2200" dirty="0">
                <a:solidFill>
                  <a:schemeClr val="tx2">
                    <a:lumMod val="60000"/>
                    <a:lumOff val="40000"/>
                  </a:schemeClr>
                </a:solidFill>
                <a:latin typeface="LMU CompatilFact" panose="02000500060000020003" pitchFamily="2" charset="0"/>
              </a:rPr>
              <a:t>Diese Studienstruktur ermöglicht Ihnen größtmögliche Freiheit, Ihr Studium nach eigenen Wünschen und Vorstellungen zu gestalten.</a:t>
            </a:r>
          </a:p>
          <a:p>
            <a:pPr marL="0" indent="0" eaLnBrk="1" hangingPunct="1"/>
            <a:endParaRPr lang="de-DE" altLang="de-DE" sz="2200" dirty="0">
              <a:solidFill>
                <a:schemeClr val="tx2">
                  <a:lumMod val="60000"/>
                  <a:lumOff val="40000"/>
                </a:schemeClr>
              </a:solidFill>
              <a:latin typeface="LMU CompatilFact" panose="02000500060000020003" pitchFamily="2" charset="0"/>
            </a:endParaRPr>
          </a:p>
          <a:p>
            <a:pPr marL="0" indent="0" eaLnBrk="1" hangingPunct="1"/>
            <a:r>
              <a:rPr lang="de-DE" altLang="de-DE" sz="2200" dirty="0">
                <a:solidFill>
                  <a:schemeClr val="tx2">
                    <a:lumMod val="60000"/>
                    <a:lumOff val="40000"/>
                  </a:schemeClr>
                </a:solidFill>
                <a:latin typeface="LMU CompatilFact" panose="02000500060000020003" pitchFamily="2" charset="0"/>
              </a:rPr>
              <a:t>Allerdings muss bei der Erstellung des Stundenplans darauf geachtet werden, dass keine Veranstaltungen ausgewählt werden, die sich mit LV Ihres Hauptfaches überschneiden.</a:t>
            </a:r>
          </a:p>
          <a:p>
            <a:pPr marL="0" indent="0" eaLnBrk="1" hangingPunct="1"/>
            <a:r>
              <a:rPr lang="de-DE" altLang="de-DE" sz="2200" dirty="0">
                <a:solidFill>
                  <a:schemeClr val="tx2">
                    <a:lumMod val="60000"/>
                    <a:lumOff val="40000"/>
                  </a:schemeClr>
                </a:solidFill>
                <a:latin typeface="LMU CompatilFact" panose="02000500060000020003" pitchFamily="2" charset="0"/>
              </a:rPr>
              <a:t>Verpflichtend zu besuchende LV im Hauptfach, zu denen es nur ein konkretes Angebot gibt, haben Vorrang vor LV des Nebenfaches.</a:t>
            </a:r>
          </a:p>
        </p:txBody>
      </p:sp>
    </p:spTree>
    <p:extLst>
      <p:ext uri="{BB962C8B-B14F-4D97-AF65-F5344CB8AC3E}">
        <p14:creationId xmlns:p14="http://schemas.microsoft.com/office/powerpoint/2010/main" val="382063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3AE5BAC5-F9E8-E332-E59C-7855A5FA4233}"/>
              </a:ext>
            </a:extLst>
          </p:cNvPr>
          <p:cNvSpPr txBox="1"/>
          <p:nvPr/>
        </p:nvSpPr>
        <p:spPr>
          <a:xfrm>
            <a:off x="107504" y="1772816"/>
            <a:ext cx="8784976" cy="4093428"/>
          </a:xfrm>
          <a:prstGeom prst="rect">
            <a:avLst/>
          </a:prstGeom>
          <a:noFill/>
        </p:spPr>
        <p:txBody>
          <a:bodyPr wrap="square">
            <a:spAutoFit/>
          </a:bodyPr>
          <a:lstStyle/>
          <a:p>
            <a:r>
              <a:rPr lang="de-DE" altLang="de-DE" sz="2200" b="1" dirty="0">
                <a:solidFill>
                  <a:schemeClr val="tx2">
                    <a:lumMod val="60000"/>
                    <a:lumOff val="40000"/>
                  </a:schemeClr>
                </a:solidFill>
                <a:latin typeface="LMU CompatilFact" panose="02000500060000020003" pitchFamily="2" charset="0"/>
              </a:rPr>
              <a:t>Berufsbild „Religionslehrer/in im Kirchendienst“</a:t>
            </a:r>
          </a:p>
          <a:p>
            <a:endParaRPr lang="de-DE" altLang="de-DE" dirty="0">
              <a:solidFill>
                <a:schemeClr val="tx2">
                  <a:lumMod val="60000"/>
                  <a:lumOff val="40000"/>
                </a:schemeClr>
              </a:solidFill>
              <a:latin typeface="LMU CompatilFact" panose="02000500060000020003" pitchFamily="2" charset="0"/>
            </a:endParaRPr>
          </a:p>
          <a:p>
            <a:r>
              <a:rPr lang="de-DE" altLang="de-DE" sz="2000" dirty="0">
                <a:solidFill>
                  <a:schemeClr val="tx2">
                    <a:lumMod val="60000"/>
                    <a:lumOff val="40000"/>
                  </a:schemeClr>
                </a:solidFill>
                <a:latin typeface="LMU CompatilFact" panose="02000500060000020003" pitchFamily="2" charset="0"/>
              </a:rPr>
              <a:t>Studierende des BA-Nebenfachs haben die Möglichkeit, sich bei der Erzdiözese München und Freising als Religionslehrer/in im Kirchendienst für Grund-, Mittel- und Förderschulen zu bewerben.</a:t>
            </a:r>
          </a:p>
          <a:p>
            <a:endParaRPr lang="de-DE" altLang="de-DE" sz="2000" dirty="0">
              <a:solidFill>
                <a:schemeClr val="tx2">
                  <a:lumMod val="60000"/>
                  <a:lumOff val="40000"/>
                </a:schemeClr>
              </a:solidFill>
              <a:latin typeface="LMU CompatilFact" panose="02000500060000020003" pitchFamily="2" charset="0"/>
            </a:endParaRPr>
          </a:p>
          <a:p>
            <a:r>
              <a:rPr lang="de-DE" altLang="de-DE" sz="2000" dirty="0">
                <a:solidFill>
                  <a:schemeClr val="tx2">
                    <a:lumMod val="60000"/>
                    <a:lumOff val="40000"/>
                  </a:schemeClr>
                </a:solidFill>
                <a:latin typeface="LMU CompatilFact" panose="02000500060000020003" pitchFamily="2" charset="0"/>
              </a:rPr>
              <a:t>Hierfür müssen im Studienverlauf einige Voraussetzungen erfüllt sein, die die Wahlfreiheit bzgl. der Veranstaltungen ggf. etwas minimiert.</a:t>
            </a:r>
          </a:p>
          <a:p>
            <a:endParaRPr lang="de-DE" altLang="de-DE" sz="2000" dirty="0">
              <a:solidFill>
                <a:schemeClr val="tx2">
                  <a:lumMod val="60000"/>
                  <a:lumOff val="40000"/>
                </a:schemeClr>
              </a:solidFill>
              <a:latin typeface="LMU CompatilFact" panose="02000500060000020003" pitchFamily="2" charset="0"/>
            </a:endParaRPr>
          </a:p>
          <a:p>
            <a:pPr algn="ctr"/>
            <a:r>
              <a:rPr lang="de-DE" altLang="de-DE" sz="2000" b="1" dirty="0">
                <a:solidFill>
                  <a:schemeClr val="tx2">
                    <a:lumMod val="60000"/>
                    <a:lumOff val="40000"/>
                  </a:schemeClr>
                </a:solidFill>
                <a:latin typeface="LMU CompatilFact" panose="02000500060000020003" pitchFamily="2" charset="0"/>
              </a:rPr>
              <a:t>Infos finden Sie unter:</a:t>
            </a:r>
          </a:p>
          <a:p>
            <a:pPr algn="ctr"/>
            <a:r>
              <a:rPr lang="de-DE" altLang="de-DE" sz="2000" dirty="0">
                <a:solidFill>
                  <a:schemeClr val="tx2">
                    <a:lumMod val="60000"/>
                    <a:lumOff val="40000"/>
                  </a:schemeClr>
                </a:solidFill>
                <a:latin typeface="LMU CompatilFact" panose="02000500060000020003" pitchFamily="2" charset="0"/>
              </a:rPr>
              <a:t>https://www.kaththeol.uni-muenchen.de/studium/studienangebot/ausbildung-religionslehrer/index.html</a:t>
            </a:r>
          </a:p>
        </p:txBody>
      </p:sp>
    </p:spTree>
    <p:extLst>
      <p:ext uri="{BB962C8B-B14F-4D97-AF65-F5344CB8AC3E}">
        <p14:creationId xmlns:p14="http://schemas.microsoft.com/office/powerpoint/2010/main" val="406784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AB612E98-2D4F-1FC8-7636-D2AB1A7CF8C7}"/>
              </a:ext>
            </a:extLst>
          </p:cNvPr>
          <p:cNvPicPr>
            <a:picLocks noChangeAspect="1"/>
          </p:cNvPicPr>
          <p:nvPr/>
        </p:nvPicPr>
        <p:blipFill>
          <a:blip r:embed="rId2"/>
          <a:stretch>
            <a:fillRect/>
          </a:stretch>
        </p:blipFill>
        <p:spPr>
          <a:xfrm>
            <a:off x="443795" y="3054584"/>
            <a:ext cx="2584928" cy="1749704"/>
          </a:xfrm>
          <a:prstGeom prst="rect">
            <a:avLst/>
          </a:prstGeom>
        </p:spPr>
      </p:pic>
      <p:pic>
        <p:nvPicPr>
          <p:cNvPr id="5" name="Grafik 4">
            <a:extLst>
              <a:ext uri="{FF2B5EF4-FFF2-40B4-BE49-F238E27FC236}">
                <a16:creationId xmlns:a16="http://schemas.microsoft.com/office/drawing/2014/main" xmlns="" id="{01C6D76C-92C8-F051-BB3A-9F9E6FE72DE0}"/>
              </a:ext>
            </a:extLst>
          </p:cNvPr>
          <p:cNvPicPr>
            <a:picLocks noChangeAspect="1"/>
          </p:cNvPicPr>
          <p:nvPr/>
        </p:nvPicPr>
        <p:blipFill>
          <a:blip r:embed="rId3"/>
          <a:stretch>
            <a:fillRect/>
          </a:stretch>
        </p:blipFill>
        <p:spPr>
          <a:xfrm>
            <a:off x="6066640" y="3031781"/>
            <a:ext cx="2578832" cy="1749704"/>
          </a:xfrm>
          <a:prstGeom prst="rect">
            <a:avLst/>
          </a:prstGeom>
        </p:spPr>
      </p:pic>
      <p:pic>
        <p:nvPicPr>
          <p:cNvPr id="6" name="Grafik 5">
            <a:extLst>
              <a:ext uri="{FF2B5EF4-FFF2-40B4-BE49-F238E27FC236}">
                <a16:creationId xmlns:a16="http://schemas.microsoft.com/office/drawing/2014/main" xmlns="" id="{7E8D1FD6-DF92-189F-ADD7-0310B8A4990B}"/>
              </a:ext>
            </a:extLst>
          </p:cNvPr>
          <p:cNvPicPr>
            <a:picLocks noChangeAspect="1"/>
          </p:cNvPicPr>
          <p:nvPr/>
        </p:nvPicPr>
        <p:blipFill>
          <a:blip r:embed="rId4"/>
          <a:stretch>
            <a:fillRect/>
          </a:stretch>
        </p:blipFill>
        <p:spPr>
          <a:xfrm>
            <a:off x="3256443" y="3031781"/>
            <a:ext cx="2578832" cy="1749704"/>
          </a:xfrm>
          <a:prstGeom prst="rect">
            <a:avLst/>
          </a:prstGeom>
        </p:spPr>
      </p:pic>
      <p:sp>
        <p:nvSpPr>
          <p:cNvPr id="9" name="Textfeld 8">
            <a:extLst>
              <a:ext uri="{FF2B5EF4-FFF2-40B4-BE49-F238E27FC236}">
                <a16:creationId xmlns:a16="http://schemas.microsoft.com/office/drawing/2014/main" xmlns="" id="{E0B1AA98-1906-3EB0-BB90-B4B61CDFDC40}"/>
              </a:ext>
            </a:extLst>
          </p:cNvPr>
          <p:cNvSpPr txBox="1"/>
          <p:nvPr/>
        </p:nvSpPr>
        <p:spPr>
          <a:xfrm>
            <a:off x="1160195" y="5301205"/>
            <a:ext cx="1152128"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Latein</a:t>
            </a:r>
            <a:r>
              <a:rPr lang="de-DE" altLang="de-DE" sz="2000" dirty="0">
                <a:solidFill>
                  <a:schemeClr val="tx2">
                    <a:lumMod val="60000"/>
                    <a:lumOff val="40000"/>
                  </a:schemeClr>
                </a:solidFill>
                <a:latin typeface="LMU CompatilFact" panose="02000500060000020003" pitchFamily="2" charset="0"/>
              </a:rPr>
              <a:t> </a:t>
            </a:r>
          </a:p>
        </p:txBody>
      </p:sp>
      <p:sp>
        <p:nvSpPr>
          <p:cNvPr id="13" name="Textfeld 12">
            <a:extLst>
              <a:ext uri="{FF2B5EF4-FFF2-40B4-BE49-F238E27FC236}">
                <a16:creationId xmlns:a16="http://schemas.microsoft.com/office/drawing/2014/main" xmlns="" id="{80B911C0-09FC-FEBF-0F57-4D946914B070}"/>
              </a:ext>
            </a:extLst>
          </p:cNvPr>
          <p:cNvSpPr txBox="1"/>
          <p:nvPr/>
        </p:nvSpPr>
        <p:spPr>
          <a:xfrm>
            <a:off x="3419872" y="5301207"/>
            <a:ext cx="2029414" cy="461665"/>
          </a:xfrm>
          <a:prstGeom prst="rect">
            <a:avLst/>
          </a:prstGeom>
          <a:noFill/>
        </p:spPr>
        <p:txBody>
          <a:bodyPr wrap="square">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Altgriechisch</a:t>
            </a:r>
          </a:p>
        </p:txBody>
      </p:sp>
      <p:sp>
        <p:nvSpPr>
          <p:cNvPr id="14" name="Textfeld 13">
            <a:extLst>
              <a:ext uri="{FF2B5EF4-FFF2-40B4-BE49-F238E27FC236}">
                <a16:creationId xmlns:a16="http://schemas.microsoft.com/office/drawing/2014/main" xmlns="" id="{8EB3EC62-59D0-E407-9E21-77486193F40F}"/>
              </a:ext>
            </a:extLst>
          </p:cNvPr>
          <p:cNvSpPr txBox="1"/>
          <p:nvPr/>
        </p:nvSpPr>
        <p:spPr>
          <a:xfrm>
            <a:off x="6588224" y="5301206"/>
            <a:ext cx="1662012"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Hebräisch</a:t>
            </a:r>
            <a:r>
              <a:rPr lang="de-DE" altLang="de-DE" sz="2000" dirty="0">
                <a:solidFill>
                  <a:schemeClr val="tx2">
                    <a:lumMod val="60000"/>
                    <a:lumOff val="40000"/>
                  </a:schemeClr>
                </a:solidFill>
                <a:latin typeface="LMU CompatilFact" panose="02000500060000020003" pitchFamily="2" charset="0"/>
              </a:rPr>
              <a:t> </a:t>
            </a:r>
          </a:p>
        </p:txBody>
      </p:sp>
      <p:sp>
        <p:nvSpPr>
          <p:cNvPr id="10" name="Rechteck 9">
            <a:extLst>
              <a:ext uri="{FF2B5EF4-FFF2-40B4-BE49-F238E27FC236}">
                <a16:creationId xmlns:a16="http://schemas.microsoft.com/office/drawing/2014/main" xmlns="" id="{B245C5A8-8506-A5DC-5585-5F779066CEAF}"/>
              </a:ext>
            </a:extLst>
          </p:cNvPr>
          <p:cNvSpPr/>
          <p:nvPr/>
        </p:nvSpPr>
        <p:spPr>
          <a:xfrm>
            <a:off x="279577"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Sprachen</a:t>
            </a:r>
          </a:p>
        </p:txBody>
      </p:sp>
      <p:sp>
        <p:nvSpPr>
          <p:cNvPr id="15" name="Multiplizieren 7">
            <a:extLst>
              <a:ext uri="{FF2B5EF4-FFF2-40B4-BE49-F238E27FC236}">
                <a16:creationId xmlns:a16="http://schemas.microsoft.com/office/drawing/2014/main" xmlns="" id="{735BF945-215B-1AD0-DB07-0AD0C2921E38}"/>
              </a:ext>
            </a:extLst>
          </p:cNvPr>
          <p:cNvSpPr/>
          <p:nvPr/>
        </p:nvSpPr>
        <p:spPr>
          <a:xfrm>
            <a:off x="872163" y="3399440"/>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6" name="Multiplizieren 7">
            <a:extLst>
              <a:ext uri="{FF2B5EF4-FFF2-40B4-BE49-F238E27FC236}">
                <a16:creationId xmlns:a16="http://schemas.microsoft.com/office/drawing/2014/main" xmlns="" id="{C2CA5F4C-7C19-72FA-AB5B-42BF5BEC2F37}"/>
              </a:ext>
            </a:extLst>
          </p:cNvPr>
          <p:cNvSpPr/>
          <p:nvPr/>
        </p:nvSpPr>
        <p:spPr>
          <a:xfrm>
            <a:off x="3681763" y="3454250"/>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7" name="Multiplizieren 7">
            <a:extLst>
              <a:ext uri="{FF2B5EF4-FFF2-40B4-BE49-F238E27FC236}">
                <a16:creationId xmlns:a16="http://schemas.microsoft.com/office/drawing/2014/main" xmlns="" id="{B6A3C1CF-E660-1DC8-2F46-3A8792E14FBD}"/>
              </a:ext>
            </a:extLst>
          </p:cNvPr>
          <p:cNvSpPr/>
          <p:nvPr/>
        </p:nvSpPr>
        <p:spPr>
          <a:xfrm>
            <a:off x="6491960" y="3477053"/>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165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xmlns="" id="{9861FB21-3916-1956-4E1E-8D52C6E41C90}"/>
              </a:ext>
            </a:extLst>
          </p:cNvPr>
          <p:cNvSpPr txBox="1"/>
          <p:nvPr/>
        </p:nvSpPr>
        <p:spPr>
          <a:xfrm>
            <a:off x="442195" y="2060848"/>
            <a:ext cx="7812360" cy="305019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Empfohlener Studienverlauf: Der Studienplan spricht zu jedem Modul/ jeder Lehrveranstaltung eine Empfehlung aus, in welchem Fachsemester diese besucht werden sollten. Dies hat keinen verpflichtenden Charakter. Um Studienverzögerungen zu vermeiden und zur Erreichung der Qualifikationsziele wird jedoch (dringend) empfohlen, den Studienverlauf einzuhalten.</a:t>
            </a:r>
          </a:p>
          <a:p>
            <a:pPr marL="285750" indent="-285750">
              <a:lnSpc>
                <a:spcPct val="150000"/>
              </a:lnSpc>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Gestaltung des Stundenplans: Mit Hilfe der Übersicht zum Studienverlauf (s. Homepage) kann jedes Semester der Stundenplan erstellt werden.</a:t>
            </a:r>
          </a:p>
          <a:p>
            <a:pPr>
              <a:lnSpc>
                <a:spcPct val="150000"/>
              </a:lnSpc>
            </a:pPr>
            <a:r>
              <a:rPr lang="de-DE" sz="1600" dirty="0">
                <a:solidFill>
                  <a:schemeClr val="tx2">
                    <a:lumMod val="60000"/>
                    <a:lumOff val="40000"/>
                  </a:schemeClr>
                </a:solidFill>
                <a:latin typeface="LMU CompatilFact" panose="02000500060000020003" pitchFamily="2" charset="0"/>
              </a:rPr>
              <a:t> </a:t>
            </a:r>
            <a:r>
              <a:rPr lang="de-DE" sz="1800" dirty="0">
                <a:solidFill>
                  <a:schemeClr val="tx2">
                    <a:lumMod val="60000"/>
                    <a:lumOff val="40000"/>
                  </a:schemeClr>
                </a:solidFill>
              </a:rPr>
              <a:t>	</a:t>
            </a:r>
            <a:r>
              <a:rPr lang="de-DE" sz="1800" b="1" dirty="0">
                <a:solidFill>
                  <a:schemeClr val="tx2">
                    <a:lumMod val="60000"/>
                    <a:lumOff val="40000"/>
                  </a:schemeClr>
                </a:solidFill>
              </a:rPr>
              <a:t>https://www.kaththeol.uni-muenchen.de/studium/index.html</a:t>
            </a:r>
          </a:p>
        </p:txBody>
      </p:sp>
      <p:sp>
        <p:nvSpPr>
          <p:cNvPr id="8" name="Textfeld 7">
            <a:extLst>
              <a:ext uri="{FF2B5EF4-FFF2-40B4-BE49-F238E27FC236}">
                <a16:creationId xmlns:a16="http://schemas.microsoft.com/office/drawing/2014/main" xmlns="" id="{7FEFFF61-AFA7-EB88-66A6-A3780805BC9B}"/>
              </a:ext>
            </a:extLst>
          </p:cNvPr>
          <p:cNvSpPr txBox="1"/>
          <p:nvPr/>
        </p:nvSpPr>
        <p:spPr>
          <a:xfrm>
            <a:off x="719572" y="5111042"/>
            <a:ext cx="7704856" cy="1323439"/>
          </a:xfrm>
          <a:prstGeom prst="rect">
            <a:avLst/>
          </a:prstGeom>
          <a:noFill/>
        </p:spPr>
        <p:txBody>
          <a:bodyPr wrap="square" rtlCol="0">
            <a:spAutoFit/>
          </a:bodyPr>
          <a:lstStyle/>
          <a:p>
            <a:r>
              <a:rPr lang="de-DE" altLang="de-DE" sz="1600" dirty="0">
                <a:solidFill>
                  <a:schemeClr val="tx2">
                    <a:lumMod val="60000"/>
                    <a:lumOff val="40000"/>
                  </a:schemeClr>
                </a:solidFill>
                <a:latin typeface="LMU CompatilFact" panose="02000500060000020003" pitchFamily="2" charset="0"/>
              </a:rPr>
              <a:t>→ Gleichmäßige Verteilung des „Workload“. </a:t>
            </a:r>
          </a:p>
          <a:p>
            <a:r>
              <a:rPr lang="de-DE" altLang="de-DE" sz="1600" dirty="0">
                <a:solidFill>
                  <a:schemeClr val="tx2">
                    <a:lumMod val="60000"/>
                    <a:lumOff val="40000"/>
                  </a:schemeClr>
                </a:solidFill>
                <a:latin typeface="LMU CompatilFact" panose="02000500060000020003" pitchFamily="2" charset="0"/>
              </a:rPr>
              <a:t>→ </a:t>
            </a:r>
            <a:r>
              <a:rPr lang="de-DE" sz="1600" dirty="0">
                <a:solidFill>
                  <a:schemeClr val="tx2">
                    <a:lumMod val="60000"/>
                    <a:lumOff val="40000"/>
                  </a:schemeClr>
                </a:solidFill>
                <a:latin typeface="LMU CompatilFact" panose="02000500060000020003" pitchFamily="2" charset="0"/>
              </a:rPr>
              <a:t>Jedem Fachsemester ist abhängig vom Studiengang eine bestimmte Anzahl an Lehrveranstaltungen im Umfang von exakt 12 oder 9 ECTS-Punkten zugeordnet.</a:t>
            </a:r>
            <a:endParaRPr lang="de-DE" altLang="de-DE" sz="1600" dirty="0">
              <a:solidFill>
                <a:schemeClr val="tx2">
                  <a:lumMod val="60000"/>
                  <a:lumOff val="40000"/>
                </a:schemeClr>
              </a:solidFill>
              <a:latin typeface="LMU CompatilFact" panose="02000500060000020003" pitchFamily="2" charset="0"/>
            </a:endParaRPr>
          </a:p>
          <a:p>
            <a:pPr eaLnBrk="1" hangingPunct="1"/>
            <a:r>
              <a:rPr lang="de-DE" altLang="de-DE" sz="1600" dirty="0">
                <a:solidFill>
                  <a:schemeClr val="tx2">
                    <a:lumMod val="60000"/>
                    <a:lumOff val="40000"/>
                  </a:schemeClr>
                </a:solidFill>
                <a:latin typeface="LMU CompatilFact" panose="02000500060000020003" pitchFamily="2" charset="0"/>
              </a:rPr>
              <a:t>→ Die Lehrveranstaltungen pro Fachsemester werden überschneidungsfrei angeboten.</a:t>
            </a:r>
          </a:p>
        </p:txBody>
      </p:sp>
      <p:sp>
        <p:nvSpPr>
          <p:cNvPr id="6" name="Rechteck 5">
            <a:extLst>
              <a:ext uri="{FF2B5EF4-FFF2-40B4-BE49-F238E27FC236}">
                <a16:creationId xmlns:a16="http://schemas.microsoft.com/office/drawing/2014/main" xmlns="" id="{CC18EF87-A347-4692-3506-29D8E321BBFD}"/>
              </a:ext>
            </a:extLst>
          </p:cNvPr>
          <p:cNvSpPr/>
          <p:nvPr/>
        </p:nvSpPr>
        <p:spPr>
          <a:xfrm>
            <a:off x="276745" y="1685706"/>
            <a:ext cx="8532564" cy="37514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Studienverlauf(-</a:t>
            </a:r>
            <a:r>
              <a:rPr lang="de-DE" sz="2800" b="1" dirty="0" err="1">
                <a:latin typeface="LMU CompatilFact" panose="02000500060000020003" pitchFamily="2" charset="0"/>
              </a:rPr>
              <a:t>splan</a:t>
            </a:r>
            <a:r>
              <a:rPr lang="de-DE" sz="2800" b="1" dirty="0">
                <a:latin typeface="LMU CompatilFact" panose="02000500060000020003" pitchFamily="2" charset="0"/>
              </a:rPr>
              <a:t>)</a:t>
            </a:r>
          </a:p>
        </p:txBody>
      </p:sp>
    </p:spTree>
    <p:extLst>
      <p:ext uri="{BB962C8B-B14F-4D97-AF65-F5344CB8AC3E}">
        <p14:creationId xmlns:p14="http://schemas.microsoft.com/office/powerpoint/2010/main" val="328947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B5091367-1323-9E3E-07FC-9D30627252DD}"/>
              </a:ext>
            </a:extLst>
          </p:cNvPr>
          <p:cNvSpPr txBox="1"/>
          <p:nvPr/>
        </p:nvSpPr>
        <p:spPr>
          <a:xfrm>
            <a:off x="395536" y="1772816"/>
            <a:ext cx="8136904" cy="4001095"/>
          </a:xfrm>
          <a:prstGeom prst="rect">
            <a:avLst/>
          </a:prstGeom>
          <a:noFill/>
        </p:spPr>
        <p:txBody>
          <a:bodyPr wrap="square">
            <a:spAutoFit/>
          </a:bodyPr>
          <a:lstStyle/>
          <a:p>
            <a:pPr marL="266700" indent="-266700" eaLnBrk="1" hangingPunct="1">
              <a:defRPr/>
            </a:pPr>
            <a:r>
              <a:rPr lang="de-DE" altLang="de-DE" sz="2000" b="1" dirty="0">
                <a:solidFill>
                  <a:schemeClr val="tx2">
                    <a:lumMod val="60000"/>
                    <a:lumOff val="40000"/>
                  </a:schemeClr>
                </a:solidFill>
                <a:latin typeface="LMU CompatilFact" panose="02000500060000020003" pitchFamily="2" charset="0"/>
              </a:rPr>
              <a:t>Werden weniger Lehrveranstaltungen besucht und Prüfungen abgelegt, als vorgesehen:</a:t>
            </a:r>
          </a:p>
          <a:p>
            <a:pPr marL="266700" indent="-266700" eaLnBrk="1" hangingPunct="1">
              <a:buFont typeface="Wingdings" panose="05000000000000000000" pitchFamily="2" charset="2"/>
              <a:buChar char="§"/>
              <a:defRPr/>
            </a:pPr>
            <a:endParaRPr lang="de-DE" altLang="de-DE" sz="1600"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Müssen diese auf ein späteres Semester (Folgejahr) geschoben werden. </a:t>
            </a:r>
          </a:p>
          <a:p>
            <a:pPr marL="285750" indent="-285750"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Bedeutet dies einen entsprechend höheren Workload in einem späteren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Fachsemester (12 oder 9 Punkte + x).</a:t>
            </a:r>
          </a:p>
          <a:p>
            <a:pPr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Kann dies zu einer Verzögerung/Verlängerung Ihres Studiums führen.</a:t>
            </a:r>
          </a:p>
          <a:p>
            <a:pPr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Kann die Überschneidungsfreiheit von Lehrveranstaltungen nicht gewährt werden.</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 Überschneidungsfreiheit gilt nur für die Lehrveranstaltungen eines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Fachsemesters.</a:t>
            </a:r>
          </a:p>
        </p:txBody>
      </p:sp>
    </p:spTree>
    <p:extLst>
      <p:ext uri="{BB962C8B-B14F-4D97-AF65-F5344CB8AC3E}">
        <p14:creationId xmlns:p14="http://schemas.microsoft.com/office/powerpoint/2010/main" val="167434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778C05D3-C34F-1FD9-7FDB-8E040CAB12BF}"/>
              </a:ext>
            </a:extLst>
          </p:cNvPr>
          <p:cNvSpPr txBox="1"/>
          <p:nvPr/>
        </p:nvSpPr>
        <p:spPr>
          <a:xfrm>
            <a:off x="539552" y="2060848"/>
            <a:ext cx="7848872" cy="2893100"/>
          </a:xfrm>
          <a:prstGeom prst="rect">
            <a:avLst/>
          </a:prstGeom>
          <a:noFill/>
        </p:spPr>
        <p:txBody>
          <a:bodyPr wrap="square">
            <a:spAutoFit/>
          </a:bodyPr>
          <a:lstStyle/>
          <a:p>
            <a:pPr marL="266700" indent="-266700">
              <a:defRPr/>
            </a:pPr>
            <a:r>
              <a:rPr lang="de-DE" altLang="de-DE" sz="2000" b="1" dirty="0">
                <a:solidFill>
                  <a:schemeClr val="tx2">
                    <a:lumMod val="60000"/>
                    <a:lumOff val="40000"/>
                  </a:schemeClr>
                </a:solidFill>
                <a:latin typeface="LMU CompatilFact" panose="02000500060000020003" pitchFamily="2" charset="0"/>
              </a:rPr>
              <a:t>Vorziehen von Modulen/Veranstaltungen</a:t>
            </a:r>
            <a:endParaRPr lang="de-DE" altLang="de-DE" sz="1800" u="sng" dirty="0">
              <a:solidFill>
                <a:srgbClr val="589898"/>
              </a:solidFill>
            </a:endParaRP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 Das Studium folgt grundsätzlich dem aufbauenden Lernen. Ziehen Sie Module/Veranstaltungen vor, kann es sein, dass Sie nicht den notwendigen Wissensstand haben. </a:t>
            </a: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Wenn Sie „schneller“ studieren wollen/müssen, nehmen Sie bitte Kontakt mit der Studienberatung auf. </a:t>
            </a:r>
          </a:p>
          <a:p>
            <a:pPr>
              <a:buClr>
                <a:srgbClr val="589898"/>
              </a:buClr>
              <a:buFont typeface="Wingdings" panose="05000000000000000000"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Achten Sie auf Ihren Workload sowie Ihr Zeitmanagement.</a:t>
            </a:r>
          </a:p>
        </p:txBody>
      </p:sp>
    </p:spTree>
    <p:extLst>
      <p:ext uri="{BB962C8B-B14F-4D97-AF65-F5344CB8AC3E}">
        <p14:creationId xmlns:p14="http://schemas.microsoft.com/office/powerpoint/2010/main" val="347236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7FD6DFE2-44D9-462E-C7B1-D40E26FACC91}"/>
              </a:ext>
            </a:extLst>
          </p:cNvPr>
          <p:cNvSpPr txBox="1"/>
          <p:nvPr/>
        </p:nvSpPr>
        <p:spPr>
          <a:xfrm>
            <a:off x="242401" y="2409275"/>
            <a:ext cx="8352928" cy="954107"/>
          </a:xfrm>
          <a:prstGeom prst="rect">
            <a:avLst/>
          </a:prstGeom>
          <a:noFill/>
        </p:spPr>
        <p:txBody>
          <a:bodyPr wrap="square">
            <a:spAutoFit/>
          </a:bodyPr>
          <a:lstStyle/>
          <a:p>
            <a:pPr eaLnBrk="1" hangingPunct="1"/>
            <a:r>
              <a:rPr lang="de-DE" altLang="de-DE" sz="2000" b="1" dirty="0">
                <a:solidFill>
                  <a:schemeClr val="tx2">
                    <a:lumMod val="60000"/>
                    <a:lumOff val="40000"/>
                  </a:schemeClr>
                </a:solidFill>
                <a:latin typeface="LMU CompatilFact" panose="02000500060000020003" pitchFamily="2" charset="0"/>
              </a:rPr>
              <a:t>Auf Modulebene:</a:t>
            </a:r>
            <a:endParaRPr lang="de-DE" altLang="de-DE" b="1" dirty="0">
              <a:solidFill>
                <a:srgbClr val="589898"/>
              </a:solidFill>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Das Studium beinhaltet (Wahl-)Pflichtmodule.</a:t>
            </a: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Diese Module müssen alle absolviert werden.</a:t>
            </a:r>
          </a:p>
        </p:txBody>
      </p:sp>
      <p:sp>
        <p:nvSpPr>
          <p:cNvPr id="4" name="Textfeld 3">
            <a:extLst>
              <a:ext uri="{FF2B5EF4-FFF2-40B4-BE49-F238E27FC236}">
                <a16:creationId xmlns:a16="http://schemas.microsoft.com/office/drawing/2014/main" xmlns="" id="{1BA023B8-3035-31DA-2C48-D106C1897FE9}"/>
              </a:ext>
            </a:extLst>
          </p:cNvPr>
          <p:cNvSpPr txBox="1"/>
          <p:nvPr/>
        </p:nvSpPr>
        <p:spPr>
          <a:xfrm>
            <a:off x="218475" y="3645024"/>
            <a:ext cx="8784976" cy="2339102"/>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Auf Veranstaltungsebene:</a:t>
            </a:r>
            <a:endParaRPr lang="de-DE" altLang="de-DE" sz="2000" u="sng" dirty="0">
              <a:solidFill>
                <a:srgbClr val="589898"/>
              </a:solidFill>
            </a:endParaRPr>
          </a:p>
          <a:p>
            <a:pPr marL="0" indent="0" eaLnBrk="1" hangingPunct="1"/>
            <a:r>
              <a:rPr lang="de-DE" altLang="de-DE" u="sng" dirty="0">
                <a:solidFill>
                  <a:schemeClr val="tx2">
                    <a:lumMod val="60000"/>
                    <a:lumOff val="40000"/>
                  </a:schemeClr>
                </a:solidFill>
                <a:latin typeface="LMU CompatilFact" panose="02000500060000020003" pitchFamily="2" charset="0"/>
              </a:rPr>
              <a:t>Pflichtlehrveranstaltungen: </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Alle Veranstaltungen eines Moduls müssen besucht werden.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Auch zu einer Pflichtlehrveranstaltung kann es ein Mehrfachangebot geben.</a:t>
            </a:r>
          </a:p>
          <a:p>
            <a:pPr marL="0" indent="0" eaLnBrk="1" hangingPunct="1"/>
            <a:r>
              <a:rPr lang="de-DE" altLang="de-DE" dirty="0">
                <a:solidFill>
                  <a:schemeClr val="tx2">
                    <a:lumMod val="60000"/>
                    <a:lumOff val="40000"/>
                  </a:schemeClr>
                </a:solidFill>
                <a:latin typeface="LMU CompatilFact" panose="02000500060000020003" pitchFamily="2" charset="0"/>
              </a:rPr>
              <a:t>	Beispiel (BA-BB): </a:t>
            </a:r>
          </a:p>
          <a:p>
            <a:pPr marL="0" indent="0" eaLnBrk="1" hangingPunct="1"/>
            <a:r>
              <a:rPr lang="de-DE" altLang="de-DE" dirty="0">
                <a:solidFill>
                  <a:schemeClr val="tx2">
                    <a:lumMod val="60000"/>
                    <a:lumOff val="40000"/>
                  </a:schemeClr>
                </a:solidFill>
                <a:latin typeface="LMU CompatilFact" panose="02000500060000020003" pitchFamily="2" charset="0"/>
              </a:rPr>
              <a:t>	P 1.3 „Einführung ins wissenschaftliche Arbeiten“ WS; 1. FS</a:t>
            </a:r>
          </a:p>
          <a:p>
            <a:pPr marL="0" indent="0" eaLnBrk="1" hangingPunct="1"/>
            <a:r>
              <a:rPr lang="de-DE" altLang="de-DE" dirty="0">
                <a:solidFill>
                  <a:schemeClr val="tx2">
                    <a:lumMod val="60000"/>
                    <a:lumOff val="40000"/>
                  </a:schemeClr>
                </a:solidFill>
                <a:latin typeface="LMU CompatilFact" panose="02000500060000020003" pitchFamily="2" charset="0"/>
              </a:rPr>
              <a:t>	Die Veranstaltung P 1.3 muss abgelegt werden, es gibt dazu aber viele 	gleichwertige Kurse, von denen nur einer besucht werden muss.</a:t>
            </a:r>
          </a:p>
        </p:txBody>
      </p:sp>
      <p:sp>
        <p:nvSpPr>
          <p:cNvPr id="5" name="Rechteck 4">
            <a:extLst>
              <a:ext uri="{FF2B5EF4-FFF2-40B4-BE49-F238E27FC236}">
                <a16:creationId xmlns:a16="http://schemas.microsoft.com/office/drawing/2014/main" xmlns="" id="{6D2C0D17-39E7-5B81-E7D1-4E29B73E6A3F}"/>
              </a:ext>
            </a:extLst>
          </p:cNvPr>
          <p:cNvSpPr/>
          <p:nvPr/>
        </p:nvSpPr>
        <p:spPr>
          <a:xfrm>
            <a:off x="305718" y="1736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Pflicht- und Wahlpflichtanteile im Studium</a:t>
            </a:r>
          </a:p>
        </p:txBody>
      </p:sp>
    </p:spTree>
    <p:extLst>
      <p:ext uri="{BB962C8B-B14F-4D97-AF65-F5344CB8AC3E}">
        <p14:creationId xmlns:p14="http://schemas.microsoft.com/office/powerpoint/2010/main" val="421875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0245263-1FAD-A2C0-8F0D-2AB69AFE8F0B}"/>
              </a:ext>
            </a:extLst>
          </p:cNvPr>
          <p:cNvSpPr txBox="1"/>
          <p:nvPr/>
        </p:nvSpPr>
        <p:spPr>
          <a:xfrm>
            <a:off x="323528" y="2060848"/>
            <a:ext cx="7920880" cy="3416320"/>
          </a:xfrm>
          <a:prstGeom prst="rect">
            <a:avLst/>
          </a:prstGeom>
          <a:noFill/>
        </p:spPr>
        <p:txBody>
          <a:bodyPr wrap="square">
            <a:spAutoFit/>
          </a:bodyPr>
          <a:lstStyle/>
          <a:p>
            <a:pPr marL="0" indent="0">
              <a:buNone/>
              <a:tabLst>
                <a:tab pos="444500" algn="l"/>
              </a:tabLst>
            </a:pPr>
            <a:r>
              <a:rPr lang="de-DE" altLang="de-DE" sz="1800" b="1" u="sng" dirty="0">
                <a:solidFill>
                  <a:schemeClr val="tx2">
                    <a:lumMod val="60000"/>
                    <a:lumOff val="40000"/>
                  </a:schemeClr>
                </a:solidFill>
                <a:latin typeface="LMU CompatilFact" panose="02000500060000020003" pitchFamily="2" charset="0"/>
              </a:rPr>
              <a:t>2. Wahlpflichtlehrveranstaltungen: </a:t>
            </a:r>
          </a:p>
          <a:p>
            <a:pPr marL="0" indent="0">
              <a:buNone/>
              <a:tabLst>
                <a:tab pos="444500" algn="l"/>
              </a:tabLst>
            </a:pPr>
            <a:r>
              <a:rPr lang="de-DE" altLang="de-DE" sz="1800" dirty="0">
                <a:solidFill>
                  <a:schemeClr val="tx2">
                    <a:lumMod val="60000"/>
                    <a:lumOff val="40000"/>
                  </a:schemeClr>
                </a:solidFill>
                <a:latin typeface="LMU CompatilFact" panose="02000500060000020003" pitchFamily="2" charset="0"/>
              </a:rPr>
              <a:t>Es sind Module vorgesehen, die sowohl Pflicht- als auch Wahlpflichtlehrveranstaltungen beinhalten.</a:t>
            </a:r>
          </a:p>
          <a:p>
            <a:pPr marL="0" indent="0">
              <a:buNone/>
              <a:tabLst>
                <a:tab pos="444500" algn="l"/>
              </a:tabLst>
            </a:pPr>
            <a:endParaRPr lang="de-DE" altLang="de-DE" dirty="0">
              <a:solidFill>
                <a:schemeClr val="tx2">
                  <a:lumMod val="60000"/>
                  <a:lumOff val="40000"/>
                </a:schemeClr>
              </a:solidFill>
              <a:latin typeface="LMU CompatilFact" panose="02000500060000020003" pitchFamily="2" charset="0"/>
            </a:endParaRPr>
          </a:p>
          <a:p>
            <a:pPr>
              <a:tabLst>
                <a:tab pos="444500" algn="l"/>
              </a:tabLst>
            </a:pPr>
            <a:r>
              <a:rPr lang="de-DE" altLang="de-DE" sz="1800" dirty="0">
                <a:solidFill>
                  <a:schemeClr val="tx2">
                    <a:lumMod val="60000"/>
                    <a:lumOff val="40000"/>
                  </a:schemeClr>
                </a:solidFill>
                <a:latin typeface="LMU CompatilFact" panose="02000500060000020003" pitchFamily="2" charset="0"/>
                <a:sym typeface="Wingdings" panose="05000000000000000000" pitchFamily="2" charset="2"/>
              </a:rPr>
              <a:t> </a:t>
            </a:r>
            <a:r>
              <a:rPr lang="de-DE" altLang="de-DE" sz="1800" b="1" dirty="0">
                <a:solidFill>
                  <a:schemeClr val="tx2">
                    <a:lumMod val="60000"/>
                    <a:lumOff val="40000"/>
                  </a:schemeClr>
                </a:solidFill>
                <a:latin typeface="LMU CompatilFact" panose="02000500060000020003" pitchFamily="2" charset="0"/>
              </a:rPr>
              <a:t>Am Beispiel für BA-</a:t>
            </a:r>
            <a:r>
              <a:rPr lang="de-DE" altLang="de-DE" sz="1800" b="1" dirty="0" err="1">
                <a:solidFill>
                  <a:schemeClr val="tx2">
                    <a:lumMod val="60000"/>
                    <a:lumOff val="40000"/>
                  </a:schemeClr>
                </a:solidFill>
                <a:latin typeface="LMU CompatilFact" panose="02000500060000020003" pitchFamily="2" charset="0"/>
              </a:rPr>
              <a:t>WiPäd</a:t>
            </a:r>
            <a:r>
              <a:rPr lang="de-DE" altLang="de-DE" sz="1800" b="1" dirty="0">
                <a:solidFill>
                  <a:schemeClr val="tx2">
                    <a:lumMod val="60000"/>
                    <a:lumOff val="40000"/>
                  </a:schemeClr>
                </a:solidFill>
                <a:latin typeface="LMU CompatilFact" panose="02000500060000020003" pitchFamily="2" charset="0"/>
              </a:rPr>
              <a:t>. </a:t>
            </a:r>
            <a:r>
              <a:rPr lang="de-DE" altLang="de-DE" sz="1800" dirty="0">
                <a:solidFill>
                  <a:schemeClr val="tx2">
                    <a:lumMod val="60000"/>
                    <a:lumOff val="40000"/>
                  </a:schemeClr>
                </a:solidFill>
                <a:latin typeface="LMU CompatilFact" panose="02000500060000020003" pitchFamily="2" charset="0"/>
              </a:rPr>
              <a:t>Modul WP 26 – WP 29:</a:t>
            </a:r>
          </a:p>
          <a:p>
            <a:pPr>
              <a:tabLst>
                <a:tab pos="444500" algn="l"/>
              </a:tabLst>
            </a:pPr>
            <a:r>
              <a:rPr lang="de-DE" altLang="de-DE" sz="1800" dirty="0">
                <a:solidFill>
                  <a:schemeClr val="tx2">
                    <a:lumMod val="60000"/>
                    <a:lumOff val="40000"/>
                  </a:schemeClr>
                </a:solidFill>
                <a:latin typeface="LMU CompatilFact" panose="02000500060000020003" pitchFamily="2" charset="0"/>
              </a:rPr>
              <a:t>Die Lehrveranstaltungen</a:t>
            </a:r>
            <a:r>
              <a:rPr lang="de-DE" altLang="de-DE" dirty="0">
                <a:solidFill>
                  <a:schemeClr val="tx2">
                    <a:lumMod val="60000"/>
                    <a:lumOff val="40000"/>
                  </a:schemeClr>
                </a:solidFill>
                <a:latin typeface="LMU CompatilFact" panose="02000500060000020003" pitchFamily="2" charset="0"/>
              </a:rPr>
              <a:t> des Moduls sind verpflichtend zu belegen. Sie müssen aber nur </a:t>
            </a:r>
            <a:r>
              <a:rPr lang="de-DE" altLang="de-DE" b="1" u="sng" dirty="0">
                <a:solidFill>
                  <a:schemeClr val="tx2">
                    <a:lumMod val="60000"/>
                    <a:lumOff val="40000"/>
                  </a:schemeClr>
                </a:solidFill>
                <a:latin typeface="LMU CompatilFact" panose="02000500060000020003" pitchFamily="2" charset="0"/>
              </a:rPr>
              <a:t>ein</a:t>
            </a:r>
            <a:r>
              <a:rPr lang="de-DE" altLang="de-DE" dirty="0">
                <a:solidFill>
                  <a:schemeClr val="tx2">
                    <a:lumMod val="60000"/>
                    <a:lumOff val="40000"/>
                  </a:schemeClr>
                </a:solidFill>
                <a:latin typeface="LMU CompatilFact" panose="02000500060000020003" pitchFamily="2" charset="0"/>
              </a:rPr>
              <a:t> Modul absolvieren.</a:t>
            </a:r>
          </a:p>
          <a:p>
            <a:pPr>
              <a:tabLst>
                <a:tab pos="444500" algn="l"/>
              </a:tabLst>
            </a:pPr>
            <a:endParaRPr lang="de-DE" altLang="de-DE" sz="1800" dirty="0">
              <a:solidFill>
                <a:schemeClr val="tx2">
                  <a:lumMod val="60000"/>
                  <a:lumOff val="40000"/>
                </a:schemeClr>
              </a:solidFill>
              <a:latin typeface="LMU CompatilFact" panose="02000500060000020003" pitchFamily="2" charset="0"/>
            </a:endParaRPr>
          </a:p>
          <a:p>
            <a:pPr>
              <a:tabLst>
                <a:tab pos="444500" algn="l"/>
              </a:tabLst>
            </a:pPr>
            <a:endParaRPr lang="de-DE" altLang="de-DE" dirty="0">
              <a:solidFill>
                <a:schemeClr val="tx2">
                  <a:lumMod val="60000"/>
                  <a:lumOff val="40000"/>
                </a:schemeClr>
              </a:solidFill>
              <a:latin typeface="LMU CompatilFact" panose="02000500060000020003" pitchFamily="2" charset="0"/>
            </a:endParaRPr>
          </a:p>
          <a:p>
            <a:pPr>
              <a:tabLst>
                <a:tab pos="444500" algn="l"/>
              </a:tabLst>
            </a:pPr>
            <a:r>
              <a:rPr lang="de-DE" altLang="de-DE" sz="1800" b="1" dirty="0">
                <a:solidFill>
                  <a:schemeClr val="tx2">
                    <a:lumMod val="60000"/>
                    <a:lumOff val="40000"/>
                  </a:schemeClr>
                </a:solidFill>
                <a:latin typeface="LMU CompatilFact" panose="02000500060000020003" pitchFamily="2" charset="0"/>
              </a:rPr>
              <a:t>Zumeist sind die Wahlpflichtlehrveranstaltunge</a:t>
            </a:r>
            <a:r>
              <a:rPr lang="de-DE" altLang="de-DE" b="1" dirty="0">
                <a:solidFill>
                  <a:schemeClr val="tx2">
                    <a:lumMod val="60000"/>
                    <a:lumOff val="40000"/>
                  </a:schemeClr>
                </a:solidFill>
                <a:latin typeface="LMU CompatilFact" panose="02000500060000020003" pitchFamily="2" charset="0"/>
              </a:rPr>
              <a:t>n im Master zu finden (i.d.R. bei Seminaren).</a:t>
            </a:r>
            <a:endParaRPr lang="de-DE" altLang="de-DE" sz="1800" b="1" dirty="0">
              <a:solidFill>
                <a:schemeClr val="tx2">
                  <a:lumMod val="60000"/>
                  <a:lumOff val="40000"/>
                </a:schemeClr>
              </a:solidFill>
              <a:latin typeface="LMU CompatilFact" panose="02000500060000020003" pitchFamily="2" charset="0"/>
            </a:endParaRPr>
          </a:p>
          <a:p>
            <a:pPr marL="0" indent="0">
              <a:buNone/>
              <a:tabLst>
                <a:tab pos="444500" algn="l"/>
              </a:tabLst>
            </a:pPr>
            <a:endParaRPr lang="de-DE" altLang="de-DE" sz="1800"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56725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B04F8262-94C9-3BEF-95A1-7F1961F999EB}"/>
              </a:ext>
            </a:extLst>
          </p:cNvPr>
          <p:cNvSpPr txBox="1"/>
          <p:nvPr/>
        </p:nvSpPr>
        <p:spPr>
          <a:xfrm>
            <a:off x="395536" y="1916832"/>
            <a:ext cx="8280920" cy="1477328"/>
          </a:xfrm>
          <a:prstGeom prst="rect">
            <a:avLst/>
          </a:prstGeom>
          <a:noFill/>
        </p:spPr>
        <p:txBody>
          <a:bodyPr wrap="square">
            <a:spAutoFit/>
          </a:bodyPr>
          <a:lstStyle/>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Auswahlmöglichkeiten können Sie Ihrem jeweiligen Studienplan entnehmen, den Sie auf der Homepage abrufen oder im Portal LSF einsehen können.</a:t>
            </a:r>
          </a:p>
          <a:p>
            <a:pPr marL="285750" indent="-285750" eaLnBrk="1" hangingPunct="1">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5" name="Textfeld 4">
            <a:extLst>
              <a:ext uri="{FF2B5EF4-FFF2-40B4-BE49-F238E27FC236}">
                <a16:creationId xmlns:a16="http://schemas.microsoft.com/office/drawing/2014/main" xmlns="" id="{1232A3FC-6FC6-FF1A-0A76-15724EA7E60F}"/>
              </a:ext>
            </a:extLst>
          </p:cNvPr>
          <p:cNvSpPr txBox="1"/>
          <p:nvPr/>
        </p:nvSpPr>
        <p:spPr>
          <a:xfrm>
            <a:off x="395536" y="2996952"/>
            <a:ext cx="8136904" cy="2308324"/>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Prinzipiell können Sie immer mehr LV besuchen, als Sie müssen, aber:</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Bei Wahlpflichtlehrveranstaltungen ist immer angegeben, wie viele Veranstaltungen auszuwählen sind.</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Bitte halten Sie diese Auswahlvorgabe im Hinblick auf die Prüfungen ein.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Es können nicht mehr Prüfungen abgelegt und ECTS-Punkte eingebracht werden, als für das Modul vorgesehen sind!</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Zu viel erbrachte Punkte werden nicht gewertet.</a:t>
            </a:r>
          </a:p>
        </p:txBody>
      </p:sp>
    </p:spTree>
    <p:extLst>
      <p:ext uri="{BB962C8B-B14F-4D97-AF65-F5344CB8AC3E}">
        <p14:creationId xmlns:p14="http://schemas.microsoft.com/office/powerpoint/2010/main" val="302514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2348879"/>
            <a:ext cx="8661648" cy="3996445"/>
          </a:xfrm>
        </p:spPr>
        <p:txBody>
          <a:bodyPr/>
          <a:lstStyle/>
          <a:p>
            <a:pPr>
              <a:lnSpc>
                <a:spcPct val="150000"/>
              </a:lnSpc>
            </a:pPr>
            <a:r>
              <a:rPr lang="de-DE" sz="1600" dirty="0">
                <a:solidFill>
                  <a:schemeClr val="tx2">
                    <a:lumMod val="60000"/>
                    <a:lumOff val="40000"/>
                  </a:schemeClr>
                </a:solidFill>
                <a:latin typeface="LMU CompatilFact" panose="02000500060000020003" pitchFamily="2" charset="0"/>
              </a:rPr>
              <a:t>Alle Veranstaltungen sind belegpflichtig.</a:t>
            </a:r>
          </a:p>
          <a:p>
            <a:pPr>
              <a:lnSpc>
                <a:spcPct val="150000"/>
              </a:lnSpc>
            </a:pPr>
            <a:r>
              <a:rPr lang="de-DE" sz="1600" dirty="0">
                <a:solidFill>
                  <a:schemeClr val="tx2">
                    <a:lumMod val="60000"/>
                    <a:lumOff val="40000"/>
                  </a:schemeClr>
                </a:solidFill>
                <a:latin typeface="LMU CompatilFact" panose="02000500060000020003" pitchFamily="2" charset="0"/>
              </a:rPr>
              <a:t>Für den Besuch der Veranstaltungen ist eine online-Anmeldung vor Semesterbeginn über das elektronische Vorlesungsverzeichnis der LMU: „LSF“ notwendig. </a:t>
            </a:r>
          </a:p>
          <a:p>
            <a:pPr>
              <a:lnSpc>
                <a:spcPct val="150000"/>
              </a:lnSpc>
            </a:pPr>
            <a:r>
              <a:rPr lang="de-DE" sz="1600" dirty="0">
                <a:solidFill>
                  <a:schemeClr val="tx2">
                    <a:lumMod val="60000"/>
                    <a:lumOff val="40000"/>
                  </a:schemeClr>
                </a:solidFill>
                <a:latin typeface="LMU CompatilFact" panose="02000500060000020003" pitchFamily="2" charset="0"/>
              </a:rPr>
              <a:t>Anmeldungen sind nur innerhalb der Belegfrist möglich.</a:t>
            </a:r>
          </a:p>
          <a:p>
            <a:pPr>
              <a:lnSpc>
                <a:spcPct val="150000"/>
              </a:lnSpc>
            </a:pPr>
            <a:r>
              <a:rPr lang="de-DE" altLang="de-DE" sz="1600" dirty="0">
                <a:solidFill>
                  <a:schemeClr val="tx2">
                    <a:lumMod val="60000"/>
                    <a:lumOff val="40000"/>
                  </a:schemeClr>
                </a:solidFill>
                <a:latin typeface="LMU CompatilFact" panose="02000500060000020003" pitchFamily="2" charset="0"/>
              </a:rPr>
              <a:t>Nach Ablauf der Belegfrist (für WS: 25.09.2023 – 09.10.2023) ist keine online-Anmeldung mehr möglich! </a:t>
            </a:r>
          </a:p>
          <a:p>
            <a:pPr>
              <a:lnSpc>
                <a:spcPct val="150000"/>
              </a:lnSpc>
            </a:pPr>
            <a:r>
              <a:rPr lang="de-DE" altLang="de-DE" sz="1600" dirty="0">
                <a:solidFill>
                  <a:schemeClr val="tx2">
                    <a:lumMod val="60000"/>
                    <a:lumOff val="40000"/>
                  </a:schemeClr>
                </a:solidFill>
                <a:latin typeface="LMU CompatilFact" panose="02000500060000020003" pitchFamily="2" charset="0"/>
              </a:rPr>
              <a:t>In Ausnahmefällen können Sie nacherfasst werden. - Wenden Sie sich dazu an das Studienbüro und:</a:t>
            </a:r>
          </a:p>
          <a:p>
            <a:pPr marL="0" indent="0" eaLnBrk="1" hangingPunct="1">
              <a:spcBef>
                <a:spcPct val="50000"/>
              </a:spcBef>
              <a:buNone/>
              <a:tabLst>
                <a:tab pos="355600" algn="l"/>
              </a:tabLst>
            </a:pPr>
            <a:r>
              <a:rPr lang="de-DE" altLang="de-DE" sz="1600" dirty="0">
                <a:solidFill>
                  <a:schemeClr val="tx2">
                    <a:lumMod val="60000"/>
                    <a:lumOff val="40000"/>
                  </a:schemeClr>
                </a:solidFill>
                <a:latin typeface="LMU CompatilFact" panose="02000500060000020003" pitchFamily="2" charset="0"/>
              </a:rPr>
              <a:t>	 →  Geben Sie vollständigen Namen und Studiengang an.</a:t>
            </a:r>
          </a:p>
          <a:p>
            <a:pPr marL="0" indent="0" eaLnBrk="1" hangingPunct="1">
              <a:buNone/>
              <a:tabLst>
                <a:tab pos="355600" algn="l"/>
              </a:tabLst>
            </a:pPr>
            <a:r>
              <a:rPr lang="de-DE" altLang="de-DE" sz="1600" dirty="0">
                <a:solidFill>
                  <a:schemeClr val="tx2">
                    <a:lumMod val="60000"/>
                    <a:lumOff val="40000"/>
                  </a:schemeClr>
                </a:solidFill>
                <a:latin typeface="LMU CompatilFact" panose="02000500060000020003" pitchFamily="2" charset="0"/>
              </a:rPr>
              <a:t>	 →  Geben Sie immer Ihre Matrikelnummer an.</a:t>
            </a:r>
            <a:endParaRPr lang="de-DE" sz="1600" dirty="0">
              <a:solidFill>
                <a:schemeClr val="tx2">
                  <a:lumMod val="60000"/>
                  <a:lumOff val="40000"/>
                </a:schemeClr>
              </a:solidFill>
              <a:latin typeface="LMU CompatilFact" panose="02000500060000020003" pitchFamily="2" charset="0"/>
            </a:endParaRPr>
          </a:p>
          <a:p>
            <a:pPr marL="0" indent="0" eaLnBrk="1" hangingPunct="1">
              <a:tabLst>
                <a:tab pos="355600" algn="l"/>
              </a:tabLst>
            </a:pPr>
            <a:endParaRPr lang="de-DE" altLang="de-DE" sz="1100" dirty="0">
              <a:solidFill>
                <a:srgbClr val="589898"/>
              </a:solidFill>
            </a:endParaRPr>
          </a:p>
          <a:p>
            <a:pPr>
              <a:lnSpc>
                <a:spcPct val="150000"/>
              </a:lnSpc>
            </a:pPr>
            <a:endParaRPr lang="de-DE" sz="1800" dirty="0">
              <a:solidFill>
                <a:schemeClr val="tx2">
                  <a:lumMod val="60000"/>
                  <a:lumOff val="40000"/>
                </a:schemeClr>
              </a:solidFill>
              <a:latin typeface="LMU CompatilFact" panose="02000500060000020003" pitchFamily="2" charset="0"/>
            </a:endParaRPr>
          </a:p>
          <a:p>
            <a:endParaRPr lang="de-DE" sz="2000" dirty="0"/>
          </a:p>
        </p:txBody>
      </p:sp>
      <p:sp>
        <p:nvSpPr>
          <p:cNvPr id="5" name="Textfeld 4">
            <a:extLst>
              <a:ext uri="{FF2B5EF4-FFF2-40B4-BE49-F238E27FC236}">
                <a16:creationId xmlns:a16="http://schemas.microsoft.com/office/drawing/2014/main" xmlns="" id="{D77C736A-2E5A-BA8A-0279-ADE0260EE72F}"/>
              </a:ext>
            </a:extLst>
          </p:cNvPr>
          <p:cNvSpPr txBox="1"/>
          <p:nvPr/>
        </p:nvSpPr>
        <p:spPr>
          <a:xfrm>
            <a:off x="899592" y="5146572"/>
            <a:ext cx="4572000" cy="646331"/>
          </a:xfrm>
          <a:prstGeom prst="rect">
            <a:avLst/>
          </a:prstGeom>
          <a:noFill/>
        </p:spPr>
        <p:txBody>
          <a:bodyPr wrap="square">
            <a:spAutoFit/>
          </a:bodyPr>
          <a:lstStyle/>
          <a:p>
            <a:pPr marL="0" indent="0" eaLnBrk="1" hangingPunct="1">
              <a:tabLst>
                <a:tab pos="355600" algn="l"/>
              </a:tabLst>
            </a:pPr>
            <a:endParaRPr lang="de-DE" altLang="de-DE" dirty="0">
              <a:solidFill>
                <a:srgbClr val="589898"/>
              </a:solidFill>
            </a:endParaRPr>
          </a:p>
          <a:p>
            <a:pPr marL="0" indent="0" eaLnBrk="1" hangingPunct="1">
              <a:tabLst>
                <a:tab pos="355600" algn="l"/>
              </a:tabLst>
            </a:pPr>
            <a:r>
              <a:rPr lang="de-DE" altLang="de-DE" dirty="0">
                <a:solidFill>
                  <a:srgbClr val="589898"/>
                </a:solidFill>
              </a:rPr>
              <a:t> </a:t>
            </a:r>
            <a:endParaRPr lang="de-DE" dirty="0"/>
          </a:p>
        </p:txBody>
      </p:sp>
      <p:sp>
        <p:nvSpPr>
          <p:cNvPr id="6" name="Rechteck 5">
            <a:extLst>
              <a:ext uri="{FF2B5EF4-FFF2-40B4-BE49-F238E27FC236}">
                <a16:creationId xmlns:a16="http://schemas.microsoft.com/office/drawing/2014/main" xmlns="" id="{EF2E28AD-FEB7-BD16-3ACD-D4B62E68F0D3}"/>
              </a:ext>
            </a:extLst>
          </p:cNvPr>
          <p:cNvSpPr/>
          <p:nvPr/>
        </p:nvSpPr>
        <p:spPr>
          <a:xfrm>
            <a:off x="305718" y="1738713"/>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Belegung von Lehrveranstaltungen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Netzwerkbüro\Website\Fototour\Flu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69" t="18504" b="15769"/>
          <a:stretch/>
        </p:blipFill>
        <p:spPr bwMode="auto">
          <a:xfrm>
            <a:off x="4629927" y="4374035"/>
            <a:ext cx="4320480" cy="21400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ultiplikatoren-projekt.peoplemanagement.uni-muenchen.de/bilder/web_bilder_l/lmu-audi__kleiner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48" y="1710763"/>
            <a:ext cx="4320480" cy="21400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dgph.de/sites/default/files/content/startseite/Material/uni_muenchen.jpg"/>
          <p:cNvPicPr>
            <a:picLocks noChangeAspect="1" noChangeArrowheads="1"/>
          </p:cNvPicPr>
          <p:nvPr/>
        </p:nvPicPr>
        <p:blipFill rotWithShape="1">
          <a:blip r:embed="rId4">
            <a:extLst>
              <a:ext uri="{28A0092B-C50C-407E-A947-70E740481C1C}">
                <a14:useLocalDpi xmlns:a14="http://schemas.microsoft.com/office/drawing/2010/main" val="0"/>
              </a:ext>
            </a:extLst>
          </a:blip>
          <a:srcRect r="4584"/>
          <a:stretch/>
        </p:blipFill>
        <p:spPr bwMode="auto">
          <a:xfrm>
            <a:off x="4629927" y="1710763"/>
            <a:ext cx="4320480" cy="21358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general.ge.topuniversity.eu/fotos/Films/Muchen/4361333878_438288e8f5_b.jpg"/>
          <p:cNvPicPr>
            <a:picLocks noChangeAspect="1" noChangeArrowheads="1"/>
          </p:cNvPicPr>
          <p:nvPr/>
        </p:nvPicPr>
        <p:blipFill rotWithShape="1">
          <a:blip r:embed="rId5">
            <a:extLst>
              <a:ext uri="{28A0092B-C50C-407E-A947-70E740481C1C}">
                <a14:useLocalDpi xmlns:a14="http://schemas.microsoft.com/office/drawing/2010/main" val="0"/>
              </a:ext>
            </a:extLst>
          </a:blip>
          <a:srcRect t="-1" b="18856"/>
          <a:stretch/>
        </p:blipFill>
        <p:spPr bwMode="auto">
          <a:xfrm>
            <a:off x="193789" y="4374035"/>
            <a:ext cx="4348792" cy="21400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186749" y="3850815"/>
            <a:ext cx="8788034" cy="523220"/>
          </a:xfrm>
          <a:prstGeom prst="rect">
            <a:avLst/>
          </a:prstGeom>
          <a:noFill/>
        </p:spPr>
        <p:txBody>
          <a:bodyPr wrap="square" rtlCol="0">
            <a:spAutoFit/>
          </a:bodyPr>
          <a:lstStyle/>
          <a:p>
            <a:pPr algn="ctr"/>
            <a:r>
              <a:rPr lang="de-DE" sz="2800" b="1" dirty="0">
                <a:solidFill>
                  <a:srgbClr val="0070C0"/>
                </a:solidFill>
                <a:latin typeface="LMU CompatilFact" panose="02000500060000020003" pitchFamily="2" charset="0"/>
              </a:rPr>
              <a:t>LUDWIG-MAXIMILIANS-UNIVERSITÄT</a:t>
            </a:r>
          </a:p>
        </p:txBody>
      </p:sp>
    </p:spTree>
    <p:extLst>
      <p:ext uri="{BB962C8B-B14F-4D97-AF65-F5344CB8AC3E}">
        <p14:creationId xmlns:p14="http://schemas.microsoft.com/office/powerpoint/2010/main" val="421736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xmlns="" id="{B22E654E-876D-DDDC-493A-96F6BD61A0EF}"/>
              </a:ext>
            </a:extLst>
          </p:cNvPr>
          <p:cNvSpPr/>
          <p:nvPr/>
        </p:nvSpPr>
        <p:spPr>
          <a:xfrm>
            <a:off x="175680"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Lehre-Studium-Forschung (LSF)</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6891"/>
            <a:ext cx="8528732" cy="414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38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348880"/>
            <a:ext cx="8229600" cy="3816424"/>
          </a:xfrm>
        </p:spPr>
        <p:txBody>
          <a:bodyPr/>
          <a:lstStyle/>
          <a:p>
            <a:pPr>
              <a:lnSpc>
                <a:spcPct val="150000"/>
              </a:lnSpc>
            </a:pPr>
            <a:r>
              <a:rPr lang="de-DE" sz="1800" dirty="0">
                <a:solidFill>
                  <a:schemeClr val="tx2">
                    <a:lumMod val="60000"/>
                    <a:lumOff val="40000"/>
                  </a:schemeClr>
                </a:solidFill>
                <a:latin typeface="LMU CompatilFact" panose="02000500060000020003" pitchFamily="2" charset="0"/>
              </a:rPr>
              <a:t>Die Lehrveranstaltungen der Module werden mit studienbegleitenden (Modul-) Prüfungen abgeschlossen.</a:t>
            </a:r>
          </a:p>
          <a:p>
            <a:pPr>
              <a:lnSpc>
                <a:spcPct val="150000"/>
              </a:lnSpc>
            </a:pPr>
            <a:r>
              <a:rPr lang="de-DE" sz="1800" dirty="0">
                <a:solidFill>
                  <a:schemeClr val="tx2">
                    <a:lumMod val="60000"/>
                    <a:lumOff val="40000"/>
                  </a:schemeClr>
                </a:solidFill>
                <a:latin typeface="LMU CompatilFact" panose="02000500060000020003" pitchFamily="2" charset="0"/>
              </a:rPr>
              <a:t>Die BA-Studiengänge der Katholischen Fakultät sind abgeschlossen, wenn alle Modulprüfungen in der vorgesehenen Weise erfolgreich abgelegt wurden.</a:t>
            </a:r>
          </a:p>
          <a:p>
            <a:pPr>
              <a:lnSpc>
                <a:spcPct val="150000"/>
              </a:lnSpc>
            </a:pPr>
            <a:r>
              <a:rPr lang="de-DE" sz="1800" dirty="0">
                <a:solidFill>
                  <a:schemeClr val="tx2">
                    <a:lumMod val="60000"/>
                    <a:lumOff val="40000"/>
                  </a:schemeClr>
                </a:solidFill>
                <a:latin typeface="LMU CompatilFact" panose="02000500060000020003" pitchFamily="2" charset="0"/>
              </a:rPr>
              <a:t>Eine Prüfung ist bestanden, wenn sie mit mindestens „ausreichend“ (4,0) bewertet ist. </a:t>
            </a:r>
          </a:p>
          <a:p>
            <a:pPr>
              <a:lnSpc>
                <a:spcPct val="150000"/>
              </a:lnSpc>
            </a:pPr>
            <a:r>
              <a:rPr lang="de-DE" sz="1800" dirty="0">
                <a:solidFill>
                  <a:schemeClr val="tx2">
                    <a:lumMod val="60000"/>
                    <a:lumOff val="40000"/>
                  </a:schemeClr>
                </a:solidFill>
                <a:latin typeface="LMU CompatilFact" panose="02000500060000020003" pitchFamily="2" charset="0"/>
              </a:rPr>
              <a:t>Eine nicht bestandene Prüfung kann im Rahmen der Höchststudienzeit beliebig oft wiederholt werden (Ausnahme P 2.1 BA-NF).</a:t>
            </a:r>
          </a:p>
          <a:p>
            <a:pPr>
              <a:buNone/>
            </a:pPr>
            <a:endParaRPr lang="de-DE" sz="2400" dirty="0"/>
          </a:p>
        </p:txBody>
      </p:sp>
      <p:sp>
        <p:nvSpPr>
          <p:cNvPr id="4" name="Rechteck 3">
            <a:extLst>
              <a:ext uri="{FF2B5EF4-FFF2-40B4-BE49-F238E27FC236}">
                <a16:creationId xmlns:a16="http://schemas.microsoft.com/office/drawing/2014/main" xmlns="" id="{CA30848A-75CB-8DF7-1803-F398964B1B8E}"/>
              </a:ext>
            </a:extLst>
          </p:cNvPr>
          <p:cNvSpPr/>
          <p:nvPr/>
        </p:nvSpPr>
        <p:spPr>
          <a:xfrm>
            <a:off x="305718"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Prüfungen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D88B3404-E8F0-FF2D-3C98-793AD2D41384}"/>
              </a:ext>
            </a:extLst>
          </p:cNvPr>
          <p:cNvSpPr txBox="1"/>
          <p:nvPr/>
        </p:nvSpPr>
        <p:spPr>
          <a:xfrm>
            <a:off x="251520" y="1700808"/>
            <a:ext cx="8640960" cy="3231654"/>
          </a:xfrm>
          <a:prstGeom prst="rect">
            <a:avLst/>
          </a:prstGeom>
          <a:noFill/>
        </p:spPr>
        <p:txBody>
          <a:bodyPr wrap="square">
            <a:spAutoFit/>
          </a:bodyPr>
          <a:lstStyle/>
          <a:p>
            <a:pPr marL="0" indent="0" eaLnBrk="1" hangingPunct="1"/>
            <a:r>
              <a:rPr lang="de-DE" altLang="de-DE" sz="2400" b="1" dirty="0" err="1">
                <a:solidFill>
                  <a:schemeClr val="tx2">
                    <a:lumMod val="60000"/>
                    <a:lumOff val="40000"/>
                  </a:schemeClr>
                </a:solidFill>
                <a:latin typeface="LMU CompatilFact" panose="02000500060000020003" pitchFamily="2" charset="0"/>
              </a:rPr>
              <a:t>Modu</a:t>
            </a:r>
            <a:r>
              <a:rPr lang="de-DE" altLang="de-DE" sz="2400" b="1" dirty="0">
                <a:solidFill>
                  <a:schemeClr val="tx2">
                    <a:lumMod val="60000"/>
                    <a:lumOff val="40000"/>
                  </a:schemeClr>
                </a:solidFill>
                <a:latin typeface="LMU CompatilFact" panose="02000500060000020003" pitchFamily="2" charset="0"/>
              </a:rPr>
              <a:t>(-teil-)Prüfungen</a:t>
            </a:r>
          </a:p>
          <a:p>
            <a:pPr marL="0" indent="0" eaLnBrk="1" hangingPunct="1"/>
            <a:endParaRPr lang="de-DE" altLang="de-DE" sz="2000" dirty="0">
              <a:solidFill>
                <a:schemeClr val="tx2">
                  <a:lumMod val="60000"/>
                  <a:lumOff val="40000"/>
                </a:schemeClr>
              </a:solidFill>
              <a:latin typeface="LMU CompatilFact" panose="02000500060000020003" pitchFamily="2" charset="0"/>
            </a:endParaRPr>
          </a:p>
          <a:p>
            <a:pPr marL="0" indent="0" eaLnBrk="1" hangingPunct="1"/>
            <a:r>
              <a:rPr lang="de-DE" altLang="de-DE" sz="2000" dirty="0">
                <a:solidFill>
                  <a:schemeClr val="tx2">
                    <a:lumMod val="60000"/>
                    <a:lumOff val="40000"/>
                  </a:schemeClr>
                </a:solidFill>
                <a:latin typeface="LMU CompatilFact" panose="02000500060000020003" pitchFamily="2" charset="0"/>
              </a:rPr>
              <a:t>Im </a:t>
            </a:r>
            <a:r>
              <a:rPr lang="de-DE" altLang="de-DE" sz="2000" b="1" dirty="0">
                <a:solidFill>
                  <a:schemeClr val="tx2">
                    <a:lumMod val="60000"/>
                    <a:lumOff val="40000"/>
                  </a:schemeClr>
                </a:solidFill>
                <a:latin typeface="LMU CompatilFact" panose="02000500060000020003" pitchFamily="2" charset="0"/>
              </a:rPr>
              <a:t>BA-BB </a:t>
            </a:r>
            <a:r>
              <a:rPr lang="de-DE" altLang="de-DE" sz="2000" dirty="0">
                <a:solidFill>
                  <a:schemeClr val="tx2">
                    <a:lumMod val="60000"/>
                    <a:lumOff val="40000"/>
                  </a:schemeClr>
                </a:solidFill>
                <a:latin typeface="LMU CompatilFact" panose="02000500060000020003" pitchFamily="2" charset="0"/>
              </a:rPr>
              <a:t>und</a:t>
            </a:r>
            <a:r>
              <a:rPr lang="de-DE" altLang="de-DE" sz="2000" b="1" dirty="0">
                <a:solidFill>
                  <a:schemeClr val="tx2">
                    <a:lumMod val="60000"/>
                    <a:lumOff val="40000"/>
                  </a:schemeClr>
                </a:solidFill>
                <a:latin typeface="LMU CompatilFact" panose="02000500060000020003" pitchFamily="2" charset="0"/>
              </a:rPr>
              <a:t> BA-NF </a:t>
            </a:r>
            <a:r>
              <a:rPr lang="de-DE" altLang="de-DE" sz="2000" dirty="0">
                <a:solidFill>
                  <a:schemeClr val="tx2">
                    <a:lumMod val="60000"/>
                    <a:lumOff val="40000"/>
                  </a:schemeClr>
                </a:solidFill>
                <a:latin typeface="LMU CompatilFact" panose="02000500060000020003" pitchFamily="2" charset="0"/>
              </a:rPr>
              <a:t>legen Sie ausschließlich Modulteilprüfungen ab.</a:t>
            </a:r>
          </a:p>
          <a:p>
            <a:pPr marL="0" indent="0" eaLnBrk="1" hangingPunct="1"/>
            <a:endParaRPr lang="de-DE" altLang="de-DE" sz="2000" dirty="0">
              <a:solidFill>
                <a:schemeClr val="tx2">
                  <a:lumMod val="60000"/>
                  <a:lumOff val="40000"/>
                </a:schemeClr>
              </a:solidFill>
              <a:latin typeface="LMU CompatilFact" panose="02000500060000020003" pitchFamily="2" charset="0"/>
            </a:endParaRPr>
          </a:p>
          <a:p>
            <a:pPr marL="0" indent="0" eaLnBrk="1" hangingPunct="1"/>
            <a:r>
              <a:rPr lang="de-DE" altLang="de-DE" sz="2000" dirty="0">
                <a:solidFill>
                  <a:schemeClr val="tx2">
                    <a:lumMod val="60000"/>
                    <a:lumOff val="40000"/>
                  </a:schemeClr>
                </a:solidFill>
                <a:latin typeface="LMU CompatilFact" panose="02000500060000020003" pitchFamily="2" charset="0"/>
              </a:rPr>
              <a:t>Dies bedeutet: Zu jeder Lehrveranstaltung eines Moduls gibt es eine eigene Prüfung. </a:t>
            </a:r>
          </a:p>
          <a:p>
            <a:pPr marL="0" indent="0" eaLnBrk="1" hangingPunct="1"/>
            <a:r>
              <a:rPr lang="de-DE" altLang="de-DE" sz="2000" dirty="0">
                <a:solidFill>
                  <a:schemeClr val="tx2">
                    <a:lumMod val="60000"/>
                    <a:lumOff val="40000"/>
                  </a:schemeClr>
                </a:solidFill>
                <a:latin typeface="LMU CompatilFact" panose="02000500060000020003" pitchFamily="2" charset="0"/>
              </a:rPr>
              <a:t>Die Prüfung findet nach Abschluss der Lehrveranstaltung am Ende des Semesters statt.</a:t>
            </a:r>
          </a:p>
          <a:p>
            <a:pPr marL="0" indent="0" eaLnBrk="1" hangingPunct="1"/>
            <a:endParaRPr lang="de-DE" altLang="de-DE" sz="2000" dirty="0">
              <a:solidFill>
                <a:schemeClr val="tx2">
                  <a:lumMod val="60000"/>
                  <a:lumOff val="40000"/>
                </a:schemeClr>
              </a:solidFill>
              <a:latin typeface="LMU CompatilFact" panose="02000500060000020003" pitchFamily="2" charset="0"/>
            </a:endParaRPr>
          </a:p>
          <a:p>
            <a:pPr marL="0" indent="0" eaLnBrk="1" hangingPunct="1"/>
            <a:r>
              <a:rPr lang="de-DE" altLang="de-DE" sz="2000" dirty="0">
                <a:solidFill>
                  <a:schemeClr val="tx2">
                    <a:lumMod val="60000"/>
                    <a:lumOff val="40000"/>
                  </a:schemeClr>
                </a:solidFill>
                <a:latin typeface="LMU CompatilFact" panose="02000500060000020003" pitchFamily="2" charset="0"/>
              </a:rPr>
              <a:t>Im </a:t>
            </a:r>
            <a:r>
              <a:rPr lang="de-DE" altLang="de-DE" sz="2000" b="1" dirty="0">
                <a:solidFill>
                  <a:schemeClr val="tx2">
                    <a:lumMod val="60000"/>
                    <a:lumOff val="40000"/>
                  </a:schemeClr>
                </a:solidFill>
                <a:latin typeface="LMU CompatilFact" panose="02000500060000020003" pitchFamily="2" charset="0"/>
              </a:rPr>
              <a:t>BA-</a:t>
            </a:r>
            <a:r>
              <a:rPr lang="de-DE" altLang="de-DE" sz="2000" b="1" dirty="0" err="1">
                <a:solidFill>
                  <a:schemeClr val="tx2">
                    <a:lumMod val="60000"/>
                    <a:lumOff val="40000"/>
                  </a:schemeClr>
                </a:solidFill>
                <a:latin typeface="LMU CompatilFact" panose="02000500060000020003" pitchFamily="2" charset="0"/>
              </a:rPr>
              <a:t>WiPäd</a:t>
            </a:r>
            <a:r>
              <a:rPr lang="de-DE" altLang="de-DE" sz="2000" b="1" dirty="0">
                <a:solidFill>
                  <a:schemeClr val="tx2">
                    <a:lumMod val="60000"/>
                    <a:lumOff val="40000"/>
                  </a:schemeClr>
                </a:solidFill>
                <a:latin typeface="LMU CompatilFact" panose="02000500060000020003" pitchFamily="2" charset="0"/>
              </a:rPr>
              <a:t>. </a:t>
            </a:r>
            <a:r>
              <a:rPr lang="de-DE" altLang="de-DE" sz="2000" dirty="0">
                <a:solidFill>
                  <a:schemeClr val="tx2">
                    <a:lumMod val="60000"/>
                    <a:lumOff val="40000"/>
                  </a:schemeClr>
                </a:solidFill>
                <a:latin typeface="LMU CompatilFact" panose="02000500060000020003" pitchFamily="2" charset="0"/>
              </a:rPr>
              <a:t>werden ausschließlich Modulprüfungen abgelegt.</a:t>
            </a:r>
          </a:p>
        </p:txBody>
      </p:sp>
    </p:spTree>
    <p:extLst>
      <p:ext uri="{BB962C8B-B14F-4D97-AF65-F5344CB8AC3E}">
        <p14:creationId xmlns:p14="http://schemas.microsoft.com/office/powerpoint/2010/main" val="365067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58C191A3-73D3-47D8-C78E-C5A516D39B69}"/>
              </a:ext>
            </a:extLst>
          </p:cNvPr>
          <p:cNvSpPr txBox="1"/>
          <p:nvPr/>
        </p:nvSpPr>
        <p:spPr>
          <a:xfrm>
            <a:off x="575556" y="2204864"/>
            <a:ext cx="7992888" cy="3170099"/>
          </a:xfrm>
          <a:prstGeom prst="rect">
            <a:avLst/>
          </a:prstGeom>
          <a:noFill/>
        </p:spPr>
        <p:txBody>
          <a:bodyPr wrap="square">
            <a:spAutoFit/>
          </a:bodyPr>
          <a:lstStyle/>
          <a:p>
            <a:pPr marL="0" indent="0" eaLnBrk="1" hangingPunct="1">
              <a:defRPr/>
            </a:pPr>
            <a:r>
              <a:rPr lang="de-DE" altLang="de-DE" sz="2200" b="1" dirty="0">
                <a:solidFill>
                  <a:schemeClr val="tx2">
                    <a:lumMod val="60000"/>
                    <a:lumOff val="40000"/>
                  </a:schemeClr>
                </a:solidFill>
                <a:latin typeface="LMU CompatilFact" panose="02000500060000020003" pitchFamily="2" charset="0"/>
              </a:rPr>
              <a:t>BA-</a:t>
            </a:r>
            <a:r>
              <a:rPr lang="de-DE" altLang="de-DE" sz="2200" b="1" dirty="0" err="1">
                <a:solidFill>
                  <a:schemeClr val="tx2">
                    <a:lumMod val="60000"/>
                    <a:lumOff val="40000"/>
                  </a:schemeClr>
                </a:solidFill>
                <a:latin typeface="LMU CompatilFact" panose="02000500060000020003" pitchFamily="2" charset="0"/>
              </a:rPr>
              <a:t>WiPäd</a:t>
            </a:r>
            <a:r>
              <a:rPr lang="de-DE" altLang="de-DE" sz="2200" b="1" dirty="0">
                <a:solidFill>
                  <a:schemeClr val="tx2">
                    <a:lumMod val="60000"/>
                    <a:lumOff val="40000"/>
                  </a:schemeClr>
                </a:solidFill>
                <a:latin typeface="LMU CompatilFact" panose="02000500060000020003" pitchFamily="2" charset="0"/>
              </a:rPr>
              <a:t>.:</a:t>
            </a:r>
          </a:p>
          <a:p>
            <a:pPr marL="0" indent="0" eaLnBrk="1" hangingPunct="1">
              <a:defRPr/>
            </a:pPr>
            <a:endParaRPr lang="de-DE" altLang="de-DE" sz="2000" dirty="0">
              <a:solidFill>
                <a:schemeClr val="tx2">
                  <a:lumMod val="60000"/>
                  <a:lumOff val="40000"/>
                </a:schemeClr>
              </a:solidFill>
              <a:latin typeface="LMU CompatilFact" panose="02000500060000020003" pitchFamily="2" charset="0"/>
            </a:endParaRPr>
          </a:p>
          <a:p>
            <a:pPr marL="0" indent="0" eaLnBrk="1" hangingPunct="1">
              <a:defRPr/>
            </a:pPr>
            <a:r>
              <a:rPr lang="de-DE" altLang="de-DE" sz="2000" dirty="0">
                <a:solidFill>
                  <a:schemeClr val="tx2">
                    <a:lumMod val="60000"/>
                    <a:lumOff val="40000"/>
                  </a:schemeClr>
                </a:solidFill>
                <a:latin typeface="LMU CompatilFact" panose="02000500060000020003" pitchFamily="2" charset="0"/>
              </a:rPr>
              <a:t>Ein Modul wird mit einer Prüfung abgeprüft. </a:t>
            </a:r>
          </a:p>
          <a:p>
            <a:pPr marL="0" indent="0" eaLnBrk="1" hangingPunct="1">
              <a:defRPr/>
            </a:pPr>
            <a:endParaRPr lang="de-DE" altLang="de-DE" sz="2000" dirty="0">
              <a:solidFill>
                <a:schemeClr val="tx2">
                  <a:lumMod val="60000"/>
                  <a:lumOff val="40000"/>
                </a:schemeClr>
              </a:solidFill>
              <a:latin typeface="LMU CompatilFact" panose="02000500060000020003" pitchFamily="2" charset="0"/>
            </a:endParaRPr>
          </a:p>
          <a:p>
            <a:pPr marL="0" indent="0" eaLnBrk="1" hangingPunct="1">
              <a:defRPr/>
            </a:pPr>
            <a:r>
              <a:rPr lang="de-DE" altLang="de-DE" sz="2000" dirty="0">
                <a:solidFill>
                  <a:schemeClr val="tx2">
                    <a:lumMod val="60000"/>
                    <a:lumOff val="40000"/>
                  </a:schemeClr>
                </a:solidFill>
                <a:latin typeface="LMU CompatilFact" panose="02000500060000020003" pitchFamily="2" charset="0"/>
              </a:rPr>
              <a:t>Ein Modul erstreckt sich entweder über ein oder zwei Semester.</a:t>
            </a:r>
          </a:p>
          <a:p>
            <a:pPr marL="0" indent="0" eaLnBrk="1" hangingPunct="1">
              <a:defRPr/>
            </a:pPr>
            <a:endParaRPr lang="de-DE" altLang="de-DE" sz="2000" dirty="0">
              <a:solidFill>
                <a:schemeClr val="tx2">
                  <a:lumMod val="60000"/>
                  <a:lumOff val="40000"/>
                </a:schemeClr>
              </a:solidFill>
              <a:latin typeface="LMU CompatilFact" panose="02000500060000020003" pitchFamily="2" charset="0"/>
            </a:endParaRPr>
          </a:p>
          <a:p>
            <a:pPr marL="0" indent="0" eaLnBrk="1" hangingPunct="1">
              <a:defRPr/>
            </a:pPr>
            <a:r>
              <a:rPr lang="de-DE" altLang="de-DE" sz="2000" dirty="0">
                <a:solidFill>
                  <a:schemeClr val="tx2">
                    <a:lumMod val="60000"/>
                    <a:lumOff val="40000"/>
                  </a:schemeClr>
                </a:solidFill>
                <a:latin typeface="LMU CompatilFact" panose="02000500060000020003" pitchFamily="2" charset="0"/>
              </a:rPr>
              <a:t>Ein Modul umfasst eine oder mehrere Veranstaltungen.</a:t>
            </a:r>
          </a:p>
          <a:p>
            <a:pPr marL="0" indent="0" eaLnBrk="1" hangingPunct="1">
              <a:defRPr/>
            </a:pPr>
            <a:r>
              <a:rPr lang="de-DE" altLang="de-DE" sz="2000" dirty="0">
                <a:solidFill>
                  <a:schemeClr val="tx2">
                    <a:lumMod val="60000"/>
                    <a:lumOff val="40000"/>
                  </a:schemeClr>
                </a:solidFill>
                <a:latin typeface="LMU CompatilFact" panose="02000500060000020003" pitchFamily="2" charset="0"/>
              </a:rPr>
              <a:t> </a:t>
            </a:r>
          </a:p>
          <a:p>
            <a:pPr marL="0" indent="0" eaLnBrk="1" hangingPunct="1">
              <a:defRPr/>
            </a:pPr>
            <a:r>
              <a:rPr lang="de-DE" altLang="de-DE" sz="2000" dirty="0">
                <a:solidFill>
                  <a:schemeClr val="tx2">
                    <a:lumMod val="60000"/>
                    <a:lumOff val="40000"/>
                  </a:schemeClr>
                </a:solidFill>
                <a:latin typeface="LMU CompatilFact" panose="02000500060000020003" pitchFamily="2" charset="0"/>
              </a:rPr>
              <a:t>Die Modulprüfung findet am Ende des Moduls statt. Bei zweisemestrigen Modulen am Ende dieser zwei Semester.</a:t>
            </a:r>
          </a:p>
        </p:txBody>
      </p:sp>
    </p:spTree>
    <p:extLst>
      <p:ext uri="{BB962C8B-B14F-4D97-AF65-F5344CB8AC3E}">
        <p14:creationId xmlns:p14="http://schemas.microsoft.com/office/powerpoint/2010/main" val="4215325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29627C2C-D1C2-B4A9-DA20-033896EAB873}"/>
              </a:ext>
            </a:extLst>
          </p:cNvPr>
          <p:cNvSpPr txBox="1"/>
          <p:nvPr/>
        </p:nvSpPr>
        <p:spPr>
          <a:xfrm>
            <a:off x="539552" y="1999868"/>
            <a:ext cx="8496944" cy="4093428"/>
          </a:xfrm>
          <a:prstGeom prst="rect">
            <a:avLst/>
          </a:prstGeom>
          <a:noFill/>
        </p:spPr>
        <p:txBody>
          <a:bodyPr wrap="square">
            <a:spAutoFit/>
          </a:bodyPr>
          <a:lstStyle/>
          <a:p>
            <a:pPr marL="266700" indent="-266700" eaLnBrk="1" hangingPunct="1">
              <a:tabLst>
                <a:tab pos="355600" algn="l"/>
              </a:tabLst>
            </a:pPr>
            <a:r>
              <a:rPr lang="de-DE" altLang="de-DE" sz="2000" u="sng" dirty="0">
                <a:solidFill>
                  <a:schemeClr val="tx2">
                    <a:lumMod val="60000"/>
                    <a:lumOff val="40000"/>
                  </a:schemeClr>
                </a:solidFill>
                <a:latin typeface="LMU CompatilFact" panose="02000500060000020003" pitchFamily="2" charset="0"/>
              </a:rPr>
              <a:t>Beispiel Modulteilprüfung (BA-BB/BA-NF):</a:t>
            </a:r>
          </a:p>
          <a:p>
            <a:pPr marL="266700" indent="-266700" eaLnBrk="1" hangingPunct="1">
              <a:tabLst>
                <a:tab pos="355600" algn="l"/>
              </a:tabLst>
            </a:pPr>
            <a:endParaRPr lang="de-DE" altLang="de-DE" sz="2000" u="sng" dirty="0">
              <a:solidFill>
                <a:schemeClr val="tx2">
                  <a:lumMod val="60000"/>
                  <a:lumOff val="40000"/>
                </a:schemeClr>
              </a:solidFill>
              <a:latin typeface="LMU CompatilFact" panose="02000500060000020003" pitchFamily="2" charset="0"/>
            </a:endParaRPr>
          </a:p>
          <a:p>
            <a:pPr marL="266700" indent="-266700" eaLnBrk="1" hangingPunct="1">
              <a:buFont typeface="Wingdings" panose="05000000000000000000" pitchFamily="2" charset="2"/>
              <a:buChar char="§"/>
              <a:tabLst>
                <a:tab pos="355600" algn="l"/>
              </a:tabLst>
            </a:pPr>
            <a:r>
              <a:rPr lang="de-DE" altLang="de-DE" sz="2000" dirty="0">
                <a:solidFill>
                  <a:schemeClr val="tx2">
                    <a:lumMod val="60000"/>
                    <a:lumOff val="40000"/>
                  </a:schemeClr>
                </a:solidFill>
                <a:latin typeface="LMU CompatilFact" panose="02000500060000020003" pitchFamily="2" charset="0"/>
              </a:rPr>
              <a:t>„Einleitung in das Alte Testament – Grundlegung“</a:t>
            </a:r>
          </a:p>
          <a:p>
            <a:pPr marL="266700" indent="-266700" eaLnBrk="1" hangingPunct="1">
              <a:tabLst>
                <a:tab pos="355600" algn="l"/>
              </a:tabLst>
            </a:pPr>
            <a:r>
              <a:rPr lang="de-DE" altLang="de-DE" sz="2000" dirty="0">
                <a:solidFill>
                  <a:schemeClr val="tx2">
                    <a:lumMod val="60000"/>
                    <a:lumOff val="40000"/>
                  </a:schemeClr>
                </a:solidFill>
                <a:latin typeface="LMU CompatilFact" panose="02000500060000020003" pitchFamily="2" charset="0"/>
                <a:sym typeface="Wingdings" panose="05000000000000000000" pitchFamily="2" charset="2"/>
              </a:rPr>
              <a:t>	 </a:t>
            </a:r>
            <a:r>
              <a:rPr lang="de-DE" altLang="de-DE" sz="2000" b="1" dirty="0">
                <a:solidFill>
                  <a:schemeClr val="tx2">
                    <a:lumMod val="60000"/>
                    <a:lumOff val="40000"/>
                  </a:schemeClr>
                </a:solidFill>
                <a:latin typeface="LMU CompatilFact" panose="02000500060000020003" pitchFamily="2" charset="0"/>
              </a:rPr>
              <a:t>Dazu wird am Ende des WS eine MTP abgehalten</a:t>
            </a:r>
            <a:r>
              <a:rPr lang="de-DE" altLang="de-DE" sz="2000" dirty="0">
                <a:solidFill>
                  <a:schemeClr val="tx2">
                    <a:lumMod val="60000"/>
                    <a:lumOff val="40000"/>
                  </a:schemeClr>
                </a:solidFill>
                <a:latin typeface="LMU CompatilFact" panose="02000500060000020003" pitchFamily="2" charset="0"/>
              </a:rPr>
              <a:t>.</a:t>
            </a:r>
          </a:p>
          <a:p>
            <a:pPr marL="266700" indent="-266700" eaLnBrk="1" hangingPunct="1">
              <a:tabLst>
                <a:tab pos="355600" algn="l"/>
              </a:tabLst>
            </a:pPr>
            <a:endParaRPr lang="de-DE" altLang="de-DE" sz="2000" u="sng" dirty="0">
              <a:solidFill>
                <a:schemeClr val="tx2">
                  <a:lumMod val="60000"/>
                  <a:lumOff val="40000"/>
                </a:schemeClr>
              </a:solidFill>
              <a:latin typeface="LMU CompatilFact" panose="02000500060000020003" pitchFamily="2" charset="0"/>
            </a:endParaRPr>
          </a:p>
          <a:p>
            <a:pPr marL="266700" indent="-266700" eaLnBrk="1" hangingPunct="1">
              <a:tabLst>
                <a:tab pos="355600" algn="l"/>
              </a:tabLst>
            </a:pPr>
            <a:endParaRPr lang="de-DE" altLang="de-DE" sz="2000" u="sng" dirty="0">
              <a:solidFill>
                <a:schemeClr val="tx2">
                  <a:lumMod val="60000"/>
                  <a:lumOff val="40000"/>
                </a:schemeClr>
              </a:solidFill>
              <a:latin typeface="LMU CompatilFact" panose="02000500060000020003" pitchFamily="2" charset="0"/>
            </a:endParaRPr>
          </a:p>
          <a:p>
            <a:pPr marL="266700" indent="-266700" eaLnBrk="1" hangingPunct="1">
              <a:tabLst>
                <a:tab pos="355600" algn="l"/>
              </a:tabLst>
            </a:pPr>
            <a:endParaRPr lang="de-DE" altLang="de-DE" sz="2000" u="sng" dirty="0">
              <a:solidFill>
                <a:schemeClr val="tx2">
                  <a:lumMod val="60000"/>
                  <a:lumOff val="40000"/>
                </a:schemeClr>
              </a:solidFill>
              <a:latin typeface="LMU CompatilFact" panose="02000500060000020003" pitchFamily="2" charset="0"/>
            </a:endParaRPr>
          </a:p>
          <a:p>
            <a:pPr marL="266700" indent="-266700" eaLnBrk="1" hangingPunct="1">
              <a:tabLst>
                <a:tab pos="355600" algn="l"/>
              </a:tabLst>
            </a:pPr>
            <a:r>
              <a:rPr lang="de-DE" altLang="de-DE" sz="2000" u="sng" dirty="0">
                <a:solidFill>
                  <a:schemeClr val="tx2">
                    <a:lumMod val="60000"/>
                    <a:lumOff val="40000"/>
                  </a:schemeClr>
                </a:solidFill>
                <a:latin typeface="LMU CompatilFact" panose="02000500060000020003" pitchFamily="2" charset="0"/>
              </a:rPr>
              <a:t>Beispiel Modulprüfung (BA-</a:t>
            </a:r>
            <a:r>
              <a:rPr lang="de-DE" altLang="de-DE" sz="2000" u="sng" dirty="0" err="1">
                <a:solidFill>
                  <a:schemeClr val="tx2">
                    <a:lumMod val="60000"/>
                    <a:lumOff val="40000"/>
                  </a:schemeClr>
                </a:solidFill>
                <a:latin typeface="LMU CompatilFact" panose="02000500060000020003" pitchFamily="2" charset="0"/>
              </a:rPr>
              <a:t>WiPäd</a:t>
            </a:r>
            <a:r>
              <a:rPr lang="de-DE" altLang="de-DE" sz="2000" u="sng" dirty="0">
                <a:solidFill>
                  <a:schemeClr val="tx2">
                    <a:lumMod val="60000"/>
                    <a:lumOff val="40000"/>
                  </a:schemeClr>
                </a:solidFill>
                <a:latin typeface="LMU CompatilFact" panose="02000500060000020003" pitchFamily="2" charset="0"/>
              </a:rPr>
              <a:t>.):</a:t>
            </a:r>
          </a:p>
          <a:p>
            <a:pPr marL="266700" indent="-266700" eaLnBrk="1" hangingPunct="1">
              <a:tabLst>
                <a:tab pos="355600" algn="l"/>
              </a:tabLst>
            </a:pPr>
            <a:endParaRPr lang="de-DE" altLang="de-DE" sz="2000" dirty="0">
              <a:solidFill>
                <a:schemeClr val="tx2">
                  <a:lumMod val="60000"/>
                  <a:lumOff val="40000"/>
                </a:schemeClr>
              </a:solidFill>
              <a:latin typeface="LMU CompatilFact" panose="02000500060000020003" pitchFamily="2" charset="0"/>
            </a:endParaRPr>
          </a:p>
          <a:p>
            <a:pPr marL="266700" indent="-266700" eaLnBrk="1" hangingPunct="1">
              <a:tabLst>
                <a:tab pos="355600" algn="l"/>
              </a:tabLst>
            </a:pPr>
            <a:r>
              <a:rPr lang="de-DE" altLang="de-DE" sz="2000" dirty="0">
                <a:solidFill>
                  <a:schemeClr val="tx2">
                    <a:lumMod val="60000"/>
                    <a:lumOff val="40000"/>
                  </a:schemeClr>
                </a:solidFill>
                <a:latin typeface="LMU CompatilFact" panose="02000500060000020003" pitchFamily="2" charset="0"/>
              </a:rPr>
              <a:t>WP 5 „Einführung in die Katholische Theologie I“</a:t>
            </a:r>
          </a:p>
          <a:p>
            <a:pPr marL="266700" indent="-266700" eaLnBrk="1" hangingPunct="1">
              <a:buFont typeface="Wingdings" panose="05000000000000000000" pitchFamily="2" charset="2"/>
              <a:buChar char="§"/>
              <a:tabLst>
                <a:tab pos="355600" algn="l"/>
              </a:tabLst>
            </a:pPr>
            <a:r>
              <a:rPr lang="de-DE" altLang="de-DE" sz="2000" dirty="0">
                <a:solidFill>
                  <a:schemeClr val="tx2">
                    <a:lumMod val="60000"/>
                    <a:lumOff val="40000"/>
                  </a:schemeClr>
                </a:solidFill>
                <a:latin typeface="LMU CompatilFact" panose="02000500060000020003" pitchFamily="2" charset="0"/>
              </a:rPr>
              <a:t>„Einleitung in das Alte Testament – Grundlegung“ (WS)</a:t>
            </a:r>
          </a:p>
          <a:p>
            <a:pPr marL="266700" indent="-266700" eaLnBrk="1" hangingPunct="1">
              <a:buFont typeface="Wingdings" panose="05000000000000000000" pitchFamily="2" charset="2"/>
              <a:buChar char="§"/>
              <a:tabLst>
                <a:tab pos="355600" algn="l"/>
              </a:tabLst>
            </a:pPr>
            <a:r>
              <a:rPr lang="de-DE" altLang="de-DE" sz="2000" dirty="0">
                <a:solidFill>
                  <a:schemeClr val="tx2">
                    <a:lumMod val="60000"/>
                    <a:lumOff val="40000"/>
                  </a:schemeClr>
                </a:solidFill>
                <a:latin typeface="LMU CompatilFact" panose="02000500060000020003" pitchFamily="2" charset="0"/>
              </a:rPr>
              <a:t>„Einleitung in das Neue Testament – Grundlegung“ (</a:t>
            </a:r>
            <a:r>
              <a:rPr lang="de-DE" altLang="de-DE" sz="2000" dirty="0" err="1">
                <a:solidFill>
                  <a:schemeClr val="tx2">
                    <a:lumMod val="60000"/>
                    <a:lumOff val="40000"/>
                  </a:schemeClr>
                </a:solidFill>
                <a:latin typeface="LMU CompatilFact" panose="02000500060000020003" pitchFamily="2" charset="0"/>
              </a:rPr>
              <a:t>SoSe</a:t>
            </a:r>
            <a:r>
              <a:rPr lang="de-DE" altLang="de-DE" sz="2000" dirty="0">
                <a:solidFill>
                  <a:schemeClr val="tx2">
                    <a:lumMod val="60000"/>
                    <a:lumOff val="40000"/>
                  </a:schemeClr>
                </a:solidFill>
                <a:latin typeface="LMU CompatilFact" panose="02000500060000020003" pitchFamily="2" charset="0"/>
              </a:rPr>
              <a:t>)</a:t>
            </a:r>
          </a:p>
          <a:p>
            <a:pPr marL="266700" indent="-266700" eaLnBrk="1" hangingPunct="1">
              <a:tabLst>
                <a:tab pos="355600" algn="l"/>
              </a:tabLst>
            </a:pPr>
            <a:r>
              <a:rPr lang="de-DE" altLang="de-DE" sz="2000" dirty="0">
                <a:solidFill>
                  <a:schemeClr val="tx2">
                    <a:lumMod val="60000"/>
                    <a:lumOff val="40000"/>
                  </a:schemeClr>
                </a:solidFill>
                <a:latin typeface="LMU CompatilFact" panose="02000500060000020003" pitchFamily="2" charset="0"/>
                <a:sym typeface="Wingdings" panose="05000000000000000000" pitchFamily="2" charset="2"/>
              </a:rPr>
              <a:t>	 </a:t>
            </a:r>
            <a:r>
              <a:rPr lang="de-DE" altLang="de-DE" sz="2000" b="1" dirty="0">
                <a:solidFill>
                  <a:schemeClr val="tx2">
                    <a:lumMod val="60000"/>
                    <a:lumOff val="40000"/>
                  </a:schemeClr>
                </a:solidFill>
                <a:latin typeface="LMU CompatilFact" panose="02000500060000020003" pitchFamily="2" charset="0"/>
              </a:rPr>
              <a:t>Dazu wird am Ende des </a:t>
            </a:r>
            <a:r>
              <a:rPr lang="de-DE" altLang="de-DE" sz="2000" b="1" dirty="0" err="1">
                <a:solidFill>
                  <a:schemeClr val="tx2">
                    <a:lumMod val="60000"/>
                    <a:lumOff val="40000"/>
                  </a:schemeClr>
                </a:solidFill>
                <a:latin typeface="LMU CompatilFact" panose="02000500060000020003" pitchFamily="2" charset="0"/>
              </a:rPr>
              <a:t>SoSe</a:t>
            </a:r>
            <a:r>
              <a:rPr lang="de-DE" altLang="de-DE" sz="2000" b="1" dirty="0">
                <a:solidFill>
                  <a:schemeClr val="tx2">
                    <a:lumMod val="60000"/>
                    <a:lumOff val="40000"/>
                  </a:schemeClr>
                </a:solidFill>
                <a:latin typeface="LMU CompatilFact" panose="02000500060000020003" pitchFamily="2" charset="0"/>
              </a:rPr>
              <a:t> eine MP abgehalten</a:t>
            </a:r>
            <a:r>
              <a:rPr lang="de-DE" altLang="de-DE" sz="2000" dirty="0">
                <a:solidFill>
                  <a:schemeClr val="tx2">
                    <a:lumMod val="60000"/>
                    <a:lumOff val="40000"/>
                  </a:schemeClr>
                </a:solidFill>
                <a:latin typeface="LMU CompatilFact" panose="02000500060000020003" pitchFamily="2" charset="0"/>
              </a:rPr>
              <a:t>.</a:t>
            </a:r>
          </a:p>
        </p:txBody>
      </p:sp>
    </p:spTree>
    <p:extLst>
      <p:ext uri="{BB962C8B-B14F-4D97-AF65-F5344CB8AC3E}">
        <p14:creationId xmlns:p14="http://schemas.microsoft.com/office/powerpoint/2010/main" val="2833965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5DE0FE5-907C-40E9-548E-ECBC383CFFB9}"/>
              </a:ext>
            </a:extLst>
          </p:cNvPr>
          <p:cNvSpPr txBox="1"/>
          <p:nvPr/>
        </p:nvSpPr>
        <p:spPr>
          <a:xfrm>
            <a:off x="323528" y="1875758"/>
            <a:ext cx="8208912" cy="590931"/>
          </a:xfrm>
          <a:prstGeom prst="rect">
            <a:avLst/>
          </a:prstGeom>
          <a:noFill/>
        </p:spPr>
        <p:txBody>
          <a:bodyPr wrap="square">
            <a:spAutoFit/>
          </a:bodyPr>
          <a:lstStyle/>
          <a:p>
            <a:pPr marL="0" indent="0" eaLnBrk="1" hangingPunct="1">
              <a:lnSpc>
                <a:spcPct val="90000"/>
              </a:lnSpc>
            </a:pPr>
            <a:r>
              <a:rPr lang="de-DE" altLang="de-DE" dirty="0">
                <a:solidFill>
                  <a:schemeClr val="tx2">
                    <a:lumMod val="60000"/>
                    <a:lumOff val="40000"/>
                  </a:schemeClr>
                </a:solidFill>
                <a:latin typeface="LMU CompatilFact" panose="02000500060000020003" pitchFamily="2" charset="0"/>
              </a:rPr>
              <a:t>Informationen, wann Sie welche Prüfung haben, können Sie jedes Semester der Homepage, LSF und den Aushängen der Lehrstühle entnehmen.</a:t>
            </a:r>
          </a:p>
        </p:txBody>
      </p:sp>
      <p:sp>
        <p:nvSpPr>
          <p:cNvPr id="5" name="Textfeld 4">
            <a:extLst>
              <a:ext uri="{FF2B5EF4-FFF2-40B4-BE49-F238E27FC236}">
                <a16:creationId xmlns:a16="http://schemas.microsoft.com/office/drawing/2014/main" xmlns="" id="{6B18B13B-69B9-EF0C-98B1-A603597875DF}"/>
              </a:ext>
            </a:extLst>
          </p:cNvPr>
          <p:cNvSpPr txBox="1"/>
          <p:nvPr/>
        </p:nvSpPr>
        <p:spPr>
          <a:xfrm>
            <a:off x="322194" y="2636912"/>
            <a:ext cx="7706189" cy="2308324"/>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Bitte achten Sie auf Folgendes:</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An einer Lehrveranstaltung nehmen oft </a:t>
            </a:r>
            <a:r>
              <a:rPr lang="de-DE" altLang="de-DE" u="sng" dirty="0">
                <a:solidFill>
                  <a:schemeClr val="tx2">
                    <a:lumMod val="60000"/>
                    <a:lumOff val="40000"/>
                  </a:schemeClr>
                </a:solidFill>
                <a:latin typeface="LMU CompatilFact" panose="02000500060000020003" pitchFamily="2" charset="0"/>
              </a:rPr>
              <a:t>verschiedene Studiengänge</a:t>
            </a:r>
            <a:r>
              <a:rPr lang="de-DE" altLang="de-DE" dirty="0">
                <a:solidFill>
                  <a:schemeClr val="tx2">
                    <a:lumMod val="60000"/>
                    <a:lumOff val="40000"/>
                  </a:schemeClr>
                </a:solidFill>
                <a:latin typeface="LMU CompatilFact" panose="02000500060000020003" pitchFamily="2" charset="0"/>
              </a:rPr>
              <a:t> der Katholischen Theologie teil.</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Eine LV wird </a:t>
            </a:r>
            <a:r>
              <a:rPr lang="de-DE" altLang="de-DE" u="sng" dirty="0">
                <a:solidFill>
                  <a:schemeClr val="tx2">
                    <a:lumMod val="60000"/>
                    <a:lumOff val="40000"/>
                  </a:schemeClr>
                </a:solidFill>
                <a:latin typeface="LMU CompatilFact" panose="02000500060000020003" pitchFamily="2" charset="0"/>
              </a:rPr>
              <a:t>nicht für jeden</a:t>
            </a:r>
            <a:r>
              <a:rPr lang="de-DE" altLang="de-DE" dirty="0">
                <a:solidFill>
                  <a:schemeClr val="tx2">
                    <a:lumMod val="60000"/>
                    <a:lumOff val="40000"/>
                  </a:schemeClr>
                </a:solidFill>
                <a:latin typeface="LMU CompatilFact" panose="02000500060000020003" pitchFamily="2" charset="0"/>
              </a:rPr>
              <a:t> Studiengang auf dieselbe Weise abgeprüft.</a:t>
            </a:r>
          </a:p>
          <a:p>
            <a:pPr marL="0" indent="0" eaLnBrk="1" hangingPunct="1"/>
            <a:r>
              <a:rPr lang="de-DE" altLang="de-DE" dirty="0">
                <a:solidFill>
                  <a:schemeClr val="tx2">
                    <a:lumMod val="60000"/>
                    <a:lumOff val="40000"/>
                  </a:schemeClr>
                </a:solidFill>
                <a:latin typeface="LMU CompatilFact" panose="02000500060000020003" pitchFamily="2" charset="0"/>
              </a:rPr>
              <a:t>Was für Sie in dieser Lehrveranstaltung gilt, gilt nicht unbedingt für Ihren Kommilitonen/Ihre Kommilitonin aus einem anderen Studiengang.</a:t>
            </a:r>
          </a:p>
        </p:txBody>
      </p:sp>
    </p:spTree>
    <p:extLst>
      <p:ext uri="{BB962C8B-B14F-4D97-AF65-F5344CB8AC3E}">
        <p14:creationId xmlns:p14="http://schemas.microsoft.com/office/powerpoint/2010/main" val="2409798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E8CAC7B3-E5A3-3359-2EB9-4982B0DD08E3}"/>
              </a:ext>
            </a:extLst>
          </p:cNvPr>
          <p:cNvSpPr txBox="1"/>
          <p:nvPr/>
        </p:nvSpPr>
        <p:spPr>
          <a:xfrm>
            <a:off x="467544" y="1916832"/>
            <a:ext cx="7920880" cy="4001095"/>
          </a:xfrm>
          <a:prstGeom prst="rect">
            <a:avLst/>
          </a:prstGeom>
          <a:noFill/>
        </p:spPr>
        <p:txBody>
          <a:bodyPr wrap="square">
            <a:spAutoFit/>
          </a:bodyPr>
          <a:lstStyle/>
          <a:p>
            <a:pPr eaLnBrk="1" hangingPunct="1"/>
            <a:r>
              <a:rPr lang="de-DE" altLang="de-DE" sz="2000" b="1" dirty="0">
                <a:solidFill>
                  <a:schemeClr val="tx2">
                    <a:lumMod val="60000"/>
                    <a:lumOff val="40000"/>
                  </a:schemeClr>
                </a:solidFill>
                <a:latin typeface="LMU CompatilFact" panose="02000500060000020003" pitchFamily="2" charset="0"/>
              </a:rPr>
              <a:t>Prüfungsmodalitäten</a:t>
            </a:r>
          </a:p>
          <a:p>
            <a:pPr eaLnBrk="1" hangingPunct="1"/>
            <a:endParaRPr lang="de-DE" altLang="de-DE" dirty="0">
              <a:solidFill>
                <a:srgbClr val="589898"/>
              </a:solidFill>
            </a:endParaRPr>
          </a:p>
          <a:p>
            <a:pPr eaLnBrk="1" hangingPunct="1"/>
            <a:r>
              <a:rPr lang="de-DE" altLang="de-DE" dirty="0">
                <a:solidFill>
                  <a:schemeClr val="tx2">
                    <a:lumMod val="60000"/>
                    <a:lumOff val="40000"/>
                  </a:schemeClr>
                </a:solidFill>
                <a:latin typeface="LMU CompatilFact" panose="02000500060000020003" pitchFamily="2" charset="0"/>
              </a:rPr>
              <a:t>In der Satzung (</a:t>
            </a:r>
            <a:r>
              <a:rPr lang="de-DE" altLang="de-DE" dirty="0" err="1">
                <a:solidFill>
                  <a:schemeClr val="tx2">
                    <a:lumMod val="60000"/>
                    <a:lumOff val="40000"/>
                  </a:schemeClr>
                </a:solidFill>
                <a:latin typeface="LMU CompatilFact" panose="02000500060000020003" pitchFamily="2" charset="0"/>
              </a:rPr>
              <a:t>PStO</a:t>
            </a:r>
            <a:r>
              <a:rPr lang="de-DE" altLang="de-DE" dirty="0">
                <a:solidFill>
                  <a:schemeClr val="tx2">
                    <a:lumMod val="60000"/>
                    <a:lumOff val="40000"/>
                  </a:schemeClr>
                </a:solidFill>
                <a:latin typeface="LMU CompatilFact" panose="02000500060000020003" pitchFamily="2" charset="0"/>
              </a:rPr>
              <a:t>) sind die Prüfungsmodalitäten festgelegt.</a:t>
            </a:r>
          </a:p>
          <a:p>
            <a:pPr eaLnBrk="1" hangingPunct="1"/>
            <a:endParaRPr lang="de-DE" altLang="de-DE" sz="1800" dirty="0">
              <a:solidFill>
                <a:srgbClr val="589898"/>
              </a:solidFill>
            </a:endParaRPr>
          </a:p>
          <a:p>
            <a:pPr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Die Lehrenden wählen aus der Satzung eine Prüfungsform und den Umfang aus.</a:t>
            </a:r>
          </a:p>
          <a:p>
            <a:pPr eaLnBrk="1" hangingPunct="1">
              <a:buClr>
                <a:schemeClr val="tx2">
                  <a:lumMod val="60000"/>
                  <a:lumOff val="40000"/>
                </a:schemeClr>
              </a:buClr>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Die Art der Prüfung (Klausur, </a:t>
            </a:r>
            <a:r>
              <a:rPr lang="de-DE" altLang="de-DE" dirty="0" err="1">
                <a:solidFill>
                  <a:schemeClr val="tx2">
                    <a:lumMod val="60000"/>
                    <a:lumOff val="40000"/>
                  </a:schemeClr>
                </a:solidFill>
                <a:latin typeface="LMU CompatilFact" panose="02000500060000020003" pitchFamily="2" charset="0"/>
              </a:rPr>
              <a:t>mündl</a:t>
            </a:r>
            <a:r>
              <a:rPr lang="de-DE" altLang="de-DE" dirty="0">
                <a:solidFill>
                  <a:schemeClr val="tx2">
                    <a:lumMod val="60000"/>
                    <a:lumOff val="40000"/>
                  </a:schemeClr>
                </a:solidFill>
                <a:latin typeface="LMU CompatilFact" panose="02000500060000020003" pitchFamily="2" charset="0"/>
              </a:rPr>
              <a:t>. Prüfung, Seminararbeit etc.) wird Ihnen nach Veranstaltungsbeginn mitgeteilt. (Achtung: Zielgruppe/Studiengang beachten!)</a:t>
            </a:r>
          </a:p>
          <a:p>
            <a:pPr eaLnBrk="1" hangingPunct="1">
              <a:buClr>
                <a:schemeClr val="tx2">
                  <a:lumMod val="60000"/>
                  <a:lumOff val="40000"/>
                </a:schemeClr>
              </a:buClr>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Termin und Ort der Prüfung erfahren Sie u.a. per Aushang am Lehrstuhl mindestens 2 Wochen vor dem Prüfungstermin. Außerdem auf der Homepage unter „Termine und Infos“.</a:t>
            </a:r>
          </a:p>
        </p:txBody>
      </p:sp>
    </p:spTree>
    <p:extLst>
      <p:ext uri="{BB962C8B-B14F-4D97-AF65-F5344CB8AC3E}">
        <p14:creationId xmlns:p14="http://schemas.microsoft.com/office/powerpoint/2010/main" val="8633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9178E81F-87B7-F293-9A21-3E8AEC958BAB}"/>
              </a:ext>
            </a:extLst>
          </p:cNvPr>
          <p:cNvSpPr txBox="1"/>
          <p:nvPr/>
        </p:nvSpPr>
        <p:spPr>
          <a:xfrm>
            <a:off x="159922" y="1956902"/>
            <a:ext cx="8748464" cy="4690515"/>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Zu allen Prüfungen müssen Sie sich vorab anmelden!</a:t>
            </a:r>
          </a:p>
          <a:p>
            <a:pPr marL="0" indent="0" eaLnBrk="1" hangingPunct="1">
              <a:spcBef>
                <a:spcPct val="60000"/>
              </a:spcBef>
            </a:pPr>
            <a:r>
              <a:rPr lang="de-DE" altLang="de-DE" dirty="0">
                <a:solidFill>
                  <a:schemeClr val="tx2">
                    <a:lumMod val="60000"/>
                    <a:lumOff val="40000"/>
                  </a:schemeClr>
                </a:solidFill>
                <a:latin typeface="LMU CompatilFact" panose="02000500060000020003" pitchFamily="2" charset="0"/>
              </a:rPr>
              <a:t>Das Prüfungsamt und die Fakultät geben auf ihren Homepages die Frist zur Prüfungsanmeldung bekannt. (</a:t>
            </a:r>
            <a:r>
              <a:rPr lang="de-DE" altLang="de-DE" sz="1800" b="1" dirty="0">
                <a:solidFill>
                  <a:schemeClr val="tx2">
                    <a:lumMod val="60000"/>
                    <a:lumOff val="40000"/>
                  </a:schemeClr>
                </a:solidFill>
                <a:latin typeface="LMU CompatilFact" panose="02000500060000020003" pitchFamily="2" charset="0"/>
              </a:rPr>
              <a:t>Für BA-BB/BA-NF zuständig</a:t>
            </a:r>
            <a:r>
              <a:rPr lang="de-DE" altLang="de-DE" sz="1800" dirty="0">
                <a:solidFill>
                  <a:schemeClr val="tx2">
                    <a:lumMod val="60000"/>
                    <a:lumOff val="40000"/>
                  </a:schemeClr>
                </a:solidFill>
                <a:latin typeface="LMU CompatilFact" panose="02000500060000020003" pitchFamily="2" charset="0"/>
              </a:rPr>
              <a:t>: </a:t>
            </a:r>
            <a:r>
              <a:rPr lang="de-DE" altLang="de-DE" dirty="0">
                <a:solidFill>
                  <a:schemeClr val="tx2">
                    <a:lumMod val="60000"/>
                    <a:lumOff val="40000"/>
                  </a:schemeClr>
                </a:solidFill>
                <a:latin typeface="LMU CompatilFact" panose="02000500060000020003" pitchFamily="2" charset="0"/>
                <a:hlinkClick r:id="rId2"/>
              </a:rPr>
              <a:t>www.uni-muenchen.de/pa/pags</a:t>
            </a:r>
            <a:r>
              <a:rPr lang="de-DE" altLang="de-DE" dirty="0">
                <a:solidFill>
                  <a:schemeClr val="tx2">
                    <a:lumMod val="60000"/>
                    <a:lumOff val="40000"/>
                  </a:schemeClr>
                </a:solidFill>
                <a:latin typeface="LMU CompatilFact" panose="02000500060000020003" pitchFamily="2" charset="0"/>
              </a:rPr>
              <a:t> </a:t>
            </a:r>
            <a:r>
              <a:rPr lang="de-DE" altLang="de-DE" sz="1800" b="1" dirty="0">
                <a:solidFill>
                  <a:schemeClr val="tx2">
                    <a:lumMod val="60000"/>
                    <a:lumOff val="40000"/>
                  </a:schemeClr>
                </a:solidFill>
                <a:latin typeface="LMU CompatilFact" panose="02000500060000020003" pitchFamily="2" charset="0"/>
              </a:rPr>
              <a:t>// für BA-</a:t>
            </a:r>
            <a:r>
              <a:rPr lang="de-DE" altLang="de-DE" sz="1800" b="1" dirty="0" err="1">
                <a:solidFill>
                  <a:schemeClr val="tx2">
                    <a:lumMod val="60000"/>
                    <a:lumOff val="40000"/>
                  </a:schemeClr>
                </a:solidFill>
                <a:latin typeface="LMU CompatilFact" panose="02000500060000020003" pitchFamily="2" charset="0"/>
              </a:rPr>
              <a:t>WiPäd</a:t>
            </a:r>
            <a:r>
              <a:rPr lang="de-DE" altLang="de-DE" sz="1800" b="1" dirty="0">
                <a:solidFill>
                  <a:schemeClr val="tx2">
                    <a:lumMod val="60000"/>
                    <a:lumOff val="40000"/>
                  </a:schemeClr>
                </a:solidFill>
                <a:latin typeface="LMU CompatilFact" panose="02000500060000020003" pitchFamily="2" charset="0"/>
              </a:rPr>
              <a:t> zuständig</a:t>
            </a:r>
            <a:r>
              <a:rPr lang="de-DE" altLang="de-DE" sz="1800" dirty="0">
                <a:solidFill>
                  <a:schemeClr val="tx2">
                    <a:lumMod val="60000"/>
                    <a:lumOff val="40000"/>
                  </a:schemeClr>
                </a:solidFill>
                <a:latin typeface="LMU CompatilFact" panose="02000500060000020003" pitchFamily="2" charset="0"/>
              </a:rPr>
              <a:t>: www.isc.uni-muenchen.de)</a:t>
            </a:r>
            <a:endParaRPr lang="de-DE" altLang="de-DE" dirty="0">
              <a:solidFill>
                <a:schemeClr val="tx2">
                  <a:lumMod val="60000"/>
                  <a:lumOff val="40000"/>
                </a:schemeClr>
              </a:solidFill>
              <a:latin typeface="LMU CompatilFact" panose="02000500060000020003" pitchFamily="2" charset="0"/>
            </a:endParaRPr>
          </a:p>
          <a:p>
            <a:pPr marL="285750" indent="-285750" eaLnBrk="1" hangingPunct="1">
              <a:spcBef>
                <a:spcPct val="60000"/>
              </a:spcBef>
              <a:buFont typeface="Arial" panose="020B0604020202020204" pitchFamily="34" charset="0"/>
              <a:buChar char="•"/>
            </a:pPr>
            <a:r>
              <a:rPr lang="de-DE" altLang="de-DE" b="1" dirty="0">
                <a:solidFill>
                  <a:schemeClr val="tx2">
                    <a:lumMod val="60000"/>
                    <a:lumOff val="40000"/>
                  </a:schemeClr>
                </a:solidFill>
                <a:latin typeface="LMU CompatilFact" panose="02000500060000020003" pitchFamily="2" charset="0"/>
              </a:rPr>
              <a:t>Anmeldefrist für das WS 2023/24 für Prüfungen: 27.11.2023 – 18.12.2023</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Innerhalb dieser Frist melden Sie sich online über LSF zu Prüfungen an (Funktion: „Prüfungen an- und abmelden“).</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Prüfungsanmeldung funktioniert ganz ähnlich der Anmeldung zur Lehrveranstaltung.</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Sobald Sie die Prüfung zu einer Lehrveranstaltung angemeldet haben, können Sie die Wahl nicht mehr rückgängig machen.</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Bestehen Sie die Prüfung zur Lehrveranstaltung nicht, so müssen Sie die Prüfung zu dieser LV wiederholen. </a:t>
            </a:r>
          </a:p>
        </p:txBody>
      </p:sp>
      <p:sp>
        <p:nvSpPr>
          <p:cNvPr id="5" name="Textfeld 4">
            <a:extLst>
              <a:ext uri="{FF2B5EF4-FFF2-40B4-BE49-F238E27FC236}">
                <a16:creationId xmlns:a16="http://schemas.microsoft.com/office/drawing/2014/main" xmlns="" id="{4ECA4AEE-39E0-A8C4-13BF-53DA4C97DFD9}"/>
              </a:ext>
            </a:extLst>
          </p:cNvPr>
          <p:cNvSpPr txBox="1"/>
          <p:nvPr/>
        </p:nvSpPr>
        <p:spPr>
          <a:xfrm>
            <a:off x="163567" y="1556792"/>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Prüfungsanmeldung</a:t>
            </a:r>
          </a:p>
        </p:txBody>
      </p:sp>
    </p:spTree>
    <p:extLst>
      <p:ext uri="{BB962C8B-B14F-4D97-AF65-F5344CB8AC3E}">
        <p14:creationId xmlns:p14="http://schemas.microsoft.com/office/powerpoint/2010/main" val="3110802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69D3EFE6-D4CE-67F8-CE56-CC8DC031A617}"/>
              </a:ext>
            </a:extLst>
          </p:cNvPr>
          <p:cNvSpPr txBox="1"/>
          <p:nvPr/>
        </p:nvSpPr>
        <p:spPr>
          <a:xfrm>
            <a:off x="218939" y="1926610"/>
            <a:ext cx="8456450" cy="1754326"/>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Rücktritt: Sie gelten für die Prüfung als nicht angemeldet. </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Innerhalb der Rücktrittsfrist können Sie von Prüfungen zurücktreten               ( = Abmeldung).</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 funktioniert ebenfalls online (analog zur Anmeldung zur Prüfung). </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Nach Ablauf der Rücktrittsfrist (27.11.2023 – </a:t>
            </a:r>
            <a:r>
              <a:rPr lang="de-DE" altLang="de-DE" dirty="0" smtClean="0">
                <a:solidFill>
                  <a:schemeClr val="tx2">
                    <a:lumMod val="60000"/>
                    <a:lumOff val="40000"/>
                  </a:schemeClr>
                </a:solidFill>
                <a:latin typeface="LMU CompatilFact" panose="02000500060000020003" pitchFamily="2" charset="0"/>
              </a:rPr>
              <a:t>09.01.2024</a:t>
            </a:r>
            <a:r>
              <a:rPr lang="de-DE" altLang="de-DE" dirty="0">
                <a:solidFill>
                  <a:schemeClr val="tx2">
                    <a:lumMod val="60000"/>
                    <a:lumOff val="40000"/>
                  </a:schemeClr>
                </a:solidFill>
                <a:latin typeface="LMU CompatilFact" panose="02000500060000020003" pitchFamily="2" charset="0"/>
              </a:rPr>
              <a:t>) ist kein Rücktritt mehr möglich. </a:t>
            </a:r>
          </a:p>
        </p:txBody>
      </p:sp>
      <p:sp>
        <p:nvSpPr>
          <p:cNvPr id="4" name="Textfeld 3">
            <a:extLst>
              <a:ext uri="{FF2B5EF4-FFF2-40B4-BE49-F238E27FC236}">
                <a16:creationId xmlns:a16="http://schemas.microsoft.com/office/drawing/2014/main" xmlns="" id="{C0F156FD-7D4F-4499-4CBB-DE310A37A2E7}"/>
              </a:ext>
            </a:extLst>
          </p:cNvPr>
          <p:cNvSpPr txBox="1"/>
          <p:nvPr/>
        </p:nvSpPr>
        <p:spPr>
          <a:xfrm>
            <a:off x="218939" y="1583558"/>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Prüfungsrücktritt</a:t>
            </a:r>
          </a:p>
        </p:txBody>
      </p:sp>
      <p:sp>
        <p:nvSpPr>
          <p:cNvPr id="5" name="Textfeld 4">
            <a:extLst>
              <a:ext uri="{FF2B5EF4-FFF2-40B4-BE49-F238E27FC236}">
                <a16:creationId xmlns:a16="http://schemas.microsoft.com/office/drawing/2014/main" xmlns="" id="{CF3BB140-5ACA-4817-1DDE-2B0916AD7326}"/>
              </a:ext>
            </a:extLst>
          </p:cNvPr>
          <p:cNvSpPr txBox="1"/>
          <p:nvPr/>
        </p:nvSpPr>
        <p:spPr>
          <a:xfrm>
            <a:off x="218939" y="3765573"/>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Verpassen der Prüfungsanmeldung</a:t>
            </a:r>
          </a:p>
        </p:txBody>
      </p:sp>
      <p:sp>
        <p:nvSpPr>
          <p:cNvPr id="7" name="Textfeld 6">
            <a:extLst>
              <a:ext uri="{FF2B5EF4-FFF2-40B4-BE49-F238E27FC236}">
                <a16:creationId xmlns:a16="http://schemas.microsoft.com/office/drawing/2014/main" xmlns="" id="{C322E95E-958C-01C7-E4B2-910306E2C0AE}"/>
              </a:ext>
            </a:extLst>
          </p:cNvPr>
          <p:cNvSpPr txBox="1"/>
          <p:nvPr/>
        </p:nvSpPr>
        <p:spPr>
          <a:xfrm>
            <a:off x="218939" y="4049186"/>
            <a:ext cx="7808378" cy="2308324"/>
          </a:xfrm>
          <a:prstGeom prst="rect">
            <a:avLst/>
          </a:prstGeom>
          <a:noFill/>
        </p:spPr>
        <p:txBody>
          <a:bodyPr wrap="square">
            <a:spAutoFit/>
          </a:bodyPr>
          <a:lstStyle/>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Eine Nacherfassung von </a:t>
            </a:r>
            <a:r>
              <a:rPr lang="de-DE" altLang="de-DE" dirty="0" err="1">
                <a:solidFill>
                  <a:schemeClr val="tx2">
                    <a:lumMod val="60000"/>
                    <a:lumOff val="40000"/>
                  </a:schemeClr>
                </a:solidFill>
                <a:latin typeface="LMU CompatilFact" panose="02000500060000020003" pitchFamily="2" charset="0"/>
              </a:rPr>
              <a:t>Prüfungskandidat:innen</a:t>
            </a:r>
            <a:r>
              <a:rPr lang="de-DE" altLang="de-DE" dirty="0">
                <a:solidFill>
                  <a:schemeClr val="tx2">
                    <a:lumMod val="60000"/>
                    <a:lumOff val="40000"/>
                  </a:schemeClr>
                </a:solidFill>
                <a:latin typeface="LMU CompatilFact" panose="02000500060000020003" pitchFamily="2" charset="0"/>
              </a:rPr>
              <a:t> ist nicht möglich!</a:t>
            </a: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Wird die Frist versäumt, kann eine Anmeldung erst zum nächsten regulären Prüfungstermin (ein Jahr später) wieder vorgenommen werden! </a:t>
            </a:r>
          </a:p>
          <a:p>
            <a:pPr marL="0" indent="0" algn="ctr" eaLnBrk="1" hangingPunct="1"/>
            <a:r>
              <a:rPr lang="de-DE" altLang="de-DE" b="1" u="sng" dirty="0">
                <a:solidFill>
                  <a:schemeClr val="tx2">
                    <a:lumMod val="60000"/>
                    <a:lumOff val="40000"/>
                  </a:schemeClr>
                </a:solidFill>
                <a:latin typeface="LMU CompatilFact" panose="02000500060000020003" pitchFamily="2" charset="0"/>
              </a:rPr>
              <a:t>Halten Sie deswegen die Frist unbedingt ein!</a:t>
            </a:r>
          </a:p>
          <a:p>
            <a:pPr marL="0" indent="0" eaLnBrk="1" hangingPunct="1"/>
            <a:endParaRPr lang="de-DE" altLang="de-DE" b="1" u="sng" dirty="0">
              <a:solidFill>
                <a:schemeClr val="tx2">
                  <a:lumMod val="60000"/>
                  <a:lumOff val="40000"/>
                </a:schemeClr>
              </a:solidFill>
              <a:latin typeface="LMU CompatilFact" panose="02000500060000020003" pitchFamily="2" charset="0"/>
            </a:endParaRPr>
          </a:p>
          <a:p>
            <a:pPr marL="285750"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Für BA-BB: Sollten Sie bis Mitte November noch keine Campus-LMU-Kennung haben, melden Sie sich im Studienbüro!</a:t>
            </a:r>
          </a:p>
        </p:txBody>
      </p:sp>
    </p:spTree>
    <p:extLst>
      <p:ext uri="{BB962C8B-B14F-4D97-AF65-F5344CB8AC3E}">
        <p14:creationId xmlns:p14="http://schemas.microsoft.com/office/powerpoint/2010/main" val="295730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26EE0557-3EA0-4DBC-1F44-DE4DFEABD40A}"/>
              </a:ext>
            </a:extLst>
          </p:cNvPr>
          <p:cNvSpPr txBox="1"/>
          <p:nvPr/>
        </p:nvSpPr>
        <p:spPr>
          <a:xfrm>
            <a:off x="323528" y="2277406"/>
            <a:ext cx="8568952" cy="646331"/>
          </a:xfrm>
          <a:prstGeom prst="rect">
            <a:avLst/>
          </a:prstGeom>
          <a:noFill/>
        </p:spPr>
        <p:txBody>
          <a:bodyPr wrap="square">
            <a:spAutoFit/>
          </a:bodyPr>
          <a:lstStyle/>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Prüfungsstoff wird Ihnen von den Lehrenden bekannt gegeben. </a:t>
            </a: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Seien Sie zur Prüfung </a:t>
            </a:r>
            <a:r>
              <a:rPr lang="de-DE" altLang="de-DE" u="sng" dirty="0">
                <a:solidFill>
                  <a:schemeClr val="tx2">
                    <a:lumMod val="60000"/>
                    <a:lumOff val="40000"/>
                  </a:schemeClr>
                </a:solidFill>
                <a:latin typeface="LMU CompatilFact" panose="02000500060000020003" pitchFamily="2" charset="0"/>
              </a:rPr>
              <a:t>pünktlich!</a:t>
            </a:r>
          </a:p>
        </p:txBody>
      </p:sp>
      <p:sp>
        <p:nvSpPr>
          <p:cNvPr id="5" name="Textfeld 4">
            <a:extLst>
              <a:ext uri="{FF2B5EF4-FFF2-40B4-BE49-F238E27FC236}">
                <a16:creationId xmlns:a16="http://schemas.microsoft.com/office/drawing/2014/main" xmlns="" id="{848DEFAD-E069-F949-66B3-1BDBFF32502D}"/>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Prüfungsablauf</a:t>
            </a:r>
            <a:endParaRPr lang="de-DE" sz="2000" dirty="0"/>
          </a:p>
        </p:txBody>
      </p:sp>
      <p:sp>
        <p:nvSpPr>
          <p:cNvPr id="6" name="Textfeld 5">
            <a:extLst>
              <a:ext uri="{FF2B5EF4-FFF2-40B4-BE49-F238E27FC236}">
                <a16:creationId xmlns:a16="http://schemas.microsoft.com/office/drawing/2014/main" xmlns="" id="{0C05773D-DED3-1F20-7C4E-EADF9C9C3695}"/>
              </a:ext>
            </a:extLst>
          </p:cNvPr>
          <p:cNvSpPr txBox="1"/>
          <p:nvPr/>
        </p:nvSpPr>
        <p:spPr>
          <a:xfrm>
            <a:off x="287524" y="3356992"/>
            <a:ext cx="8568952" cy="2336024"/>
          </a:xfrm>
          <a:prstGeom prst="rect">
            <a:avLst/>
          </a:prstGeom>
          <a:noFill/>
        </p:spPr>
        <p:txBody>
          <a:bodyPr wrap="square">
            <a:spAutoFit/>
          </a:bodyPr>
          <a:lstStyle/>
          <a:p>
            <a:pPr>
              <a:lnSpc>
                <a:spcPct val="90000"/>
              </a:lnSpc>
            </a:pPr>
            <a:r>
              <a:rPr lang="de-DE" altLang="de-DE" b="1" dirty="0">
                <a:solidFill>
                  <a:schemeClr val="tx2">
                    <a:lumMod val="60000"/>
                    <a:lumOff val="40000"/>
                  </a:schemeClr>
                </a:solidFill>
                <a:latin typeface="LMU CompatilFact" panose="02000500060000020003" pitchFamily="2" charset="0"/>
              </a:rPr>
              <a:t>Bei Klausuren:</a:t>
            </a:r>
          </a:p>
          <a:p>
            <a:pPr marL="285750" indent="-285750">
              <a:lnSpc>
                <a:spcPct val="90000"/>
              </a:lnSpc>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Sollte Ihnen der Gebrauch von Hilfsmitteln (Bibel etc.) erlaubt sein, werden Sie von den Lehrenden vorab informiert.</a:t>
            </a:r>
          </a:p>
          <a:p>
            <a:pPr marL="285750" indent="-285750">
              <a:lnSpc>
                <a:spcPct val="90000"/>
              </a:lnSpc>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Gebrauch nicht erlaubter Hilfsmittel gilt als Täuschungsversuch.</a:t>
            </a:r>
          </a:p>
          <a:p>
            <a:pPr marL="285750" indent="-285750">
              <a:lnSpc>
                <a:spcPct val="90000"/>
              </a:lnSpc>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Auf dem Klausurblatt steht, wie Sie die Fragen zu beantworten haben. Halten Sie diese Vorgaben ein!</a:t>
            </a:r>
          </a:p>
        </p:txBody>
      </p:sp>
    </p:spTree>
    <p:extLst>
      <p:ext uri="{BB962C8B-B14F-4D97-AF65-F5344CB8AC3E}">
        <p14:creationId xmlns:p14="http://schemas.microsoft.com/office/powerpoint/2010/main" val="198005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Y:\NT-Lehrstuhl\Schaukasten\_DSC02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86"/>
          <a:stretch/>
        </p:blipFill>
        <p:spPr bwMode="auto">
          <a:xfrm>
            <a:off x="215900" y="1772816"/>
            <a:ext cx="8706296" cy="47712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lh3.googleusercontent.com/B_-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VuQl3ROI6RYW1cLPWNQ2wbrlfnX-qtwTdD3wQxQPVurl9oqckF_caScxnI1-anWOGNNs5K6G6ocDCrYqQ7FPvtGuspUetT04JbPHOmXMErxazBWMJ3HC4QxawMjEHPoA0ce0_H0bYe98rww2VWNZ7pwallc0r3KcA0Q3buywhu9Kkg53qVTxpyLcPTTT33V8U0HuR3EwRhCqWJVm9uF8XRb7VMp-0YibrZyHQKDd4VgWzrAlMEZIgA5sK6Zqnp8fL-s_X0YrQU9tr1yviBTyAI9xiVzrMNCoj8cp5aUvY7DXVn2W7eI0TxD3kwsh5fImT1NSdwmFz3TU55Iv=w1273-h955-no"/>
          <p:cNvSpPr>
            <a:spLocks noChangeAspect="1" noChangeArrowheads="1"/>
          </p:cNvSpPr>
          <p:nvPr/>
        </p:nvSpPr>
        <p:spPr bwMode="auto">
          <a:xfrm>
            <a:off x="155575" y="-4160838"/>
            <a:ext cx="11553825" cy="866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 name="Textfeld 13"/>
          <p:cNvSpPr txBox="1"/>
          <p:nvPr/>
        </p:nvSpPr>
        <p:spPr>
          <a:xfrm>
            <a:off x="467544" y="1943318"/>
            <a:ext cx="3888432"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latin typeface="LMU CompatilFact" panose="02000500060000020003" pitchFamily="2" charset="0"/>
              </a:rPr>
              <a:t>KATHOLISCHE THEOLOGIE</a:t>
            </a:r>
          </a:p>
        </p:txBody>
      </p:sp>
    </p:spTree>
    <p:extLst>
      <p:ext uri="{BB962C8B-B14F-4D97-AF65-F5344CB8AC3E}">
        <p14:creationId xmlns:p14="http://schemas.microsoft.com/office/powerpoint/2010/main" val="142976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0FDE986F-EAF9-401A-269F-01DF17A3EB9D}"/>
              </a:ext>
            </a:extLst>
          </p:cNvPr>
          <p:cNvSpPr txBox="1"/>
          <p:nvPr/>
        </p:nvSpPr>
        <p:spPr>
          <a:xfrm>
            <a:off x="403054" y="3429000"/>
            <a:ext cx="6858000" cy="2585323"/>
          </a:xfrm>
          <a:prstGeom prst="rect">
            <a:avLst/>
          </a:prstGeom>
          <a:noFill/>
        </p:spPr>
        <p:txBody>
          <a:bodyPr wrap="square">
            <a:spAutoFit/>
          </a:bodyPr>
          <a:lstStyle/>
          <a:p>
            <a:pPr marL="266700" indent="-266700" eaLnBrk="1" hangingPunct="1">
              <a:defRPr/>
            </a:pPr>
            <a:r>
              <a:rPr lang="de-DE" altLang="de-DE" b="1" dirty="0">
                <a:solidFill>
                  <a:schemeClr val="tx2">
                    <a:lumMod val="60000"/>
                    <a:lumOff val="40000"/>
                  </a:schemeClr>
                </a:solidFill>
                <a:latin typeface="LMU CompatilFact" panose="02000500060000020003" pitchFamily="2" charset="0"/>
              </a:rPr>
              <a:t>Bei Seminararbeiten:</a:t>
            </a:r>
          </a:p>
          <a:p>
            <a:pPr marL="266700" indent="-266700" eaLnBrk="1" hangingPunct="1">
              <a:defRPr/>
            </a:pPr>
            <a:endParaRPr lang="de-DE" altLang="de-DE" dirty="0">
              <a:solidFill>
                <a:srgbClr val="589898"/>
              </a:solidFill>
            </a:endParaRPr>
          </a:p>
          <a:p>
            <a:pPr marL="285750" indent="-285750"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Sie bekommen von den Lehrenden ein Thema für eine Seminararbeit und erfahren den gewünschten Umfang der Arbeit.</a:t>
            </a:r>
          </a:p>
          <a:p>
            <a:pPr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Sie erhalten von Ihren Lehrenden einen Abgabetermin.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 Prüfungstermin; dieser Termin ist auf jeden Fall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einzuhalten!)</a:t>
            </a:r>
          </a:p>
        </p:txBody>
      </p:sp>
      <p:sp>
        <p:nvSpPr>
          <p:cNvPr id="4" name="Textfeld 3">
            <a:extLst>
              <a:ext uri="{FF2B5EF4-FFF2-40B4-BE49-F238E27FC236}">
                <a16:creationId xmlns:a16="http://schemas.microsoft.com/office/drawing/2014/main" xmlns="" id="{A20E11C7-AAC9-F125-605A-EADD1D989B20}"/>
              </a:ext>
            </a:extLst>
          </p:cNvPr>
          <p:cNvSpPr txBox="1"/>
          <p:nvPr/>
        </p:nvSpPr>
        <p:spPr>
          <a:xfrm>
            <a:off x="403054" y="1772816"/>
            <a:ext cx="8568952" cy="1089529"/>
          </a:xfrm>
          <a:prstGeom prst="rect">
            <a:avLst/>
          </a:prstGeom>
          <a:noFill/>
        </p:spPr>
        <p:txBody>
          <a:bodyPr wrap="square">
            <a:spAutoFit/>
          </a:bodyPr>
          <a:lstStyle/>
          <a:p>
            <a:pPr>
              <a:lnSpc>
                <a:spcPct val="90000"/>
              </a:lnSpc>
            </a:pPr>
            <a:r>
              <a:rPr lang="de-DE" altLang="de-DE" b="1" dirty="0">
                <a:solidFill>
                  <a:schemeClr val="tx2">
                    <a:lumMod val="60000"/>
                    <a:lumOff val="40000"/>
                  </a:schemeClr>
                </a:solidFill>
                <a:latin typeface="LMU CompatilFact" panose="02000500060000020003" pitchFamily="2" charset="0"/>
              </a:rPr>
              <a:t>Bei mündlichen Prüfungen:</a:t>
            </a:r>
          </a:p>
          <a:p>
            <a:pPr marL="285750" indent="-285750">
              <a:lnSpc>
                <a:spcPct val="90000"/>
              </a:lnSpc>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genauen Prüfungstermine erhalten Sie durch einen Aushang an den Lehrstühlen.</a:t>
            </a:r>
          </a:p>
        </p:txBody>
      </p:sp>
    </p:spTree>
    <p:extLst>
      <p:ext uri="{BB962C8B-B14F-4D97-AF65-F5344CB8AC3E}">
        <p14:creationId xmlns:p14="http://schemas.microsoft.com/office/powerpoint/2010/main" val="56400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56DDE2BE-BEFD-29BF-6F5E-E520EFB56E46}"/>
              </a:ext>
            </a:extLst>
          </p:cNvPr>
          <p:cNvSpPr txBox="1"/>
          <p:nvPr/>
        </p:nvSpPr>
        <p:spPr>
          <a:xfrm>
            <a:off x="323528" y="2276872"/>
            <a:ext cx="8424936" cy="3693319"/>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Alle Prüfungsleistungen werden benotet (BA-BB/BA-</a:t>
            </a:r>
            <a:r>
              <a:rPr lang="de-DE" altLang="de-DE" dirty="0" err="1">
                <a:solidFill>
                  <a:schemeClr val="tx2">
                    <a:lumMod val="60000"/>
                    <a:lumOff val="40000"/>
                  </a:schemeClr>
                </a:solidFill>
                <a:latin typeface="LMU CompatilFact" panose="02000500060000020003" pitchFamily="2" charset="0"/>
              </a:rPr>
              <a:t>WiPäd</a:t>
            </a:r>
            <a:r>
              <a:rPr lang="de-DE" altLang="de-DE" dirty="0">
                <a:solidFill>
                  <a:schemeClr val="tx2">
                    <a:lumMod val="60000"/>
                    <a:lumOff val="40000"/>
                  </a:schemeClr>
                </a:solidFill>
                <a:latin typeface="LMU CompatilFact" panose="02000500060000020003" pitchFamily="2" charset="0"/>
              </a:rPr>
              <a:t>.).</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Einzelne Prüfungen werden mit bestanden/nicht bestanden bewertet </a:t>
            </a:r>
          </a:p>
          <a:p>
            <a:pPr>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(P 2.2.10 „Historische Quellen 1“ / P 2.2.11 „Historische Quellen 2“; BA-NF).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ist bestanden, wenn Sie mit 4,0 oder besser bewertet wurde.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 Note hat keine Auswirkung auf den Wert der ECTS-Punkte.</a:t>
            </a:r>
          </a:p>
          <a:p>
            <a:pPr>
              <a:buClr>
                <a:schemeClr val="tx2">
                  <a:lumMod val="60000"/>
                  <a:lumOff val="40000"/>
                </a:schemeClr>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kann nicht zur Notenverbesserung wiederholt werden.</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Ihre Noten können Sie am Ende der vorlesungsfreien Zeit / am Beginn des nächsten Semesters in „</a:t>
            </a:r>
            <a:r>
              <a:rPr lang="de-DE" altLang="de-DE">
                <a:solidFill>
                  <a:schemeClr val="tx2">
                    <a:lumMod val="60000"/>
                    <a:lumOff val="40000"/>
                  </a:schemeClr>
                </a:solidFill>
                <a:latin typeface="LMU CompatilFact" panose="02000500060000020003" pitchFamily="2" charset="0"/>
              </a:rPr>
              <a:t>LSF“ einsehen</a:t>
            </a:r>
            <a:r>
              <a:rPr lang="de-DE" altLang="de-DE" dirty="0">
                <a:solidFill>
                  <a:schemeClr val="tx2">
                    <a:lumMod val="60000"/>
                    <a:lumOff val="40000"/>
                  </a:schemeClr>
                </a:solidFill>
                <a:latin typeface="LMU CompatilFact" panose="02000500060000020003" pitchFamily="2" charset="0"/>
              </a:rPr>
              <a:t>.</a:t>
            </a:r>
          </a:p>
        </p:txBody>
      </p:sp>
      <p:sp>
        <p:nvSpPr>
          <p:cNvPr id="5" name="Textfeld 4">
            <a:extLst>
              <a:ext uri="{FF2B5EF4-FFF2-40B4-BE49-F238E27FC236}">
                <a16:creationId xmlns:a16="http://schemas.microsoft.com/office/drawing/2014/main" xmlns="" id="{6BC4F4D8-96F8-59E0-B366-09387D7CCB21}"/>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Prüfungsbewertung</a:t>
            </a:r>
            <a:endParaRPr lang="de-DE" sz="2000" dirty="0"/>
          </a:p>
        </p:txBody>
      </p:sp>
    </p:spTree>
    <p:extLst>
      <p:ext uri="{BB962C8B-B14F-4D97-AF65-F5344CB8AC3E}">
        <p14:creationId xmlns:p14="http://schemas.microsoft.com/office/powerpoint/2010/main" val="251353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1C889524-E084-5402-155D-A82974398424}"/>
              </a:ext>
            </a:extLst>
          </p:cNvPr>
          <p:cNvSpPr txBox="1"/>
          <p:nvPr/>
        </p:nvSpPr>
        <p:spPr>
          <a:xfrm>
            <a:off x="395536" y="2172926"/>
            <a:ext cx="8496944" cy="4801314"/>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defRPr/>
            </a:pPr>
            <a:r>
              <a:rPr lang="de-DE" sz="1600" dirty="0">
                <a:solidFill>
                  <a:schemeClr val="tx2">
                    <a:lumMod val="60000"/>
                    <a:lumOff val="40000"/>
                  </a:schemeClr>
                </a:solidFill>
                <a:latin typeface="LMU CompatilFact" panose="02000500060000020003" pitchFamily="2" charset="0"/>
              </a:rPr>
              <a:t>Wenn Sie von der Prüfung fernbleiben, gilt diese als nicht bestanden. </a:t>
            </a:r>
          </a:p>
          <a:p>
            <a:pPr marL="285750" indent="-285750">
              <a:buClr>
                <a:schemeClr val="tx2">
                  <a:lumMod val="60000"/>
                  <a:lumOff val="40000"/>
                </a:schemeClr>
              </a:buClr>
              <a:buFont typeface="Arial" panose="020B0604020202020204" pitchFamily="34" charset="0"/>
              <a:buChar char="•"/>
              <a:defRPr/>
            </a:pPr>
            <a:endParaRPr lang="de-DE" sz="1600"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sz="1600" dirty="0">
                <a:solidFill>
                  <a:schemeClr val="tx2">
                    <a:lumMod val="60000"/>
                    <a:lumOff val="40000"/>
                  </a:schemeClr>
                </a:solidFill>
                <a:latin typeface="LMU CompatilFact" panose="02000500060000020003" pitchFamily="2" charset="0"/>
              </a:rPr>
              <a:t>Wenn Sie am Tag der Prüfung erkrankt sind, benötigen Sie auf jeden Fall ein ärztliches Attest. Eine Arbeitsunfähigkeits-bescheinigung reicht nicht aus!</a:t>
            </a:r>
          </a:p>
          <a:p>
            <a:pPr marL="285750" indent="-285750">
              <a:buClr>
                <a:schemeClr val="tx2">
                  <a:lumMod val="60000"/>
                  <a:lumOff val="40000"/>
                </a:schemeClr>
              </a:buClr>
              <a:buFont typeface="Arial" panose="020B0604020202020204" pitchFamily="34" charset="0"/>
              <a:buChar char="•"/>
              <a:defRPr/>
            </a:pPr>
            <a:endParaRPr lang="de-DE" sz="1600"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sz="1600" dirty="0">
                <a:solidFill>
                  <a:schemeClr val="tx2">
                    <a:lumMod val="60000"/>
                    <a:lumOff val="40000"/>
                  </a:schemeClr>
                </a:solidFill>
                <a:latin typeface="LMU CompatilFact" panose="02000500060000020003" pitchFamily="2" charset="0"/>
              </a:rPr>
              <a:t>Schicken Sie dieses Attest unverzüglich (in den nächsten drei Tagen nach Prüfungstermin) an das Prüfungsamt: </a:t>
            </a:r>
          </a:p>
          <a:p>
            <a:pPr algn="ctr">
              <a:buClr>
                <a:schemeClr val="tx2">
                  <a:lumMod val="60000"/>
                  <a:lumOff val="40000"/>
                </a:schemeClr>
              </a:buClr>
              <a:defRPr/>
            </a:pPr>
            <a:r>
              <a:rPr lang="de-DE" altLang="de-DE" sz="1600" b="1" dirty="0">
                <a:solidFill>
                  <a:schemeClr val="tx2">
                    <a:lumMod val="60000"/>
                    <a:lumOff val="40000"/>
                  </a:schemeClr>
                </a:solidFill>
                <a:latin typeface="LMU CompatilFact" panose="02000500060000020003" pitchFamily="2" charset="0"/>
              </a:rPr>
              <a:t>PAGS</a:t>
            </a:r>
            <a:r>
              <a:rPr lang="de-DE" altLang="de-DE" sz="1600" dirty="0">
                <a:solidFill>
                  <a:schemeClr val="tx2">
                    <a:lumMod val="60000"/>
                    <a:lumOff val="40000"/>
                  </a:schemeClr>
                </a:solidFill>
                <a:latin typeface="LMU CompatilFact" panose="02000500060000020003" pitchFamily="2" charset="0"/>
              </a:rPr>
              <a:t> (Prüfungsamt für Geistes- und Sozialwissenschaften)</a:t>
            </a:r>
          </a:p>
          <a:p>
            <a:pPr algn="ctr">
              <a:tabLst>
                <a:tab pos="622300" algn="l"/>
              </a:tabLst>
            </a:pPr>
            <a:r>
              <a:rPr lang="de-DE" altLang="de-DE" sz="1600" dirty="0">
                <a:solidFill>
                  <a:schemeClr val="tx2">
                    <a:lumMod val="60000"/>
                    <a:lumOff val="40000"/>
                  </a:schemeClr>
                </a:solidFill>
                <a:latin typeface="LMU CompatilFact" panose="02000500060000020003" pitchFamily="2" charset="0"/>
              </a:rPr>
              <a:t>	Geschwister-Scholl-Platz 1</a:t>
            </a:r>
          </a:p>
          <a:p>
            <a:pPr algn="ctr">
              <a:tabLst>
                <a:tab pos="622300" algn="l"/>
              </a:tabLst>
            </a:pPr>
            <a:r>
              <a:rPr lang="de-DE" altLang="de-DE" sz="1600" dirty="0">
                <a:solidFill>
                  <a:schemeClr val="tx2">
                    <a:lumMod val="60000"/>
                    <a:lumOff val="40000"/>
                  </a:schemeClr>
                </a:solidFill>
                <a:latin typeface="LMU CompatilFact" panose="02000500060000020003" pitchFamily="2" charset="0"/>
              </a:rPr>
              <a:t>	Herr Phil </a:t>
            </a:r>
            <a:r>
              <a:rPr lang="de-DE" altLang="de-DE" sz="1600" dirty="0" err="1">
                <a:solidFill>
                  <a:schemeClr val="tx2">
                    <a:lumMod val="60000"/>
                    <a:lumOff val="40000"/>
                  </a:schemeClr>
                </a:solidFill>
                <a:latin typeface="LMU CompatilFact" panose="02000500060000020003" pitchFamily="2" charset="0"/>
              </a:rPr>
              <a:t>Hänßler</a:t>
            </a:r>
            <a:endParaRPr lang="de-DE" altLang="de-DE" sz="1600" dirty="0">
              <a:solidFill>
                <a:schemeClr val="tx2">
                  <a:lumMod val="60000"/>
                  <a:lumOff val="40000"/>
                </a:schemeClr>
              </a:solidFill>
              <a:latin typeface="LMU CompatilFact" panose="02000500060000020003" pitchFamily="2" charset="0"/>
            </a:endParaRPr>
          </a:p>
          <a:p>
            <a:pPr algn="ctr">
              <a:tabLst>
                <a:tab pos="622300" algn="l"/>
              </a:tabLst>
            </a:pPr>
            <a:r>
              <a:rPr lang="de-DE" altLang="de-DE" sz="1600" dirty="0">
                <a:solidFill>
                  <a:schemeClr val="tx2">
                    <a:lumMod val="60000"/>
                    <a:lumOff val="40000"/>
                  </a:schemeClr>
                </a:solidFill>
                <a:latin typeface="LMU CompatilFact" panose="02000500060000020003" pitchFamily="2" charset="0"/>
              </a:rPr>
              <a:t>	80539 München</a:t>
            </a:r>
          </a:p>
          <a:p>
            <a:pPr algn="ctr">
              <a:tabLst>
                <a:tab pos="622300" algn="l"/>
              </a:tabLst>
            </a:pPr>
            <a:endParaRPr lang="de-DE" altLang="de-DE" sz="1600" dirty="0">
              <a:solidFill>
                <a:schemeClr val="tx2">
                  <a:lumMod val="60000"/>
                  <a:lumOff val="40000"/>
                </a:schemeClr>
              </a:solidFill>
              <a:latin typeface="LMU CompatilFact" panose="02000500060000020003" pitchFamily="2" charset="0"/>
            </a:endParaRPr>
          </a:p>
          <a:p>
            <a:pPr algn="ctr">
              <a:tabLst>
                <a:tab pos="622300" algn="l"/>
              </a:tabLst>
            </a:pPr>
            <a:r>
              <a:rPr lang="de-DE" altLang="de-DE" sz="1600" dirty="0">
                <a:solidFill>
                  <a:schemeClr val="tx2">
                    <a:lumMod val="60000"/>
                    <a:lumOff val="40000"/>
                  </a:schemeClr>
                </a:solidFill>
                <a:latin typeface="LMU CompatilFact" panose="02000500060000020003" pitchFamily="2" charset="0"/>
              </a:rPr>
              <a:t>oder für Studierende des BA-</a:t>
            </a:r>
            <a:r>
              <a:rPr lang="de-DE" altLang="de-DE" sz="1600" dirty="0" err="1">
                <a:solidFill>
                  <a:schemeClr val="tx2">
                    <a:lumMod val="60000"/>
                    <a:lumOff val="40000"/>
                  </a:schemeClr>
                </a:solidFill>
                <a:latin typeface="LMU CompatilFact" panose="02000500060000020003" pitchFamily="2" charset="0"/>
              </a:rPr>
              <a:t>WiPäd</a:t>
            </a:r>
            <a:r>
              <a:rPr lang="de-DE" altLang="de-DE" sz="1600" dirty="0">
                <a:solidFill>
                  <a:schemeClr val="tx2">
                    <a:lumMod val="60000"/>
                    <a:lumOff val="40000"/>
                  </a:schemeClr>
                </a:solidFill>
                <a:latin typeface="LMU CompatilFact" panose="02000500060000020003" pitchFamily="2" charset="0"/>
              </a:rPr>
              <a:t>: Informations- und Servicecenter Wirtschaftswissenschaftliche Prüfungen (</a:t>
            </a:r>
            <a:r>
              <a:rPr lang="de-DE" altLang="de-DE" sz="1600" b="1" dirty="0">
                <a:solidFill>
                  <a:schemeClr val="tx2">
                    <a:lumMod val="60000"/>
                    <a:lumOff val="40000"/>
                  </a:schemeClr>
                </a:solidFill>
                <a:latin typeface="LMU CompatilFact" panose="02000500060000020003" pitchFamily="2" charset="0"/>
              </a:rPr>
              <a:t>ISC</a:t>
            </a:r>
            <a:r>
              <a:rPr lang="de-DE" altLang="de-DE" sz="1600" dirty="0">
                <a:solidFill>
                  <a:schemeClr val="tx2">
                    <a:lumMod val="60000"/>
                    <a:lumOff val="40000"/>
                  </a:schemeClr>
                </a:solidFill>
                <a:latin typeface="LMU CompatilFact" panose="02000500060000020003" pitchFamily="2" charset="0"/>
              </a:rPr>
              <a:t>)</a:t>
            </a:r>
          </a:p>
          <a:p>
            <a:pPr marL="285750" indent="-285750">
              <a:buFont typeface="Arial" panose="020B0604020202020204" pitchFamily="34" charset="0"/>
              <a:buChar char="•"/>
              <a:tabLst>
                <a:tab pos="622300" algn="l"/>
              </a:tabLst>
            </a:pPr>
            <a:endParaRPr lang="de-DE" altLang="de-DE" sz="1600" dirty="0">
              <a:solidFill>
                <a:srgbClr val="589898"/>
              </a:solidFill>
            </a:endParaRPr>
          </a:p>
          <a:p>
            <a:pPr marL="285750" indent="-285750">
              <a:buFont typeface="Arial" panose="020B0604020202020204" pitchFamily="34" charset="0"/>
              <a:buChar char="•"/>
              <a:tabLst>
                <a:tab pos="622300" algn="l"/>
              </a:tabLst>
            </a:pPr>
            <a:r>
              <a:rPr lang="de-DE" altLang="de-DE" sz="1600" dirty="0">
                <a:solidFill>
                  <a:schemeClr val="tx2">
                    <a:lumMod val="60000"/>
                    <a:lumOff val="40000"/>
                  </a:schemeClr>
                </a:solidFill>
                <a:latin typeface="LMU CompatilFact" panose="02000500060000020003" pitchFamily="2" charset="0"/>
              </a:rPr>
              <a:t>Dem Attest ist ein ausgefülltes Formular (Beiblatt zum Attest) beizufügen, das Sie auf der Homepage des Prüfungsamtes </a:t>
            </a:r>
            <a:r>
              <a:rPr lang="de-DE" altLang="de-DE" sz="1600" dirty="0">
                <a:solidFill>
                  <a:schemeClr val="tx2">
                    <a:lumMod val="60000"/>
                    <a:lumOff val="40000"/>
                  </a:schemeClr>
                </a:solidFill>
                <a:latin typeface="LMU CompatilFact" panose="02000500060000020003" pitchFamily="2" charset="0"/>
                <a:hlinkClick r:id="rId2"/>
              </a:rPr>
              <a:t>www.uni-muenchen.de/pa/pags</a:t>
            </a:r>
            <a:r>
              <a:rPr lang="de-DE" altLang="de-DE" sz="1600" dirty="0">
                <a:solidFill>
                  <a:schemeClr val="tx2">
                    <a:lumMod val="60000"/>
                    <a:lumOff val="40000"/>
                  </a:schemeClr>
                </a:solidFill>
                <a:latin typeface="LMU CompatilFact" panose="02000500060000020003" pitchFamily="2" charset="0"/>
              </a:rPr>
              <a:t> herunterladen können. </a:t>
            </a:r>
          </a:p>
          <a:p>
            <a:pPr marL="285750" indent="-285750">
              <a:buClr>
                <a:schemeClr val="tx2">
                  <a:lumMod val="60000"/>
                  <a:lumOff val="40000"/>
                </a:schemeClr>
              </a:buClr>
              <a:buFont typeface="Arial" panose="020B0604020202020204" pitchFamily="34" charset="0"/>
              <a:buChar char="•"/>
              <a:defRPr/>
            </a:pPr>
            <a:endParaRPr lang="de-DE"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xmlns="" id="{0D85EB61-3E70-933D-4FDC-4F1AE9521C54}"/>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Nichtantreten von Prüfungen</a:t>
            </a:r>
            <a:endParaRPr lang="de-DE" sz="2000" dirty="0"/>
          </a:p>
        </p:txBody>
      </p:sp>
    </p:spTree>
    <p:extLst>
      <p:ext uri="{BB962C8B-B14F-4D97-AF65-F5344CB8AC3E}">
        <p14:creationId xmlns:p14="http://schemas.microsoft.com/office/powerpoint/2010/main" val="3277724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4454E669-75AD-AF7D-62BD-A79151C54BCD}"/>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Nichtbestehen einer Prüfung</a:t>
            </a:r>
            <a:endParaRPr lang="de-DE" sz="2000" dirty="0"/>
          </a:p>
        </p:txBody>
      </p:sp>
      <p:sp>
        <p:nvSpPr>
          <p:cNvPr id="6" name="Textfeld 5">
            <a:extLst>
              <a:ext uri="{FF2B5EF4-FFF2-40B4-BE49-F238E27FC236}">
                <a16:creationId xmlns:a16="http://schemas.microsoft.com/office/drawing/2014/main" xmlns="" id="{91C016E5-560F-BC83-EB61-47D4034A40F0}"/>
              </a:ext>
            </a:extLst>
          </p:cNvPr>
          <p:cNvSpPr txBox="1"/>
          <p:nvPr/>
        </p:nvSpPr>
        <p:spPr>
          <a:xfrm>
            <a:off x="292350" y="2746083"/>
            <a:ext cx="8672228" cy="1938992"/>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tabLst>
                <a:tab pos="355600" algn="l"/>
              </a:tabLst>
              <a:defRPr/>
            </a:pPr>
            <a:r>
              <a:rPr lang="de-DE" altLang="de-DE" sz="2000" dirty="0">
                <a:solidFill>
                  <a:schemeClr val="tx2">
                    <a:lumMod val="60000"/>
                    <a:lumOff val="40000"/>
                  </a:schemeClr>
                </a:solidFill>
                <a:latin typeface="LMU CompatilFact" panose="02000500060000020003" pitchFamily="2" charset="0"/>
              </a:rPr>
              <a:t>Wenn Sie eine Prüfung nicht bestehen, müssen Sie diese wiederholen. Um Ihr Studium erfolgreich abzuschließen, müssen alle vorgesehenen Prüfungen bestanden (Note 1,0 – 4,0) sein.</a:t>
            </a:r>
          </a:p>
          <a:p>
            <a:pPr marL="0" indent="0">
              <a:buClr>
                <a:schemeClr val="tx2">
                  <a:lumMod val="60000"/>
                  <a:lumOff val="40000"/>
                </a:schemeClr>
              </a:buCl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tabLst>
                <a:tab pos="355600" algn="l"/>
              </a:tabLst>
              <a:defRPr/>
            </a:pPr>
            <a:r>
              <a:rPr lang="de-DE" altLang="de-DE" sz="2000" dirty="0">
                <a:solidFill>
                  <a:schemeClr val="tx2">
                    <a:lumMod val="60000"/>
                    <a:lumOff val="40000"/>
                  </a:schemeClr>
                </a:solidFill>
                <a:latin typeface="LMU CompatilFact" panose="02000500060000020003" pitchFamily="2" charset="0"/>
              </a:rPr>
              <a:t>Sie können Prüfungen im Rahmen der Maximalstudienzeit beliebig oft wiederholen.</a:t>
            </a:r>
          </a:p>
        </p:txBody>
      </p:sp>
    </p:spTree>
    <p:extLst>
      <p:ext uri="{BB962C8B-B14F-4D97-AF65-F5344CB8AC3E}">
        <p14:creationId xmlns:p14="http://schemas.microsoft.com/office/powerpoint/2010/main" val="1428563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5CFCF3AB-7DE3-F984-1881-2D914E2DEE97}"/>
              </a:ext>
            </a:extLst>
          </p:cNvPr>
          <p:cNvSpPr txBox="1"/>
          <p:nvPr/>
        </p:nvSpPr>
        <p:spPr>
          <a:xfrm>
            <a:off x="467544" y="2176791"/>
            <a:ext cx="7848872" cy="1754326"/>
          </a:xfrm>
          <a:prstGeom prst="rect">
            <a:avLst/>
          </a:prstGeom>
          <a:noFill/>
        </p:spPr>
        <p:txBody>
          <a:bodyPr wrap="square">
            <a:spAutoFit/>
          </a:bodyPr>
          <a:lstStyle/>
          <a:p>
            <a:pPr eaLnBrk="1" hangingPunct="1"/>
            <a:r>
              <a:rPr lang="de-DE" altLang="de-DE" b="1" u="sng" dirty="0">
                <a:solidFill>
                  <a:schemeClr val="tx2">
                    <a:lumMod val="60000"/>
                    <a:lumOff val="40000"/>
                  </a:schemeClr>
                </a:solidFill>
                <a:latin typeface="LMU CompatilFact" panose="02000500060000020003" pitchFamily="2" charset="0"/>
              </a:rPr>
              <a:t>Möglichkeit 1: </a:t>
            </a:r>
          </a:p>
          <a:p>
            <a:pPr eaLnBrk="1" hangingPunct="1"/>
            <a:r>
              <a:rPr lang="de-DE" altLang="de-DE" dirty="0">
                <a:solidFill>
                  <a:schemeClr val="tx2">
                    <a:lumMod val="60000"/>
                    <a:lumOff val="40000"/>
                  </a:schemeClr>
                </a:solidFill>
                <a:latin typeface="LMU CompatilFact" panose="02000500060000020003" pitchFamily="2" charset="0"/>
              </a:rPr>
              <a:t>Wiederholung der Prüfung im Folgesemester (WS nicht bestanden - im </a:t>
            </a:r>
            <a:r>
              <a:rPr lang="de-DE" altLang="de-DE" dirty="0" err="1">
                <a:solidFill>
                  <a:schemeClr val="tx2">
                    <a:lumMod val="60000"/>
                    <a:lumOff val="40000"/>
                  </a:schemeClr>
                </a:solidFill>
                <a:latin typeface="LMU CompatilFact" panose="02000500060000020003" pitchFamily="2" charset="0"/>
              </a:rPr>
              <a:t>SoSe</a:t>
            </a:r>
            <a:r>
              <a:rPr lang="de-DE" altLang="de-DE" dirty="0">
                <a:solidFill>
                  <a:schemeClr val="tx2">
                    <a:lumMod val="60000"/>
                    <a:lumOff val="40000"/>
                  </a:schemeClr>
                </a:solidFill>
                <a:latin typeface="LMU CompatilFact" panose="02000500060000020003" pitchFamily="2" charset="0"/>
              </a:rPr>
              <a:t> wiederholen) ohne die LV nochmals zu besuchen.</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in LSF und der Homepage der Fakultät veröffentlicht.</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bei diesen Prüfungen über LSF.</a:t>
            </a:r>
          </a:p>
        </p:txBody>
      </p:sp>
      <p:sp>
        <p:nvSpPr>
          <p:cNvPr id="4" name="Textfeld 3">
            <a:extLst>
              <a:ext uri="{FF2B5EF4-FFF2-40B4-BE49-F238E27FC236}">
                <a16:creationId xmlns:a16="http://schemas.microsoft.com/office/drawing/2014/main" xmlns="" id="{6DDF87DF-0FC6-7F8D-5F5B-DEF2ACF96C93}"/>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Wiederholungsprüfung</a:t>
            </a:r>
            <a:endParaRPr lang="de-DE" sz="2000" dirty="0"/>
          </a:p>
        </p:txBody>
      </p:sp>
      <p:sp>
        <p:nvSpPr>
          <p:cNvPr id="6" name="Textfeld 5">
            <a:extLst>
              <a:ext uri="{FF2B5EF4-FFF2-40B4-BE49-F238E27FC236}">
                <a16:creationId xmlns:a16="http://schemas.microsoft.com/office/drawing/2014/main" xmlns="" id="{2CA59C3B-2BBA-FEB4-A99C-FFDE2DACF442}"/>
              </a:ext>
            </a:extLst>
          </p:cNvPr>
          <p:cNvSpPr txBox="1"/>
          <p:nvPr/>
        </p:nvSpPr>
        <p:spPr>
          <a:xfrm>
            <a:off x="419665" y="4065020"/>
            <a:ext cx="8807709" cy="2031325"/>
          </a:xfrm>
          <a:prstGeom prst="rect">
            <a:avLst/>
          </a:prstGeom>
          <a:noFill/>
        </p:spPr>
        <p:txBody>
          <a:bodyPr wrap="square">
            <a:spAutoFit/>
          </a:bodyPr>
          <a:lstStyle/>
          <a:p>
            <a:r>
              <a:rPr lang="de-DE" altLang="de-DE" b="1" u="sng" dirty="0">
                <a:solidFill>
                  <a:schemeClr val="tx2">
                    <a:lumMod val="60000"/>
                    <a:lumOff val="40000"/>
                  </a:schemeClr>
                </a:solidFill>
                <a:latin typeface="LMU CompatilFact" panose="02000500060000020003" pitchFamily="2" charset="0"/>
              </a:rPr>
              <a:t>Möglichkeit 2: </a:t>
            </a:r>
          </a:p>
          <a:p>
            <a:pPr eaLnBrk="1" hangingPunct="1"/>
            <a:r>
              <a:rPr lang="de-DE" altLang="de-DE" dirty="0">
                <a:solidFill>
                  <a:schemeClr val="tx2">
                    <a:lumMod val="60000"/>
                    <a:lumOff val="40000"/>
                  </a:schemeClr>
                </a:solidFill>
                <a:latin typeface="LMU CompatilFact" panose="02000500060000020003" pitchFamily="2" charset="0"/>
              </a:rPr>
              <a:t>Wiederholung der Prüfung zum Regeltermin ein Jahr später (WS 2023/24 nicht bestanden, WS 2024/25 wiederholen) mit der Möglichkeit, die LV nochmals zu hören.</a:t>
            </a:r>
            <a:endParaRPr lang="de-DE" altLang="de-DE" sz="1800" dirty="0">
              <a:solidFill>
                <a:srgbClr val="589898"/>
              </a:solidFill>
            </a:endParaRP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durch u.a. Aushang am Lehrstuhl (wie bei der Erstablegung) veröffentlicht.</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über LSF.</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Anmeldezeitraum entspricht dem der Erstablegung.</a:t>
            </a:r>
          </a:p>
        </p:txBody>
      </p:sp>
    </p:spTree>
    <p:extLst>
      <p:ext uri="{BB962C8B-B14F-4D97-AF65-F5344CB8AC3E}">
        <p14:creationId xmlns:p14="http://schemas.microsoft.com/office/powerpoint/2010/main" val="243029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658B807-6683-7B41-2DCA-D541DE16A24F}"/>
              </a:ext>
            </a:extLst>
          </p:cNvPr>
          <p:cNvSpPr txBox="1"/>
          <p:nvPr/>
        </p:nvSpPr>
        <p:spPr>
          <a:xfrm>
            <a:off x="281452" y="2204864"/>
            <a:ext cx="7818939" cy="3970318"/>
          </a:xfrm>
          <a:prstGeom prst="rect">
            <a:avLst/>
          </a:prstGeom>
          <a:noFill/>
        </p:spPr>
        <p:txBody>
          <a:bodyPr wrap="square">
            <a:spAutoFit/>
          </a:bodyPr>
          <a:lstStyle/>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Wenden Sie sich an Ihre Lehrenden und erkundigen Sie sich, wann eine „Einsichtnahme“ in die Klausuren erfolgen kann.</a:t>
            </a:r>
          </a:p>
          <a:p>
            <a:pPr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Zeitpunkt wird von den Lehrenden festgesetzt.</a:t>
            </a:r>
          </a:p>
          <a:p>
            <a:pPr marL="285750" indent="-285750" eaLnBrk="1" hangingPunct="1">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Zu empfehlen, wenn:</a:t>
            </a:r>
          </a:p>
          <a:p>
            <a:pPr eaLnBrk="1" hangingPunct="1"/>
            <a:endParaRPr lang="de-DE" altLang="de-DE" dirty="0">
              <a:solidFill>
                <a:schemeClr val="tx2">
                  <a:lumMod val="60000"/>
                  <a:lumOff val="40000"/>
                </a:schemeClr>
              </a:solidFill>
              <a:latin typeface="LMU CompatilFact" panose="02000500060000020003" pitchFamily="2" charset="0"/>
            </a:endParaRPr>
          </a:p>
          <a:p>
            <a:pPr marL="742950" lvl="1" indent="-285750">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Sie nicht bestanden haben und sich nicht erklären können, warum.</a:t>
            </a:r>
          </a:p>
          <a:p>
            <a:pPr marL="742950" lvl="1" indent="-285750">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marL="742950" lvl="1" indent="-285750">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Sie eine schlechte Note bekommen haben und wissen möchten, was Sie das nächste Mal besser machen können.</a:t>
            </a:r>
          </a:p>
          <a:p>
            <a:pPr marL="742950" lvl="1" indent="-285750">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xmlns="" id="{A8727614-1FD3-05AF-04A7-3FC4892D4F48}"/>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Klausureinsicht</a:t>
            </a:r>
            <a:endParaRPr lang="de-DE" sz="2000" dirty="0"/>
          </a:p>
        </p:txBody>
      </p:sp>
    </p:spTree>
    <p:extLst>
      <p:ext uri="{BB962C8B-B14F-4D97-AF65-F5344CB8AC3E}">
        <p14:creationId xmlns:p14="http://schemas.microsoft.com/office/powerpoint/2010/main" val="3752179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588276"/>
            <a:ext cx="8229600" cy="576064"/>
          </a:xfrm>
        </p:spPr>
        <p:txBody>
          <a:bodyPr/>
          <a:lstStyle/>
          <a:p>
            <a:pPr algn="l"/>
            <a:r>
              <a:rPr lang="de-DE" sz="2800" b="1" dirty="0" err="1">
                <a:solidFill>
                  <a:srgbClr val="0070C0"/>
                </a:solidFill>
                <a:latin typeface="LMU CompatilFact" panose="02000500060000020003" pitchFamily="2" charset="0"/>
              </a:rPr>
              <a:t>Missio</a:t>
            </a:r>
            <a:endParaRPr lang="de-DE" sz="2800" b="1" dirty="0">
              <a:solidFill>
                <a:srgbClr val="0070C0"/>
              </a:solidFill>
              <a:latin typeface="LMU CompatilFact" panose="02000500060000020003" pitchFamily="2" charset="0"/>
            </a:endParaRPr>
          </a:p>
        </p:txBody>
      </p:sp>
      <p:sp>
        <p:nvSpPr>
          <p:cNvPr id="3" name="Inhaltsplatzhalter 2"/>
          <p:cNvSpPr>
            <a:spLocks noGrp="1"/>
          </p:cNvSpPr>
          <p:nvPr>
            <p:ph idx="1"/>
          </p:nvPr>
        </p:nvSpPr>
        <p:spPr>
          <a:xfrm>
            <a:off x="180496" y="2129081"/>
            <a:ext cx="6264696" cy="3085803"/>
          </a:xfrm>
        </p:spPr>
        <p:txBody>
          <a:bodyPr/>
          <a:lstStyle/>
          <a:p>
            <a:r>
              <a:rPr lang="de-DE" sz="2000" dirty="0" err="1">
                <a:solidFill>
                  <a:schemeClr val="tx2">
                    <a:lumMod val="60000"/>
                    <a:lumOff val="40000"/>
                  </a:schemeClr>
                </a:solidFill>
                <a:latin typeface="LMU CompatilFact" panose="02000500060000020003" pitchFamily="2" charset="0"/>
              </a:rPr>
              <a:t>Religionslehrer:innen</a:t>
            </a:r>
            <a:r>
              <a:rPr lang="de-DE" sz="2000" dirty="0">
                <a:solidFill>
                  <a:schemeClr val="tx2">
                    <a:lumMod val="60000"/>
                    <a:lumOff val="40000"/>
                  </a:schemeClr>
                </a:solidFill>
                <a:latin typeface="LMU CompatilFact" panose="02000500060000020003" pitchFamily="2" charset="0"/>
              </a:rPr>
              <a:t> müssen die sogenannte „Missio“, (kirchliche Unterrichtserlaubnis) erwerben</a:t>
            </a:r>
          </a:p>
          <a:p>
            <a:r>
              <a:rPr lang="de-DE" altLang="de-DE" sz="2000" dirty="0">
                <a:solidFill>
                  <a:schemeClr val="tx2">
                    <a:lumMod val="60000"/>
                    <a:lumOff val="40000"/>
                  </a:schemeClr>
                </a:solidFill>
                <a:latin typeface="LMU CompatilFact" panose="02000500060000020003" pitchFamily="2" charset="0"/>
              </a:rPr>
              <a:t>Diese erwerben Sie nicht an der Universität, sondern indem Sie das Angebot und bestimmte verpflichtende Veranstaltungen des „Mentorats“ wahrnehmen.</a:t>
            </a:r>
            <a:endParaRPr lang="de-DE" sz="2000" dirty="0">
              <a:solidFill>
                <a:schemeClr val="tx2">
                  <a:lumMod val="60000"/>
                  <a:lumOff val="40000"/>
                </a:schemeClr>
              </a:solidFill>
              <a:latin typeface="LMU CompatilFact" panose="02000500060000020003" pitchFamily="2" charset="0"/>
            </a:endParaRPr>
          </a:p>
          <a:p>
            <a:r>
              <a:rPr lang="de-DE" sz="2000" dirty="0">
                <a:solidFill>
                  <a:schemeClr val="tx2">
                    <a:lumMod val="60000"/>
                    <a:lumOff val="40000"/>
                  </a:schemeClr>
                </a:solidFill>
                <a:latin typeface="LMU CompatilFact" panose="02000500060000020003" pitchFamily="2" charset="0"/>
              </a:rPr>
              <a:t>Begleitung durch </a:t>
            </a:r>
            <a:r>
              <a:rPr lang="de-DE" sz="2000" dirty="0" err="1">
                <a:solidFill>
                  <a:schemeClr val="tx2">
                    <a:lumMod val="60000"/>
                    <a:lumOff val="40000"/>
                  </a:schemeClr>
                </a:solidFill>
                <a:latin typeface="LMU CompatilFact" panose="02000500060000020003" pitchFamily="2" charset="0"/>
              </a:rPr>
              <a:t>Mentor:innen</a:t>
            </a:r>
            <a:endParaRPr lang="de-DE" sz="2000" dirty="0">
              <a:solidFill>
                <a:schemeClr val="tx2">
                  <a:lumMod val="60000"/>
                  <a:lumOff val="40000"/>
                </a:schemeClr>
              </a:solidFill>
              <a:latin typeface="LMU CompatilFact" panose="02000500060000020003" pitchFamily="2" charset="0"/>
            </a:endParaRPr>
          </a:p>
          <a:p>
            <a:pPr>
              <a:buNone/>
            </a:pPr>
            <a:r>
              <a:rPr lang="de-DE" sz="2000" dirty="0">
                <a:solidFill>
                  <a:schemeClr val="tx2">
                    <a:lumMod val="60000"/>
                    <a:lumOff val="40000"/>
                  </a:schemeClr>
                </a:solidFill>
                <a:latin typeface="LMU CompatilFact" panose="02000500060000020003" pitchFamily="2" charset="0"/>
              </a:rPr>
              <a:t>             Persönlichkeitsentwicklung, Möglichkeit für Erfahrungsaustausch, Wegweisung und persönliche Gespräche</a:t>
            </a:r>
          </a:p>
          <a:p>
            <a:pPr>
              <a:lnSpc>
                <a:spcPct val="150000"/>
              </a:lnSpc>
            </a:pPr>
            <a:r>
              <a:rPr lang="de-DE" sz="2000" dirty="0">
                <a:solidFill>
                  <a:schemeClr val="tx2">
                    <a:lumMod val="60000"/>
                    <a:lumOff val="40000"/>
                  </a:schemeClr>
                </a:solidFill>
                <a:latin typeface="LMU CompatilFact" panose="02000500060000020003" pitchFamily="2" charset="0"/>
              </a:rPr>
              <a:t>Weiterführende Informationen: 			www.mentorat.lmu.de</a:t>
            </a:r>
          </a:p>
        </p:txBody>
      </p:sp>
      <p:sp>
        <p:nvSpPr>
          <p:cNvPr id="4" name="Pfeil nach rechts 3"/>
          <p:cNvSpPr/>
          <p:nvPr/>
        </p:nvSpPr>
        <p:spPr>
          <a:xfrm>
            <a:off x="683568" y="4869160"/>
            <a:ext cx="216024" cy="14401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70C0"/>
              </a:solidFill>
            </a:endParaRPr>
          </a:p>
        </p:txBody>
      </p:sp>
      <p:pic>
        <p:nvPicPr>
          <p:cNvPr id="6" name="Grafik 5">
            <a:extLst>
              <a:ext uri="{FF2B5EF4-FFF2-40B4-BE49-F238E27FC236}">
                <a16:creationId xmlns:a16="http://schemas.microsoft.com/office/drawing/2014/main" xmlns="" id="{72A5998F-F926-8A8A-7769-075B111FA4AF}"/>
              </a:ext>
            </a:extLst>
          </p:cNvPr>
          <p:cNvPicPr>
            <a:picLocks noChangeAspect="1"/>
          </p:cNvPicPr>
          <p:nvPr/>
        </p:nvPicPr>
        <p:blipFill>
          <a:blip r:embed="rId2"/>
          <a:stretch>
            <a:fillRect/>
          </a:stretch>
        </p:blipFill>
        <p:spPr>
          <a:xfrm>
            <a:off x="6804248" y="3355033"/>
            <a:ext cx="2157300" cy="1438200"/>
          </a:xfrm>
          <a:prstGeom prst="rect">
            <a:avLst/>
          </a:prstGeom>
        </p:spPr>
      </p:pic>
      <p:pic>
        <p:nvPicPr>
          <p:cNvPr id="7" name="Grafik 6">
            <a:extLst>
              <a:ext uri="{FF2B5EF4-FFF2-40B4-BE49-F238E27FC236}">
                <a16:creationId xmlns:a16="http://schemas.microsoft.com/office/drawing/2014/main" xmlns="" id="{7A9AA046-201F-6EFB-CC4E-125D50584E1E}"/>
              </a:ext>
            </a:extLst>
          </p:cNvPr>
          <p:cNvPicPr>
            <a:picLocks noChangeAspect="1"/>
          </p:cNvPicPr>
          <p:nvPr/>
        </p:nvPicPr>
        <p:blipFill>
          <a:blip r:embed="rId3"/>
          <a:stretch>
            <a:fillRect/>
          </a:stretch>
        </p:blipFill>
        <p:spPr>
          <a:xfrm>
            <a:off x="6804248" y="4931607"/>
            <a:ext cx="2157300" cy="1438200"/>
          </a:xfrm>
          <a:prstGeom prst="rect">
            <a:avLst/>
          </a:prstGeom>
        </p:spPr>
      </p:pic>
      <p:pic>
        <p:nvPicPr>
          <p:cNvPr id="1028" name="Picture 4" descr="gemeinsam beten - kirche stock-fotos und bilder">
            <a:extLst>
              <a:ext uri="{FF2B5EF4-FFF2-40B4-BE49-F238E27FC236}">
                <a16:creationId xmlns:a16="http://schemas.microsoft.com/office/drawing/2014/main" xmlns="" id="{99ECA9CA-CA67-440A-A5E9-91459E2BBD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174" y="1916831"/>
            <a:ext cx="2152373" cy="1293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aphicFrame>
        <p:nvGraphicFramePr>
          <p:cNvPr id="2058" name="Diagramm 2057">
            <a:extLst>
              <a:ext uri="{FF2B5EF4-FFF2-40B4-BE49-F238E27FC236}">
                <a16:creationId xmlns:a16="http://schemas.microsoft.com/office/drawing/2014/main" xmlns="" id="{B5C8C2AE-6223-4D1E-9602-01DAF79780B6}"/>
              </a:ext>
            </a:extLst>
          </p:cNvPr>
          <p:cNvGraphicFramePr/>
          <p:nvPr>
            <p:extLst>
              <p:ext uri="{D42A27DB-BD31-4B8C-83A1-F6EECF244321}">
                <p14:modId xmlns:p14="http://schemas.microsoft.com/office/powerpoint/2010/main" val="4061518304"/>
              </p:ext>
            </p:extLst>
          </p:nvPr>
        </p:nvGraphicFramePr>
        <p:xfrm>
          <a:off x="215900" y="2809582"/>
          <a:ext cx="8748588" cy="371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a:extLst>
              <a:ext uri="{FF2B5EF4-FFF2-40B4-BE49-F238E27FC236}">
                <a16:creationId xmlns:a16="http://schemas.microsoft.com/office/drawing/2014/main" xmlns="" id="{0F318730-4BB5-261E-E134-69B2E0010CD9}"/>
              </a:ext>
            </a:extLst>
          </p:cNvPr>
          <p:cNvSpPr/>
          <p:nvPr/>
        </p:nvSpPr>
        <p:spPr>
          <a:xfrm>
            <a:off x="179512" y="1772816"/>
            <a:ext cx="8532564" cy="7920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Berufsziele</a:t>
            </a:r>
          </a:p>
        </p:txBody>
      </p:sp>
    </p:spTree>
    <p:extLst>
      <p:ext uri="{BB962C8B-B14F-4D97-AF65-F5344CB8AC3E}">
        <p14:creationId xmlns:p14="http://schemas.microsoft.com/office/powerpoint/2010/main" val="266113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39C61A99-3C1E-261F-DFCB-EE9412E49B7A}"/>
              </a:ext>
            </a:extLst>
          </p:cNvPr>
          <p:cNvSpPr txBox="1"/>
          <p:nvPr/>
        </p:nvSpPr>
        <p:spPr>
          <a:xfrm>
            <a:off x="323528" y="1772816"/>
            <a:ext cx="8352928" cy="4416594"/>
          </a:xfrm>
          <a:prstGeom prst="rect">
            <a:avLst/>
          </a:prstGeom>
          <a:noFill/>
        </p:spPr>
        <p:txBody>
          <a:bodyPr wrap="square">
            <a:spAutoFit/>
          </a:bodyPr>
          <a:lstStyle/>
          <a:p>
            <a:r>
              <a:rPr lang="de-DE" sz="2400" b="1" dirty="0">
                <a:solidFill>
                  <a:srgbClr val="0070C0"/>
                </a:solidFill>
                <a:latin typeface="LMU CompatilFact" panose="02000500060000020003" pitchFamily="2" charset="0"/>
              </a:rPr>
              <a:t>Netzwerkbüro für Theologie und Berufsqualifikation</a:t>
            </a:r>
          </a:p>
          <a:p>
            <a:endParaRPr lang="de-DE" sz="24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Unterstützung</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Berufsorientierung und Einstieg in den Beruf</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Austausch und Vernetzung </a:t>
            </a:r>
          </a:p>
          <a:p>
            <a:endParaRPr lang="de-DE" sz="20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Angebote</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persönliche Beratung </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Veranstaltungen mit ArbeitgeberInnen und Alumni</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monatlicher Jobletter</a:t>
            </a:r>
          </a:p>
          <a:p>
            <a:pPr lvl="1"/>
            <a:endParaRPr lang="de-DE" sz="20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Kontakt </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verena.keidel@lmu.de  (Raum: C 218)</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https://www.netzwerkbuero.kaththeol.uni-muenchen.de</a:t>
            </a:r>
          </a:p>
        </p:txBody>
      </p:sp>
    </p:spTree>
    <p:extLst>
      <p:ext uri="{BB962C8B-B14F-4D97-AF65-F5344CB8AC3E}">
        <p14:creationId xmlns:p14="http://schemas.microsoft.com/office/powerpoint/2010/main" val="2969446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07C121B7-A2C1-8EA4-12E3-204ABFF8BC98}"/>
              </a:ext>
            </a:extLst>
          </p:cNvPr>
          <p:cNvSpPr txBox="1"/>
          <p:nvPr/>
        </p:nvSpPr>
        <p:spPr>
          <a:xfrm>
            <a:off x="240511" y="2020193"/>
            <a:ext cx="8424936" cy="4001095"/>
          </a:xfrm>
          <a:prstGeom prst="rect">
            <a:avLst/>
          </a:prstGeom>
          <a:noFill/>
        </p:spPr>
        <p:txBody>
          <a:bodyPr wrap="square">
            <a:spAutoFit/>
          </a:bodyPr>
          <a:lstStyle/>
          <a:p>
            <a:r>
              <a:rPr lang="de-DE" altLang="de-DE" sz="2000" b="1" u="sng" dirty="0">
                <a:solidFill>
                  <a:schemeClr val="tx2">
                    <a:lumMod val="60000"/>
                    <a:lumOff val="40000"/>
                  </a:schemeClr>
                </a:solidFill>
                <a:latin typeface="LMU CompatilFact" panose="02000500060000020003" pitchFamily="2" charset="0"/>
              </a:rPr>
              <a:t>Fachstudienberatung</a:t>
            </a:r>
          </a:p>
          <a:p>
            <a:pPr marL="0" indent="0" eaLnBrk="1" hangingPunct="1"/>
            <a:endParaRPr lang="de-DE" altLang="de-DE" u="sng" dirty="0">
              <a:solidFill>
                <a:srgbClr val="589898"/>
              </a:solidFill>
            </a:endParaRPr>
          </a:p>
          <a:p>
            <a:pPr marL="0" indent="0" eaLnBrk="1" hangingPunct="1"/>
            <a:r>
              <a:rPr lang="de-DE" altLang="de-DE" dirty="0">
                <a:solidFill>
                  <a:schemeClr val="tx2">
                    <a:lumMod val="60000"/>
                    <a:lumOff val="40000"/>
                  </a:schemeClr>
                </a:solidFill>
                <a:latin typeface="LMU CompatilFact" panose="02000500060000020003" pitchFamily="2" charset="0"/>
              </a:rPr>
              <a:t>Die Fachstudienberatung steht Ihnen in den Sprechstunden bei Fragen zu Ihrem Studium zur Verfügung.</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Fragen haben bzgl. Organisation und Planung des Studiums.</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Ihr Studienfortschritt beeinträchtigt ist und Sie Rat und Hilfe brauchen.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sich mit dem Gedanken tragen, Ihr Studium abzubrechen oder das Fach zu wechseln.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für ein oder zwei Semester an einer anderen Uni studieren wollen und wir Ihr Freisemester/</a:t>
            </a:r>
            <a:r>
              <a:rPr lang="de-DE" dirty="0" err="1">
                <a:solidFill>
                  <a:schemeClr val="tx2">
                    <a:lumMod val="60000"/>
                    <a:lumOff val="40000"/>
                  </a:schemeClr>
                </a:solidFill>
                <a:latin typeface="LMU CompatilFact" panose="02000500060000020003" pitchFamily="2" charset="0"/>
              </a:rPr>
              <a:t>Freijahr</a:t>
            </a:r>
            <a:r>
              <a:rPr lang="de-DE" dirty="0">
                <a:solidFill>
                  <a:schemeClr val="tx2">
                    <a:lumMod val="60000"/>
                    <a:lumOff val="40000"/>
                  </a:schemeClr>
                </a:solidFill>
                <a:latin typeface="LMU CompatilFact" panose="02000500060000020003" pitchFamily="2" charset="0"/>
              </a:rPr>
              <a:t> planen.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Anerkennungen von vor oder während des Studiums erbrachten Prüfungsleistungen. </a:t>
            </a:r>
          </a:p>
          <a:p>
            <a:pPr marL="285750"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Wenn Sie sonstige Sorgen und Nöte rund um das Studium haben… </a:t>
            </a:r>
          </a:p>
        </p:txBody>
      </p:sp>
    </p:spTree>
    <p:extLst>
      <p:ext uri="{BB962C8B-B14F-4D97-AF65-F5344CB8AC3E}">
        <p14:creationId xmlns:p14="http://schemas.microsoft.com/office/powerpoint/2010/main" val="247467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drinnen enthält.&#10;&#10;Automatisch generierte Beschreibung">
            <a:extLst>
              <a:ext uri="{FF2B5EF4-FFF2-40B4-BE49-F238E27FC236}">
                <a16:creationId xmlns:a16="http://schemas.microsoft.com/office/drawing/2014/main" xmlns="" id="{6215A656-7399-80CE-7172-C32466467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22453"/>
            <a:ext cx="2619375" cy="1743075"/>
          </a:xfrm>
          <a:prstGeom prst="rect">
            <a:avLst/>
          </a:prstGeom>
        </p:spPr>
      </p:pic>
      <p:pic>
        <p:nvPicPr>
          <p:cNvPr id="5" name="Grafik 4">
            <a:extLst>
              <a:ext uri="{FF2B5EF4-FFF2-40B4-BE49-F238E27FC236}">
                <a16:creationId xmlns:a16="http://schemas.microsoft.com/office/drawing/2014/main" xmlns="" id="{247D2E6B-F8C8-7E6D-4472-73A58A0C4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470792"/>
            <a:ext cx="2619374" cy="1715266"/>
          </a:xfrm>
          <a:prstGeom prst="rect">
            <a:avLst/>
          </a:prstGeom>
        </p:spPr>
      </p:pic>
      <p:pic>
        <p:nvPicPr>
          <p:cNvPr id="9" name="Grafik 8" descr="Ein Bild, das Text, Baum, draußen, Schild enthält.&#10;&#10;Automatisch generierte Beschreibung">
            <a:extLst>
              <a:ext uri="{FF2B5EF4-FFF2-40B4-BE49-F238E27FC236}">
                <a16:creationId xmlns:a16="http://schemas.microsoft.com/office/drawing/2014/main" xmlns="" id="{2E167C5B-9654-8A48-6016-46ACA8643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375" y="4470792"/>
            <a:ext cx="2619374" cy="1777273"/>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xmlns="" id="{FC48E045-B87C-5818-8039-E8629EC5C267}"/>
              </a:ext>
            </a:extLst>
          </p:cNvPr>
          <p:cNvPicPr>
            <a:picLocks noChangeAspect="1"/>
          </p:cNvPicPr>
          <p:nvPr/>
        </p:nvPicPr>
        <p:blipFill rotWithShape="1">
          <a:blip r:embed="rId5"/>
          <a:srcRect l="73284" t="53011" r="1518" b="23469"/>
          <a:stretch/>
        </p:blipFill>
        <p:spPr bwMode="auto">
          <a:xfrm>
            <a:off x="6012160" y="1991240"/>
            <a:ext cx="2619374" cy="1680647"/>
          </a:xfrm>
          <a:prstGeom prst="rect">
            <a:avLst/>
          </a:prstGeom>
          <a:ln>
            <a:noFill/>
          </a:ln>
          <a:extLst>
            <a:ext uri="{53640926-AAD7-44D8-BBD7-CCE9431645EC}">
              <a14:shadowObscured xmlns:a14="http://schemas.microsoft.com/office/drawing/2010/main"/>
            </a:ext>
          </a:extLst>
        </p:spPr>
      </p:pic>
      <p:sp>
        <p:nvSpPr>
          <p:cNvPr id="14" name="Textfeld 13">
            <a:extLst>
              <a:ext uri="{FF2B5EF4-FFF2-40B4-BE49-F238E27FC236}">
                <a16:creationId xmlns:a16="http://schemas.microsoft.com/office/drawing/2014/main" xmlns="" id="{F617F240-BFDE-5A83-A4D7-DD344D3ADFCD}"/>
              </a:ext>
            </a:extLst>
          </p:cNvPr>
          <p:cNvSpPr txBox="1"/>
          <p:nvPr/>
        </p:nvSpPr>
        <p:spPr>
          <a:xfrm>
            <a:off x="683568" y="1529575"/>
            <a:ext cx="8460432" cy="461665"/>
          </a:xfrm>
          <a:prstGeom prst="rect">
            <a:avLst/>
          </a:prstGeom>
          <a:noFill/>
        </p:spPr>
        <p:txBody>
          <a:bodyPr wrap="square">
            <a:spAutoFit/>
          </a:bodyPr>
          <a:lstStyle/>
          <a:p>
            <a:pPr algn="ctr"/>
            <a:r>
              <a:rPr lang="de-DE" sz="2400" b="1" dirty="0">
                <a:solidFill>
                  <a:srgbClr val="0070C0"/>
                </a:solidFill>
                <a:latin typeface="LMU CompatilFact" panose="02000500060000020003" pitchFamily="2" charset="0"/>
              </a:rPr>
              <a:t>Theologie studieren in München</a:t>
            </a:r>
          </a:p>
        </p:txBody>
      </p:sp>
      <p:sp>
        <p:nvSpPr>
          <p:cNvPr id="18" name="Textfeld 17">
            <a:extLst>
              <a:ext uri="{FF2B5EF4-FFF2-40B4-BE49-F238E27FC236}">
                <a16:creationId xmlns:a16="http://schemas.microsoft.com/office/drawing/2014/main" xmlns="" id="{FC959E79-038E-8096-1E4A-6C1E83982079}"/>
              </a:ext>
            </a:extLst>
          </p:cNvPr>
          <p:cNvSpPr txBox="1"/>
          <p:nvPr/>
        </p:nvSpPr>
        <p:spPr>
          <a:xfrm>
            <a:off x="39497" y="3777239"/>
            <a:ext cx="4748261" cy="369332"/>
          </a:xfrm>
          <a:prstGeom prst="rect">
            <a:avLst/>
          </a:prstGeom>
          <a:noFill/>
        </p:spPr>
        <p:txBody>
          <a:bodyPr wrap="square">
            <a:spAutoFit/>
          </a:bodyPr>
          <a:lstStyle/>
          <a:p>
            <a:r>
              <a:rPr lang="de-DE" sz="1800" b="1" dirty="0">
                <a:solidFill>
                  <a:schemeClr val="tx2">
                    <a:lumMod val="60000"/>
                    <a:lumOff val="40000"/>
                  </a:schemeClr>
                </a:solidFill>
                <a:latin typeface="LMU CompatilFact" panose="02000500060000020003" pitchFamily="2" charset="0"/>
              </a:rPr>
              <a:t>Fachbibliothek Theologie und Philosophie</a:t>
            </a:r>
          </a:p>
        </p:txBody>
      </p:sp>
      <p:sp>
        <p:nvSpPr>
          <p:cNvPr id="22" name="Textfeld 21">
            <a:extLst>
              <a:ext uri="{FF2B5EF4-FFF2-40B4-BE49-F238E27FC236}">
                <a16:creationId xmlns:a16="http://schemas.microsoft.com/office/drawing/2014/main" xmlns="" id="{C3FA0CD4-229F-C355-09AB-80353AFB24A0}"/>
              </a:ext>
            </a:extLst>
          </p:cNvPr>
          <p:cNvSpPr txBox="1"/>
          <p:nvPr/>
        </p:nvSpPr>
        <p:spPr>
          <a:xfrm>
            <a:off x="4913784" y="3777239"/>
            <a:ext cx="4577136" cy="369332"/>
          </a:xfrm>
          <a:prstGeom prst="rect">
            <a:avLst/>
          </a:prstGeom>
          <a:noFill/>
        </p:spPr>
        <p:txBody>
          <a:bodyPr wrap="square">
            <a:spAutoFit/>
          </a:bodyPr>
          <a:lstStyle/>
          <a:p>
            <a:pPr algn="ctr"/>
            <a:r>
              <a:rPr lang="de-DE" b="1" dirty="0">
                <a:solidFill>
                  <a:schemeClr val="tx2">
                    <a:lumMod val="60000"/>
                    <a:lumOff val="40000"/>
                  </a:schemeClr>
                </a:solidFill>
                <a:latin typeface="LMU CompatilFact" panose="02000500060000020003" pitchFamily="2" charset="0"/>
              </a:rPr>
              <a:t>Ökumenische Theologie</a:t>
            </a:r>
            <a:endParaRPr lang="de-DE" sz="1800" b="1" dirty="0">
              <a:solidFill>
                <a:schemeClr val="tx2">
                  <a:lumMod val="60000"/>
                  <a:lumOff val="40000"/>
                </a:schemeClr>
              </a:solidFill>
              <a:latin typeface="LMU CompatilFact" panose="02000500060000020003" pitchFamily="2" charset="0"/>
            </a:endParaRPr>
          </a:p>
        </p:txBody>
      </p:sp>
      <p:sp>
        <p:nvSpPr>
          <p:cNvPr id="24" name="Textfeld 23">
            <a:extLst>
              <a:ext uri="{FF2B5EF4-FFF2-40B4-BE49-F238E27FC236}">
                <a16:creationId xmlns:a16="http://schemas.microsoft.com/office/drawing/2014/main" xmlns="" id="{8486234C-3B29-8080-26DF-B46BBE1BA65E}"/>
              </a:ext>
            </a:extLst>
          </p:cNvPr>
          <p:cNvSpPr txBox="1"/>
          <p:nvPr/>
        </p:nvSpPr>
        <p:spPr>
          <a:xfrm>
            <a:off x="82905" y="6186058"/>
            <a:ext cx="4751796" cy="369332"/>
          </a:xfrm>
          <a:prstGeom prst="rect">
            <a:avLst/>
          </a:prstGeom>
          <a:noFill/>
        </p:spPr>
        <p:txBody>
          <a:bodyPr wrap="square">
            <a:spAutoFit/>
          </a:bodyPr>
          <a:lstStyle/>
          <a:p>
            <a:pPr algn="ctr"/>
            <a:r>
              <a:rPr lang="de-DE" b="1" dirty="0">
                <a:solidFill>
                  <a:schemeClr val="tx2">
                    <a:lumMod val="60000"/>
                    <a:lumOff val="40000"/>
                  </a:schemeClr>
                </a:solidFill>
                <a:latin typeface="LMU CompatilFact" panose="02000500060000020003" pitchFamily="2" charset="0"/>
              </a:rPr>
              <a:t>Universitätskirche St. Ludwig</a:t>
            </a:r>
            <a:endParaRPr lang="de-DE" sz="1800" b="1" dirty="0">
              <a:solidFill>
                <a:schemeClr val="tx2">
                  <a:lumMod val="60000"/>
                  <a:lumOff val="40000"/>
                </a:schemeClr>
              </a:solidFill>
              <a:latin typeface="LMU CompatilFact" panose="02000500060000020003" pitchFamily="2" charset="0"/>
            </a:endParaRPr>
          </a:p>
        </p:txBody>
      </p:sp>
      <p:sp>
        <p:nvSpPr>
          <p:cNvPr id="26" name="Textfeld 25">
            <a:extLst>
              <a:ext uri="{FF2B5EF4-FFF2-40B4-BE49-F238E27FC236}">
                <a16:creationId xmlns:a16="http://schemas.microsoft.com/office/drawing/2014/main" xmlns="" id="{434D27ED-9980-77BD-38A9-FC1CF1305583}"/>
              </a:ext>
            </a:extLst>
          </p:cNvPr>
          <p:cNvSpPr txBox="1"/>
          <p:nvPr/>
        </p:nvSpPr>
        <p:spPr>
          <a:xfrm>
            <a:off x="5220072" y="6202954"/>
            <a:ext cx="4751796" cy="369332"/>
          </a:xfrm>
          <a:prstGeom prst="rect">
            <a:avLst/>
          </a:prstGeom>
          <a:noFill/>
        </p:spPr>
        <p:txBody>
          <a:bodyPr wrap="square">
            <a:spAutoFit/>
          </a:bodyPr>
          <a:lstStyle/>
          <a:p>
            <a:r>
              <a:rPr lang="de-DE" sz="1800" b="1" dirty="0">
                <a:solidFill>
                  <a:schemeClr val="tx2">
                    <a:lumMod val="40000"/>
                    <a:lumOff val="60000"/>
                  </a:schemeClr>
                </a:solidFill>
                <a:latin typeface="LMU CompatilFact" panose="02000500060000020003" pitchFamily="2" charset="0"/>
              </a:rPr>
              <a:t>    </a:t>
            </a:r>
            <a:r>
              <a:rPr lang="de-DE" sz="1800" b="1" dirty="0">
                <a:solidFill>
                  <a:schemeClr val="tx2">
                    <a:lumMod val="60000"/>
                    <a:lumOff val="40000"/>
                  </a:schemeClr>
                </a:solidFill>
                <a:latin typeface="LMU CompatilFact" panose="02000500060000020003" pitchFamily="2" charset="0"/>
              </a:rPr>
              <a:t>Katholische Hochschulgemeinde</a:t>
            </a:r>
          </a:p>
        </p:txBody>
      </p:sp>
    </p:spTree>
    <p:extLst>
      <p:ext uri="{BB962C8B-B14F-4D97-AF65-F5344CB8AC3E}">
        <p14:creationId xmlns:p14="http://schemas.microsoft.com/office/powerpoint/2010/main" val="37681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475F1616-61B5-8F56-A194-B5BCA1739E74}"/>
              </a:ext>
            </a:extLst>
          </p:cNvPr>
          <p:cNvSpPr txBox="1"/>
          <p:nvPr/>
        </p:nvSpPr>
        <p:spPr>
          <a:xfrm>
            <a:off x="251520" y="1990054"/>
            <a:ext cx="4320480" cy="3887218"/>
          </a:xfrm>
          <a:prstGeom prst="rect">
            <a:avLst/>
          </a:prstGeom>
          <a:noFill/>
        </p:spPr>
        <p:txBody>
          <a:bodyPr wrap="square">
            <a:spAutoFit/>
          </a:bodyPr>
          <a:lstStyle/>
          <a:p>
            <a:pPr>
              <a:lnSpc>
                <a:spcPct val="90000"/>
              </a:lnSpc>
              <a:tabLst>
                <a:tab pos="266700" algn="l"/>
              </a:tabLst>
            </a:pPr>
            <a:r>
              <a:rPr lang="de-DE" altLang="de-DE" sz="2000" b="1" u="sng" dirty="0" smtClean="0">
                <a:solidFill>
                  <a:schemeClr val="tx2">
                    <a:lumMod val="60000"/>
                    <a:lumOff val="40000"/>
                  </a:schemeClr>
                </a:solidFill>
                <a:latin typeface="LMU CompatilFact" panose="02000500060000020003" pitchFamily="2" charset="0"/>
              </a:rPr>
              <a:t>Kontakt: Dipl. </a:t>
            </a:r>
            <a:r>
              <a:rPr lang="de-DE" altLang="de-DE" sz="2000" b="1" u="sng" dirty="0" err="1" smtClean="0">
                <a:solidFill>
                  <a:schemeClr val="tx2">
                    <a:lumMod val="60000"/>
                    <a:lumOff val="40000"/>
                  </a:schemeClr>
                </a:solidFill>
                <a:latin typeface="LMU CompatilFact" panose="02000500060000020003" pitchFamily="2" charset="0"/>
              </a:rPr>
              <a:t>Theol</a:t>
            </a:r>
            <a:r>
              <a:rPr lang="de-DE" altLang="de-DE" sz="2000" b="1" u="sng" dirty="0" smtClean="0">
                <a:solidFill>
                  <a:schemeClr val="tx2">
                    <a:lumMod val="60000"/>
                    <a:lumOff val="40000"/>
                  </a:schemeClr>
                </a:solidFill>
                <a:latin typeface="LMU CompatilFact" panose="02000500060000020003" pitchFamily="2" charset="0"/>
              </a:rPr>
              <a:t>. Christiane </a:t>
            </a:r>
            <a:r>
              <a:rPr lang="de-DE" altLang="de-DE" sz="2000" b="1" u="sng" dirty="0" err="1" smtClean="0">
                <a:solidFill>
                  <a:schemeClr val="tx2">
                    <a:lumMod val="60000"/>
                    <a:lumOff val="40000"/>
                  </a:schemeClr>
                </a:solidFill>
                <a:latin typeface="LMU CompatilFact" panose="02000500060000020003" pitchFamily="2" charset="0"/>
              </a:rPr>
              <a:t>Stoib</a:t>
            </a:r>
            <a:endParaRPr lang="de-DE" altLang="de-DE" sz="2000" b="1" u="sng"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sz="1800" b="1" dirty="0">
                <a:solidFill>
                  <a:schemeClr val="tx2">
                    <a:lumMod val="60000"/>
                    <a:lumOff val="40000"/>
                  </a:schemeClr>
                </a:solidFill>
                <a:latin typeface="LMU CompatilFact" panose="02000500060000020003" pitchFamily="2" charset="0"/>
              </a:rPr>
              <a:t>Dienstzeiten:</a:t>
            </a:r>
            <a:endParaRPr lang="de-DE" altLang="de-DE" sz="1800"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 mittwochs 8-12 Uhr, Donnerstags 8-11 Uhr</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E-Mail: </a:t>
            </a:r>
            <a:r>
              <a:rPr lang="de-DE" altLang="de-DE" dirty="0">
                <a:solidFill>
                  <a:schemeClr val="tx2">
                    <a:lumMod val="60000"/>
                    <a:lumOff val="40000"/>
                  </a:schemeClr>
                </a:solidFill>
                <a:latin typeface="LMU CompatilFact" panose="02000500060000020003" pitchFamily="2" charset="0"/>
                <a:hlinkClick r:id="rId2"/>
              </a:rPr>
              <a:t>Christiane.Stoib@kaththeol.uni-muenchen.de</a:t>
            </a: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Telefon: 089/2180-2245</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Zoom-Sprechstunde: </a:t>
            </a: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Dienstags 10-11:30 Uhr </a:t>
            </a:r>
            <a:r>
              <a:rPr lang="de-DE" altLang="de-DE" dirty="0">
                <a:solidFill>
                  <a:schemeClr val="tx2">
                    <a:lumMod val="60000"/>
                    <a:lumOff val="40000"/>
                  </a:schemeClr>
                </a:solidFill>
                <a:latin typeface="LMU CompatilFact" panose="02000500060000020003" pitchFamily="2" charset="0"/>
              </a:rPr>
              <a:t>mit vorheriger Anmeldung oder nach Absprache</a:t>
            </a:r>
          </a:p>
        </p:txBody>
      </p:sp>
      <p:sp>
        <p:nvSpPr>
          <p:cNvPr id="3" name="Textfeld 2">
            <a:extLst>
              <a:ext uri="{FF2B5EF4-FFF2-40B4-BE49-F238E27FC236}">
                <a16:creationId xmlns:a16="http://schemas.microsoft.com/office/drawing/2014/main" xmlns="" id="{475F1616-61B5-8F56-A194-B5BCA1739E74}"/>
              </a:ext>
            </a:extLst>
          </p:cNvPr>
          <p:cNvSpPr txBox="1"/>
          <p:nvPr/>
        </p:nvSpPr>
        <p:spPr>
          <a:xfrm>
            <a:off x="4644008" y="1988840"/>
            <a:ext cx="4284476" cy="4330416"/>
          </a:xfrm>
          <a:prstGeom prst="rect">
            <a:avLst/>
          </a:prstGeom>
          <a:noFill/>
        </p:spPr>
        <p:txBody>
          <a:bodyPr wrap="square">
            <a:spAutoFit/>
          </a:bodyPr>
          <a:lstStyle/>
          <a:p>
            <a:pPr>
              <a:lnSpc>
                <a:spcPct val="90000"/>
              </a:lnSpc>
              <a:tabLst>
                <a:tab pos="266700" algn="l"/>
              </a:tabLst>
            </a:pPr>
            <a:r>
              <a:rPr lang="de-DE" altLang="de-DE" sz="2000" b="1" u="sng" dirty="0" smtClean="0">
                <a:solidFill>
                  <a:schemeClr val="tx2">
                    <a:lumMod val="60000"/>
                    <a:lumOff val="40000"/>
                  </a:schemeClr>
                </a:solidFill>
                <a:latin typeface="LMU CompatilFact" panose="02000500060000020003" pitchFamily="2" charset="0"/>
              </a:rPr>
              <a:t>Kontakt: Dipl. </a:t>
            </a:r>
            <a:r>
              <a:rPr lang="de-DE" altLang="de-DE" sz="2000" b="1" u="sng" dirty="0" err="1" smtClean="0">
                <a:solidFill>
                  <a:schemeClr val="tx2">
                    <a:lumMod val="60000"/>
                    <a:lumOff val="40000"/>
                  </a:schemeClr>
                </a:solidFill>
                <a:latin typeface="LMU CompatilFact" panose="02000500060000020003" pitchFamily="2" charset="0"/>
              </a:rPr>
              <a:t>Theol</a:t>
            </a:r>
            <a:r>
              <a:rPr lang="de-DE" altLang="de-DE" sz="2000" b="1" u="sng" dirty="0" smtClean="0">
                <a:solidFill>
                  <a:schemeClr val="tx2">
                    <a:lumMod val="60000"/>
                    <a:lumOff val="40000"/>
                  </a:schemeClr>
                </a:solidFill>
                <a:latin typeface="LMU CompatilFact" panose="02000500060000020003" pitchFamily="2" charset="0"/>
              </a:rPr>
              <a:t>. Manuel Felix</a:t>
            </a:r>
            <a:endParaRPr lang="de-DE" altLang="de-DE" sz="2000" b="1" u="sng"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smtClean="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sz="1800" b="1" dirty="0">
                <a:solidFill>
                  <a:schemeClr val="tx2">
                    <a:lumMod val="60000"/>
                    <a:lumOff val="40000"/>
                  </a:schemeClr>
                </a:solidFill>
                <a:latin typeface="LMU CompatilFact" panose="02000500060000020003" pitchFamily="2" charset="0"/>
              </a:rPr>
              <a:t>Während des WS 2023-24</a:t>
            </a:r>
            <a:r>
              <a:rPr lang="de-DE" altLang="de-DE" sz="1800" dirty="0">
                <a:solidFill>
                  <a:schemeClr val="tx2">
                    <a:lumMod val="60000"/>
                    <a:lumOff val="40000"/>
                  </a:schemeClr>
                </a:solidFill>
                <a:latin typeface="LMU CompatilFact" panose="02000500060000020003" pitchFamily="2" charset="0"/>
              </a:rPr>
              <a:t>:</a:t>
            </a:r>
            <a:endParaRPr lang="de-DE" altLang="de-DE"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10-12 Uhr und mittwochs </a:t>
            </a:r>
            <a:r>
              <a:rPr lang="de-DE" altLang="de-DE" dirty="0" smtClean="0">
                <a:solidFill>
                  <a:schemeClr val="tx2">
                    <a:lumMod val="60000"/>
                    <a:lumOff val="40000"/>
                  </a:schemeClr>
                </a:solidFill>
                <a:latin typeface="LMU CompatilFact" panose="02000500060000020003" pitchFamily="2" charset="0"/>
              </a:rPr>
              <a:t>10-12 </a:t>
            </a:r>
            <a:r>
              <a:rPr lang="de-DE" altLang="de-DE" dirty="0">
                <a:solidFill>
                  <a:schemeClr val="tx2">
                    <a:lumMod val="60000"/>
                    <a:lumOff val="40000"/>
                  </a:schemeClr>
                </a:solidFill>
                <a:latin typeface="LMU CompatilFact" panose="02000500060000020003" pitchFamily="2" charset="0"/>
              </a:rPr>
              <a:t>Uhr</a:t>
            </a:r>
          </a:p>
          <a:p>
            <a:pPr marL="0" indent="0" eaLnBrk="1" hangingPunct="1">
              <a:lnSpc>
                <a:spcPct val="90000"/>
              </a:lnSpc>
              <a:tabLst>
                <a:tab pos="266700" algn="l"/>
              </a:tabLst>
            </a:pPr>
            <a:r>
              <a:rPr lang="de-DE" altLang="de-DE" sz="1800" dirty="0">
                <a:solidFill>
                  <a:schemeClr val="tx2">
                    <a:lumMod val="60000"/>
                    <a:lumOff val="40000"/>
                  </a:schemeClr>
                </a:solidFill>
                <a:latin typeface="LMU CompatilFact" panose="02000500060000020003" pitchFamily="2" charset="0"/>
                <a:cs typeface="Times New Roman" panose="02020603050405020304" pitchFamily="18" charset="0"/>
              </a:rPr>
              <a:t>→ </a:t>
            </a:r>
            <a:r>
              <a:rPr lang="de-DE" altLang="de-DE" sz="1800" dirty="0">
                <a:solidFill>
                  <a:schemeClr val="tx2">
                    <a:lumMod val="60000"/>
                    <a:lumOff val="40000"/>
                  </a:schemeClr>
                </a:solidFill>
                <a:latin typeface="LMU CompatilFact" panose="02000500060000020003" pitchFamily="2" charset="0"/>
              </a:rPr>
              <a:t>Keine vorherige Anmeldung erforderlich!</a:t>
            </a:r>
          </a:p>
          <a:p>
            <a:pPr marL="0" indent="0" eaLnBrk="1" hangingPunct="1">
              <a:lnSpc>
                <a:spcPct val="90000"/>
              </a:lnSpc>
              <a:spcBef>
                <a:spcPct val="100000"/>
              </a:spcBef>
              <a:tabLst>
                <a:tab pos="266700" algn="l"/>
              </a:tabLst>
            </a:pPr>
            <a:r>
              <a:rPr lang="de-DE" altLang="de-DE" sz="1800" b="1" dirty="0">
                <a:solidFill>
                  <a:schemeClr val="tx2">
                    <a:lumMod val="60000"/>
                    <a:lumOff val="40000"/>
                  </a:schemeClr>
                </a:solidFill>
                <a:latin typeface="LMU CompatilFact" panose="02000500060000020003" pitchFamily="2" charset="0"/>
              </a:rPr>
              <a:t>In der vorlesungsfreien Zeit</a:t>
            </a:r>
            <a:r>
              <a:rPr lang="de-DE" altLang="de-DE" sz="1800" dirty="0">
                <a:solidFill>
                  <a:schemeClr val="tx2">
                    <a:lumMod val="60000"/>
                    <a:lumOff val="40000"/>
                  </a:schemeClr>
                </a:solidFill>
                <a:latin typeface="LMU CompatilFact" panose="02000500060000020003" pitchFamily="2" charset="0"/>
              </a:rPr>
              <a:t>: </a:t>
            </a:r>
          </a:p>
          <a:p>
            <a:pPr marL="0" indent="0" eaLnBrk="1" hangingPunct="1">
              <a:lnSpc>
                <a:spcPct val="90000"/>
              </a:lnSpc>
              <a:tabLst>
                <a:tab pos="266700" algn="l"/>
              </a:tabLst>
            </a:pPr>
            <a:r>
              <a:rPr lang="de-DE" altLang="de-DE" sz="1800" dirty="0">
                <a:solidFill>
                  <a:schemeClr val="tx2">
                    <a:lumMod val="60000"/>
                    <a:lumOff val="40000"/>
                  </a:schemeClr>
                </a:solidFill>
                <a:latin typeface="LMU CompatilFact" panose="02000500060000020003" pitchFamily="2" charset="0"/>
              </a:rPr>
              <a:t>Beachten Sie den Aushang am Büro und die Hinweise auf der Homepage der Fakultät unter Studium – Studienbüro.</a:t>
            </a:r>
          </a:p>
          <a:p>
            <a:pPr marL="0" indent="0" eaLnBrk="1" hangingPunct="1">
              <a:lnSpc>
                <a:spcPct val="90000"/>
              </a:lnSpc>
              <a:spcBef>
                <a:spcPct val="80000"/>
              </a:spcBef>
              <a:tabLst>
                <a:tab pos="266700" algn="l"/>
              </a:tabLst>
            </a:pPr>
            <a:r>
              <a:rPr lang="de-DE" altLang="de-DE" sz="1800" dirty="0">
                <a:solidFill>
                  <a:schemeClr val="tx2">
                    <a:lumMod val="60000"/>
                    <a:lumOff val="40000"/>
                  </a:schemeClr>
                </a:solidFill>
                <a:latin typeface="LMU CompatilFact" panose="02000500060000020003" pitchFamily="2" charset="0"/>
              </a:rPr>
              <a:t>Bei „kurzen“ Anfragen:</a:t>
            </a:r>
          </a:p>
          <a:p>
            <a:pPr marL="0" indent="0" eaLnBrk="1" hangingPunct="1">
              <a:lnSpc>
                <a:spcPct val="90000"/>
              </a:lnSpc>
              <a:tabLst>
                <a:tab pos="266700" algn="l"/>
              </a:tabLst>
            </a:pPr>
            <a:r>
              <a:rPr lang="de-DE" altLang="de-DE" sz="1600" u="sng" dirty="0">
                <a:solidFill>
                  <a:schemeClr val="tx2">
                    <a:lumMod val="60000"/>
                    <a:lumOff val="40000"/>
                  </a:schemeClr>
                </a:solidFill>
                <a:latin typeface="LMU CompatilFact" panose="02000500060000020003" pitchFamily="2" charset="0"/>
                <a:hlinkClick r:id="rId3" tooltip="E-Mail senden an: manuel.felix@kaththeol.uni-muenchen.de"/>
              </a:rPr>
              <a:t>manuel.felix@kaththeol.uni-muenchen.de</a:t>
            </a:r>
            <a:endParaRPr lang="de-DE" altLang="de-DE" sz="1600" u="sng"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2717584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1550543"/>
            <a:ext cx="3583852" cy="511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786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2A08E6D-A379-E40B-1DE3-F1DA63AEFCEE}"/>
              </a:ext>
            </a:extLst>
          </p:cNvPr>
          <p:cNvSpPr txBox="1"/>
          <p:nvPr/>
        </p:nvSpPr>
        <p:spPr>
          <a:xfrm>
            <a:off x="290394" y="1744479"/>
            <a:ext cx="8496944" cy="2616101"/>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Zentrale Studienberatung</a:t>
            </a:r>
          </a:p>
          <a:p>
            <a:pPr marL="0" indent="0" eaLnBrk="1" hangingPunct="1"/>
            <a:endParaRPr lang="de-DE" altLang="de-DE" dirty="0">
              <a:solidFill>
                <a:srgbClr val="589898"/>
              </a:solidFill>
            </a:endParaRPr>
          </a:p>
          <a:p>
            <a:pPr marL="0" indent="0" eaLnBrk="1" hangingPunct="1"/>
            <a:r>
              <a:rPr lang="de-DE" altLang="de-DE" dirty="0">
                <a:solidFill>
                  <a:schemeClr val="tx2">
                    <a:lumMod val="60000"/>
                    <a:lumOff val="40000"/>
                  </a:schemeClr>
                </a:solidFill>
                <a:latin typeface="LMU CompatilFact" panose="02000500060000020003" pitchFamily="2" charset="0"/>
              </a:rPr>
              <a:t>Die zentrale Studienberatung hilft vor allem bei Fragen zu Doppelstudium, Studienortwechsel etc.</a:t>
            </a:r>
          </a:p>
          <a:p>
            <a:pPr marL="0" indent="0" eaLnBrk="1" hangingPunct="1"/>
            <a:r>
              <a:rPr lang="de-DE" altLang="de-DE" dirty="0">
                <a:solidFill>
                  <a:schemeClr val="tx2">
                    <a:lumMod val="60000"/>
                    <a:lumOff val="40000"/>
                  </a:schemeClr>
                </a:solidFill>
                <a:latin typeface="LMU CompatilFact" panose="02000500060000020003" pitchFamily="2" charset="0"/>
              </a:rPr>
              <a:t>Dort erhalten Sie auch weitere Infos zu Fragen rund um Stipendien.</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algn="ctr" eaLnBrk="1" hangingPunct="1"/>
            <a:r>
              <a:rPr lang="de-DE" altLang="de-DE" b="1" dirty="0">
                <a:solidFill>
                  <a:schemeClr val="tx2">
                    <a:lumMod val="60000"/>
                    <a:lumOff val="40000"/>
                  </a:schemeClr>
                </a:solidFill>
                <a:latin typeface="LMU CompatilFact" panose="02000500060000020003" pitchFamily="2" charset="0"/>
              </a:rPr>
              <a:t>https://www.lmu.de/de/studium/wichtige-kontakte/zentrale-studienberatung/index.html</a:t>
            </a:r>
          </a:p>
        </p:txBody>
      </p:sp>
      <p:sp>
        <p:nvSpPr>
          <p:cNvPr id="4" name="Textfeld 3">
            <a:extLst>
              <a:ext uri="{FF2B5EF4-FFF2-40B4-BE49-F238E27FC236}">
                <a16:creationId xmlns:a16="http://schemas.microsoft.com/office/drawing/2014/main" xmlns="" id="{99510289-865D-6297-4073-B9CE778BCCF3}"/>
              </a:ext>
            </a:extLst>
          </p:cNvPr>
          <p:cNvSpPr txBox="1"/>
          <p:nvPr/>
        </p:nvSpPr>
        <p:spPr>
          <a:xfrm>
            <a:off x="179512" y="4653136"/>
            <a:ext cx="8496944" cy="1631216"/>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Erstsemesterbegrüßung, 16. Oktober 2023:</a:t>
            </a:r>
          </a:p>
          <a:p>
            <a:pPr marL="342900" indent="-342900" eaLnBrk="1" hangingPunct="1">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ab 14 Uhr: Informationen über </a:t>
            </a:r>
            <a:r>
              <a:rPr lang="de-DE" sz="2000" dirty="0">
                <a:solidFill>
                  <a:schemeClr val="tx2">
                    <a:lumMod val="60000"/>
                    <a:lumOff val="40000"/>
                  </a:schemeClr>
                </a:solidFill>
                <a:latin typeface="LMU CompatilFact" panose="02000500060000020003" pitchFamily="2" charset="0"/>
              </a:rPr>
              <a:t>Institutionen wie Studienberatung, Studierendenvertretung und viele weitere auf einer Messe im Hauptgebäude</a:t>
            </a:r>
          </a:p>
          <a:p>
            <a:pPr marL="342900" indent="-342900" eaLnBrk="1" hangingPunct="1">
              <a:buFont typeface="Arial" panose="020B0604020202020204" pitchFamily="34" charset="0"/>
              <a:buChar char="•"/>
            </a:pPr>
            <a:r>
              <a:rPr lang="de-DE" sz="2000" dirty="0">
                <a:solidFill>
                  <a:schemeClr val="tx2">
                    <a:lumMod val="60000"/>
                    <a:lumOff val="40000"/>
                  </a:schemeClr>
                </a:solidFill>
                <a:latin typeface="LMU CompatilFact" panose="02000500060000020003" pitchFamily="2" charset="0"/>
              </a:rPr>
              <a:t>18 Uhr: Begrüßung der Studierenden durch Präsident, Prof. Bernd Huber im Lichthof der LMU</a:t>
            </a:r>
          </a:p>
        </p:txBody>
      </p:sp>
    </p:spTree>
    <p:extLst>
      <p:ext uri="{BB962C8B-B14F-4D97-AF65-F5344CB8AC3E}">
        <p14:creationId xmlns:p14="http://schemas.microsoft.com/office/powerpoint/2010/main" val="236554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20828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feld 4"/>
          <p:cNvSpPr txBox="1"/>
          <p:nvPr/>
        </p:nvSpPr>
        <p:spPr>
          <a:xfrm>
            <a:off x="2190303" y="706517"/>
            <a:ext cx="4853433" cy="584775"/>
          </a:xfrm>
          <a:prstGeom prst="rect">
            <a:avLst/>
          </a:prstGeom>
          <a:noFill/>
        </p:spPr>
        <p:txBody>
          <a:bodyPr wrap="square" rtlCol="0">
            <a:spAutoFit/>
          </a:bodyPr>
          <a:lstStyle/>
          <a:p>
            <a:r>
              <a:rPr lang="de-DE" sz="1600" b="1" dirty="0">
                <a:latin typeface="LMU CompatilFact" panose="02000500060000020003" pitchFamily="2" charset="0"/>
              </a:rPr>
              <a:t>ZENTRALE STUDIENBERATUNG</a:t>
            </a:r>
            <a:endParaRPr lang="de-DE" sz="1600" dirty="0">
              <a:latin typeface="LMU CompatilFact" panose="02000500060000020003" pitchFamily="2" charset="0"/>
            </a:endParaRPr>
          </a:p>
          <a:p>
            <a:r>
              <a:rPr lang="de-DE" sz="1600" b="1" dirty="0">
                <a:latin typeface="LMU CompatilFact" panose="02000500060000020003" pitchFamily="2" charset="0"/>
              </a:rPr>
              <a:t>BERATUNGSSTELLE „STUDIEREN MIT KIND“</a:t>
            </a:r>
            <a:endParaRPr lang="de-DE" sz="1600" dirty="0">
              <a:latin typeface="LMU CompatilFact" panose="02000500060000020003" pitchFamily="2" charset="0"/>
            </a:endParaRPr>
          </a:p>
        </p:txBody>
      </p:sp>
      <p:pic>
        <p:nvPicPr>
          <p:cNvPr id="1027" name="Picture 3" descr="ZSB-StuKind_Einzelteile_Blume mit St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737" y="363041"/>
            <a:ext cx="1710165" cy="2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feld 5"/>
          <p:cNvSpPr txBox="1"/>
          <p:nvPr/>
        </p:nvSpPr>
        <p:spPr>
          <a:xfrm>
            <a:off x="539552" y="1700808"/>
            <a:ext cx="7272808" cy="369332"/>
          </a:xfrm>
          <a:prstGeom prst="rect">
            <a:avLst/>
          </a:prstGeom>
          <a:noFill/>
        </p:spPr>
        <p:txBody>
          <a:bodyPr wrap="square" rtlCol="0">
            <a:spAutoFit/>
          </a:bodyPr>
          <a:lstStyle/>
          <a:p>
            <a:r>
              <a:rPr lang="de-DE" dirty="0">
                <a:latin typeface="LMU CompatilFact" panose="02000500060000020003" pitchFamily="2" charset="0"/>
              </a:rPr>
              <a:t>Bei Fragen rund ums Studium mit Kind(</a:t>
            </a:r>
            <a:r>
              <a:rPr lang="de-DE" dirty="0" err="1">
                <a:latin typeface="LMU CompatilFact" panose="02000500060000020003" pitchFamily="2" charset="0"/>
              </a:rPr>
              <a:t>ern</a:t>
            </a:r>
            <a:r>
              <a:rPr lang="de-DE" dirty="0">
                <a:latin typeface="LMU CompatilFact" panose="02000500060000020003" pitchFamily="2" charset="0"/>
              </a:rPr>
              <a:t>) sind wir für Sie da!</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69" y="2204864"/>
            <a:ext cx="3241627" cy="4320480"/>
          </a:xfrm>
          <a:prstGeom prst="rect">
            <a:avLst/>
          </a:prstGeom>
        </p:spPr>
      </p:pic>
      <p:sp>
        <p:nvSpPr>
          <p:cNvPr id="7" name="Textfeld 6"/>
          <p:cNvSpPr txBox="1"/>
          <p:nvPr/>
        </p:nvSpPr>
        <p:spPr>
          <a:xfrm>
            <a:off x="3311352" y="2722918"/>
            <a:ext cx="5832648" cy="3416320"/>
          </a:xfrm>
          <a:prstGeom prst="rect">
            <a:avLst/>
          </a:prstGeom>
          <a:noFill/>
        </p:spPr>
        <p:txBody>
          <a:bodyPr wrap="square" rtlCol="0">
            <a:spAutoFit/>
          </a:bodyPr>
          <a:lstStyle/>
          <a:p>
            <a:r>
              <a:rPr lang="de-DE" b="1" dirty="0">
                <a:latin typeface="LMU CompatilFact" panose="02000500060000020003" pitchFamily="2" charset="0"/>
              </a:rPr>
              <a:t>Service-Telefon: 089 / 2180-3124</a:t>
            </a:r>
            <a:endParaRPr lang="de-DE" dirty="0">
              <a:latin typeface="LMU CompatilFact" panose="02000500060000020003" pitchFamily="2" charset="0"/>
            </a:endParaRPr>
          </a:p>
          <a:p>
            <a:r>
              <a:rPr lang="de-DE" b="1" dirty="0">
                <a:latin typeface="LMU CompatilFact" panose="02000500060000020003" pitchFamily="2" charset="0"/>
              </a:rPr>
              <a:t>Montag bis Mittwoch 9-12 Uhr</a:t>
            </a:r>
            <a:endParaRPr lang="de-DE" dirty="0">
              <a:latin typeface="LMU CompatilFact" panose="02000500060000020003" pitchFamily="2" charset="0"/>
            </a:endParaRPr>
          </a:p>
          <a:p>
            <a:endParaRPr lang="de-DE" dirty="0">
              <a:latin typeface="LMU CompatilFact" panose="02000500060000020003" pitchFamily="2" charset="0"/>
            </a:endParaRPr>
          </a:p>
          <a:p>
            <a:r>
              <a:rPr lang="de-DE" dirty="0">
                <a:latin typeface="LMU CompatilFact" panose="02000500060000020003" pitchFamily="2" charset="0"/>
              </a:rPr>
              <a:t>oder eine E-Mail an:</a:t>
            </a:r>
          </a:p>
          <a:p>
            <a:r>
              <a:rPr lang="de-DE" b="1" dirty="0">
                <a:latin typeface="LMU CompatilFact" panose="02000500060000020003" pitchFamily="2" charset="0"/>
              </a:rPr>
              <a:t>studierenmitkind@lmu.de</a:t>
            </a:r>
          </a:p>
          <a:p>
            <a:endParaRPr lang="de-DE" dirty="0">
              <a:latin typeface="LMU CompatilFact" panose="02000500060000020003" pitchFamily="2" charset="0"/>
            </a:endParaRPr>
          </a:p>
          <a:p>
            <a:r>
              <a:rPr lang="de-DE" dirty="0">
                <a:latin typeface="LMU CompatilFact" panose="02000500060000020003" pitchFamily="2" charset="0"/>
              </a:rPr>
              <a:t>Besuchen Sie uns auf:</a:t>
            </a:r>
          </a:p>
          <a:p>
            <a:r>
              <a:rPr lang="de-DE" b="1" dirty="0">
                <a:solidFill>
                  <a:schemeClr val="accent3">
                    <a:lumMod val="75000"/>
                  </a:schemeClr>
                </a:solidFill>
                <a:latin typeface="LMU CompatilFact" panose="02000500060000020003" pitchFamily="2" charset="0"/>
              </a:rPr>
              <a:t>www.lmu.de/studierenmitkind</a:t>
            </a:r>
          </a:p>
          <a:p>
            <a:endParaRPr lang="de-DE" dirty="0">
              <a:latin typeface="LMU CompatilFact" panose="02000500060000020003" pitchFamily="2" charset="0"/>
            </a:endParaRPr>
          </a:p>
          <a:p>
            <a:r>
              <a:rPr lang="de-DE" dirty="0">
                <a:latin typeface="LMU CompatilFact" panose="02000500060000020003" pitchFamily="2" charset="0"/>
              </a:rPr>
              <a:t>Gerne vereinbaren wir mit Ihnen einen Termin für ein persönliches Beratungsgespräch. Rufen Sie uns an!</a:t>
            </a:r>
          </a:p>
          <a:p>
            <a:endParaRPr lang="de-DE" dirty="0"/>
          </a:p>
        </p:txBody>
      </p:sp>
    </p:spTree>
    <p:extLst>
      <p:ext uri="{BB962C8B-B14F-4D97-AF65-F5344CB8AC3E}">
        <p14:creationId xmlns:p14="http://schemas.microsoft.com/office/powerpoint/2010/main" val="352379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5D68CEC2-623A-5248-A252-32730BC64A88}"/>
              </a:ext>
            </a:extLst>
          </p:cNvPr>
          <p:cNvSpPr>
            <a:spLocks noGrp="1"/>
          </p:cNvSpPr>
          <p:nvPr>
            <p:ph type="body" sz="quarter" idx="13"/>
          </p:nvPr>
        </p:nvSpPr>
        <p:spPr>
          <a:xfrm>
            <a:off x="683568" y="1836507"/>
            <a:ext cx="7769180" cy="607219"/>
          </a:xfrm>
        </p:spPr>
        <p:txBody>
          <a:bodyPr/>
          <a:lstStyle/>
          <a:p>
            <a:r>
              <a:rPr lang="de-DE" altLang="de-DE" sz="2200" b="0" dirty="0">
                <a:solidFill>
                  <a:schemeClr val="tx2">
                    <a:lumMod val="60000"/>
                    <a:lumOff val="40000"/>
                  </a:schemeClr>
                </a:solidFill>
                <a:latin typeface="LMU CompatilFact" panose="02000500060000020003"/>
              </a:rPr>
              <a:t>1. Die Beratungsstelle für Studierende mit Beeinträchtigung</a:t>
            </a:r>
          </a:p>
          <a:p>
            <a:endParaRPr lang="de-DE" dirty="0">
              <a:latin typeface="LMU CompatilFact" panose="02000500060000020003"/>
            </a:endParaRPr>
          </a:p>
        </p:txBody>
      </p:sp>
      <p:sp>
        <p:nvSpPr>
          <p:cNvPr id="4" name="Textfeld 3">
            <a:extLst>
              <a:ext uri="{FF2B5EF4-FFF2-40B4-BE49-F238E27FC236}">
                <a16:creationId xmlns:a16="http://schemas.microsoft.com/office/drawing/2014/main" xmlns="" id="{178F70EE-A521-4C33-A34E-7AA2881B56DD}"/>
              </a:ext>
            </a:extLst>
          </p:cNvPr>
          <p:cNvSpPr txBox="1"/>
          <p:nvPr/>
        </p:nvSpPr>
        <p:spPr>
          <a:xfrm>
            <a:off x="0" y="2409723"/>
            <a:ext cx="8452748" cy="3978012"/>
          </a:xfrm>
          <a:prstGeom prst="rect">
            <a:avLst/>
          </a:prstGeom>
          <a:noFill/>
        </p:spPr>
        <p:txBody>
          <a:bodyPr wrap="square">
            <a:spAutoFit/>
          </a:bodyPr>
          <a:lstStyle/>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Unterstützung</a:t>
            </a:r>
            <a:r>
              <a:rPr lang="de-DE" altLang="de-DE" sz="1600" dirty="0">
                <a:solidFill>
                  <a:schemeClr val="tx2">
                    <a:lumMod val="60000"/>
                    <a:lumOff val="40000"/>
                  </a:schemeClr>
                </a:solidFill>
                <a:latin typeface="LMU CompatilFact" panose="02000500060000020003"/>
              </a:rPr>
              <a:t> im Unialltag </a:t>
            </a:r>
            <a:r>
              <a:rPr lang="de-DE" altLang="de-DE" sz="1600" dirty="0">
                <a:solidFill>
                  <a:schemeClr val="tx2">
                    <a:lumMod val="60000"/>
                    <a:lumOff val="40000"/>
                  </a:schemeClr>
                </a:solidFill>
                <a:latin typeface="LMU CompatilFact" panose="02000500060000020003"/>
                <a:sym typeface="Wingdings" panose="05000000000000000000" pitchFamily="2" charset="2"/>
              </a:rPr>
              <a:t>f</a:t>
            </a:r>
            <a:r>
              <a:rPr lang="de-DE" altLang="de-DE" sz="1600" dirty="0">
                <a:solidFill>
                  <a:schemeClr val="tx2">
                    <a:lumMod val="60000"/>
                    <a:lumOff val="40000"/>
                  </a:schemeClr>
                </a:solidFill>
                <a:latin typeface="LMU CompatilFact" panose="02000500060000020003"/>
              </a:rPr>
              <a:t>ür Studierende mit Behinderung, chronischer und psychischer Erkrankung</a:t>
            </a:r>
          </a:p>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Beratung</a:t>
            </a:r>
            <a:r>
              <a:rPr lang="de-DE" altLang="de-DE" sz="1600" dirty="0">
                <a:solidFill>
                  <a:schemeClr val="tx2">
                    <a:lumMod val="60000"/>
                    <a:lumOff val="40000"/>
                  </a:schemeClr>
                </a:solidFill>
                <a:latin typeface="LMU CompatilFact" panose="02000500060000020003"/>
              </a:rPr>
              <a:t>s- und </a:t>
            </a:r>
            <a:r>
              <a:rPr lang="de-DE" altLang="de-DE" sz="1600" b="1" dirty="0">
                <a:solidFill>
                  <a:schemeClr val="tx2">
                    <a:lumMod val="60000"/>
                    <a:lumOff val="40000"/>
                  </a:schemeClr>
                </a:solidFill>
                <a:latin typeface="LMU CompatilFact" panose="02000500060000020003"/>
              </a:rPr>
              <a:t>Information</a:t>
            </a:r>
            <a:r>
              <a:rPr lang="de-DE" altLang="de-DE" sz="1600" dirty="0">
                <a:solidFill>
                  <a:schemeClr val="tx2">
                    <a:lumMod val="60000"/>
                    <a:lumOff val="40000"/>
                  </a:schemeClr>
                </a:solidFill>
                <a:latin typeface="LMU CompatilFact" panose="02000500060000020003"/>
              </a:rPr>
              <a:t>sangebote (u. a. bezüglich Nachteilsausgleich bei Prüfungen) </a:t>
            </a:r>
          </a:p>
          <a:p>
            <a:pPr marL="771525" indent="-257175">
              <a:lnSpc>
                <a:spcPct val="130000"/>
              </a:lnSpc>
              <a:spcBef>
                <a:spcPct val="0"/>
              </a:spcBef>
              <a:spcAft>
                <a:spcPts val="450"/>
              </a:spcAft>
              <a:buFont typeface="Arial" panose="020B0604020202020204" pitchFamily="34" charset="0"/>
              <a:buChar char="•"/>
            </a:pPr>
            <a:r>
              <a:rPr lang="en-US" altLang="de-DE" sz="1600" dirty="0" err="1">
                <a:solidFill>
                  <a:schemeClr val="tx2">
                    <a:lumMod val="60000"/>
                    <a:lumOff val="40000"/>
                  </a:schemeClr>
                </a:solidFill>
                <a:latin typeface="LMU CompatilFact" panose="02000500060000020003"/>
              </a:rPr>
              <a:t>Alle</a:t>
            </a:r>
            <a:r>
              <a:rPr lang="en-US" altLang="de-DE" sz="1600" dirty="0">
                <a:solidFill>
                  <a:schemeClr val="tx2">
                    <a:lumMod val="60000"/>
                    <a:lumOff val="40000"/>
                  </a:schemeClr>
                </a:solidFill>
                <a:latin typeface="LMU CompatilFact" panose="02000500060000020003"/>
              </a:rPr>
              <a:t> </a:t>
            </a:r>
            <a:r>
              <a:rPr lang="en-US" altLang="de-DE" sz="1600" dirty="0" err="1">
                <a:solidFill>
                  <a:schemeClr val="tx2">
                    <a:lumMod val="60000"/>
                    <a:lumOff val="40000"/>
                  </a:schemeClr>
                </a:solidFill>
                <a:latin typeface="LMU CompatilFact" panose="02000500060000020003"/>
              </a:rPr>
              <a:t>Beratungs</a:t>
            </a:r>
            <a:r>
              <a:rPr lang="en-US" altLang="de-DE" sz="1600" dirty="0">
                <a:solidFill>
                  <a:schemeClr val="tx2">
                    <a:lumMod val="60000"/>
                    <a:lumOff val="40000"/>
                  </a:schemeClr>
                </a:solidFill>
                <a:latin typeface="LMU CompatilFact" panose="02000500060000020003"/>
              </a:rPr>
              <a:t>- und </a:t>
            </a:r>
            <a:r>
              <a:rPr lang="en-US" altLang="de-DE" sz="1600" dirty="0" err="1">
                <a:solidFill>
                  <a:schemeClr val="tx2">
                    <a:lumMod val="60000"/>
                    <a:lumOff val="40000"/>
                  </a:schemeClr>
                </a:solidFill>
                <a:latin typeface="LMU CompatilFact" panose="02000500060000020003"/>
              </a:rPr>
              <a:t>Unterstützungsangebote</a:t>
            </a:r>
            <a:r>
              <a:rPr lang="en-US" altLang="de-DE" sz="1600" dirty="0">
                <a:solidFill>
                  <a:schemeClr val="tx2">
                    <a:lumMod val="60000"/>
                    <a:lumOff val="40000"/>
                  </a:schemeClr>
                </a:solidFill>
                <a:latin typeface="LMU CompatilFact" panose="02000500060000020003"/>
              </a:rPr>
              <a:t> </a:t>
            </a:r>
            <a:r>
              <a:rPr lang="en-US" altLang="de-DE" sz="1600" dirty="0" err="1">
                <a:solidFill>
                  <a:schemeClr val="tx2">
                    <a:lumMod val="60000"/>
                    <a:lumOff val="40000"/>
                  </a:schemeClr>
                </a:solidFill>
                <a:latin typeface="LMU CompatilFact" panose="02000500060000020003"/>
              </a:rPr>
              <a:t>sind</a:t>
            </a:r>
            <a:r>
              <a:rPr lang="en-US" altLang="de-DE" sz="1600" dirty="0">
                <a:solidFill>
                  <a:schemeClr val="tx2">
                    <a:lumMod val="60000"/>
                    <a:lumOff val="40000"/>
                  </a:schemeClr>
                </a:solidFill>
                <a:latin typeface="LMU CompatilFact" panose="02000500060000020003"/>
              </a:rPr>
              <a:t> </a:t>
            </a:r>
            <a:r>
              <a:rPr lang="en-US" altLang="de-DE" sz="1600" b="1" dirty="0" err="1">
                <a:solidFill>
                  <a:schemeClr val="tx2">
                    <a:lumMod val="60000"/>
                    <a:lumOff val="40000"/>
                  </a:schemeClr>
                </a:solidFill>
                <a:latin typeface="LMU CompatilFact" panose="02000500060000020003"/>
              </a:rPr>
              <a:t>streng</a:t>
            </a:r>
            <a:r>
              <a:rPr lang="en-US" altLang="de-DE" sz="1600" b="1" dirty="0">
                <a:solidFill>
                  <a:schemeClr val="tx2">
                    <a:lumMod val="60000"/>
                    <a:lumOff val="40000"/>
                  </a:schemeClr>
                </a:solidFill>
                <a:latin typeface="LMU CompatilFact" panose="02000500060000020003"/>
              </a:rPr>
              <a:t> </a:t>
            </a:r>
            <a:r>
              <a:rPr lang="en-US" altLang="de-DE" sz="1600" b="1" dirty="0" err="1">
                <a:solidFill>
                  <a:schemeClr val="tx2">
                    <a:lumMod val="60000"/>
                    <a:lumOff val="40000"/>
                  </a:schemeClr>
                </a:solidFill>
                <a:latin typeface="LMU CompatilFact" panose="02000500060000020003"/>
              </a:rPr>
              <a:t>vertraulich</a:t>
            </a:r>
            <a:r>
              <a:rPr lang="en-US" altLang="de-DE" sz="1600" dirty="0">
                <a:solidFill>
                  <a:schemeClr val="tx2">
                    <a:lumMod val="60000"/>
                    <a:lumOff val="40000"/>
                  </a:schemeClr>
                </a:solidFill>
                <a:latin typeface="LMU CompatilFact" panose="02000500060000020003"/>
              </a:rPr>
              <a:t> </a:t>
            </a:r>
          </a:p>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WICHTIG</a:t>
            </a:r>
            <a:r>
              <a:rPr lang="de-DE" altLang="de-DE" sz="1600" dirty="0">
                <a:solidFill>
                  <a:schemeClr val="tx2">
                    <a:lumMod val="60000"/>
                    <a:lumOff val="40000"/>
                  </a:schemeClr>
                </a:solidFill>
                <a:latin typeface="LMU CompatilFact" panose="02000500060000020003"/>
              </a:rPr>
              <a:t>: Die Inanspruchnahme der Beratungsstelle wird auf keinem offiziellen Bescheid o. Ä. dokumentiert!</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Informationen und Ansprechpersonen: www.lmu.de/barrierefrei</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Einführungsveranstaltung der Beratungsstelle am 13. Oktober 2023 von 10-11:30 Uhr </a:t>
            </a:r>
            <a:r>
              <a:rPr lang="de-DE" altLang="de-DE" sz="1600" dirty="0">
                <a:solidFill>
                  <a:schemeClr val="tx2">
                    <a:lumMod val="60000"/>
                    <a:lumOff val="40000"/>
                  </a:schemeClr>
                </a:solidFill>
                <a:latin typeface="LMU CompatilFact" panose="02000500060000020003"/>
                <a:sym typeface="Wingdings" panose="05000000000000000000" pitchFamily="2" charset="2"/>
              </a:rPr>
              <a:t> </a:t>
            </a:r>
            <a:r>
              <a:rPr lang="de-DE" altLang="de-DE" sz="1600" dirty="0">
                <a:solidFill>
                  <a:schemeClr val="tx2">
                    <a:lumMod val="60000"/>
                    <a:lumOff val="40000"/>
                  </a:schemeClr>
                </a:solidFill>
                <a:latin typeface="LMU CompatilFact" panose="02000500060000020003"/>
              </a:rPr>
              <a:t>siehe Homepage der LMU unter </a:t>
            </a:r>
            <a:r>
              <a:rPr lang="de-DE" altLang="de-DE" sz="1600" u="sng" dirty="0">
                <a:solidFill>
                  <a:schemeClr val="tx2">
                    <a:lumMod val="60000"/>
                    <a:lumOff val="40000"/>
                  </a:schemeClr>
                </a:solidFill>
                <a:latin typeface="LMU CompatilFact" panose="02000500060000020003"/>
              </a:rPr>
              <a:t>„Einführungsveranstaltung“</a:t>
            </a:r>
          </a:p>
          <a:p>
            <a:pPr marL="771525" indent="-257175">
              <a:lnSpc>
                <a:spcPct val="130000"/>
              </a:lnSpc>
              <a:spcBef>
                <a:spcPct val="0"/>
              </a:spcBef>
              <a:spcAft>
                <a:spcPts val="450"/>
              </a:spcAft>
              <a:buFont typeface="Arial" panose="020B0604020202020204" pitchFamily="34" charset="0"/>
              <a:buChar char="•"/>
            </a:pPr>
            <a:endParaRPr lang="de-DE" altLang="de-DE" sz="1500" dirty="0">
              <a:latin typeface="LMU CompatilFact" panose="02000500060000020003"/>
            </a:endParaRPr>
          </a:p>
        </p:txBody>
      </p:sp>
    </p:spTree>
    <p:extLst>
      <p:ext uri="{BB962C8B-B14F-4D97-AF65-F5344CB8AC3E}">
        <p14:creationId xmlns:p14="http://schemas.microsoft.com/office/powerpoint/2010/main" val="1423139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5D68CEC2-623A-5248-A252-32730BC64A88}"/>
              </a:ext>
            </a:extLst>
          </p:cNvPr>
          <p:cNvSpPr>
            <a:spLocks noGrp="1"/>
          </p:cNvSpPr>
          <p:nvPr>
            <p:ph type="body" sz="quarter" idx="13"/>
          </p:nvPr>
        </p:nvSpPr>
        <p:spPr>
          <a:xfrm>
            <a:off x="643558" y="1885677"/>
            <a:ext cx="5800650" cy="607219"/>
          </a:xfrm>
        </p:spPr>
        <p:txBody>
          <a:bodyPr/>
          <a:lstStyle/>
          <a:p>
            <a:r>
              <a:rPr lang="de-DE" altLang="de-DE" sz="2200" b="0" dirty="0">
                <a:solidFill>
                  <a:schemeClr val="tx2">
                    <a:lumMod val="60000"/>
                    <a:lumOff val="40000"/>
                  </a:schemeClr>
                </a:solidFill>
                <a:latin typeface="LMU CompatilFact" panose="02000500060000020003"/>
              </a:rPr>
              <a:t>2. </a:t>
            </a:r>
            <a:r>
              <a:rPr lang="de-DE" altLang="de-DE" sz="2200" b="0" dirty="0" err="1">
                <a:solidFill>
                  <a:schemeClr val="tx2">
                    <a:lumMod val="60000"/>
                    <a:lumOff val="40000"/>
                  </a:schemeClr>
                </a:solidFill>
                <a:latin typeface="LMU CompatilFact" panose="02000500060000020003"/>
              </a:rPr>
              <a:t>Inklusionstutor:innen</a:t>
            </a:r>
            <a:r>
              <a:rPr lang="de-DE" altLang="de-DE" sz="2200" b="0" dirty="0">
                <a:solidFill>
                  <a:schemeClr val="tx2">
                    <a:lumMod val="60000"/>
                    <a:lumOff val="40000"/>
                  </a:schemeClr>
                </a:solidFill>
                <a:latin typeface="LMU CompatilFact" panose="02000500060000020003"/>
              </a:rPr>
              <a:t> </a:t>
            </a:r>
          </a:p>
          <a:p>
            <a:endParaRPr lang="de-DE" sz="2200" dirty="0">
              <a:latin typeface="LMU CompatilFact" panose="02000500060000020003"/>
            </a:endParaRPr>
          </a:p>
        </p:txBody>
      </p:sp>
      <p:sp>
        <p:nvSpPr>
          <p:cNvPr id="9" name="Textfeld 8">
            <a:extLst>
              <a:ext uri="{FF2B5EF4-FFF2-40B4-BE49-F238E27FC236}">
                <a16:creationId xmlns:a16="http://schemas.microsoft.com/office/drawing/2014/main" xmlns="" id="{9C5F67AF-9313-40D6-A903-B4D5D108E0FB}"/>
              </a:ext>
            </a:extLst>
          </p:cNvPr>
          <p:cNvSpPr txBox="1"/>
          <p:nvPr/>
        </p:nvSpPr>
        <p:spPr>
          <a:xfrm>
            <a:off x="0" y="2533801"/>
            <a:ext cx="8820472" cy="3919535"/>
          </a:xfrm>
          <a:prstGeom prst="rect">
            <a:avLst/>
          </a:prstGeom>
          <a:noFill/>
        </p:spPr>
        <p:txBody>
          <a:bodyPr wrap="square">
            <a:spAutoFit/>
          </a:bodyPr>
          <a:lstStyle/>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Wer sind die </a:t>
            </a:r>
            <a:r>
              <a:rPr lang="de-DE" altLang="de-DE" sz="1600" dirty="0" err="1">
                <a:solidFill>
                  <a:schemeClr val="tx2">
                    <a:lumMod val="60000"/>
                    <a:lumOff val="40000"/>
                  </a:schemeClr>
                </a:solidFill>
                <a:latin typeface="LMU CompatilFact" panose="02000500060000020003"/>
              </a:rPr>
              <a:t>Tutor:innen</a:t>
            </a:r>
            <a:r>
              <a:rPr lang="de-DE" altLang="de-DE" sz="1600" dirty="0">
                <a:solidFill>
                  <a:schemeClr val="tx2">
                    <a:lumMod val="60000"/>
                    <a:lumOff val="40000"/>
                  </a:schemeClr>
                </a:solidFill>
                <a:latin typeface="LMU CompatilFact" panose="02000500060000020003"/>
              </a:rPr>
              <a:t>?</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Ehrenamtliche studentische Ansprechpersonen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Viele Fakultäten vertreten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Ausgebildet von der Beratungsstelle</a:t>
            </a:r>
          </a:p>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Was sind ihre Aufgaben?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Unterstützung von und Austausch mit Studierenden </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Fungieren als Bindeglied zwischen Studierenden, der Studiengangskoordination, den Dozierenden und der Beratungsstelle</a:t>
            </a:r>
          </a:p>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Wie kann man sie kontaktieren?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E-Mail: </a:t>
            </a:r>
            <a:r>
              <a:rPr lang="de-DE" altLang="de-DE" sz="1600" b="1" dirty="0">
                <a:solidFill>
                  <a:schemeClr val="tx2">
                    <a:lumMod val="60000"/>
                    <a:lumOff val="40000"/>
                  </a:schemeClr>
                </a:solidFill>
                <a:latin typeface="LMU CompatilFact" panose="02000500060000020003" pitchFamily="2" charset="0"/>
              </a:rPr>
              <a:t>inklusionstutoren@verwaltung.uni-muenchen.de</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Weitere Infos: </a:t>
            </a:r>
            <a:r>
              <a:rPr lang="de-DE" altLang="de-DE" sz="1600" dirty="0">
                <a:solidFill>
                  <a:schemeClr val="tx2">
                    <a:lumMod val="60000"/>
                    <a:lumOff val="40000"/>
                  </a:schemeClr>
                </a:solidFill>
                <a:latin typeface="LMU CompatilFact" panose="02000500060000020003"/>
                <a:hlinkClick r:id="rId3">
                  <a:extLst>
                    <a:ext uri="{A12FA001-AC4F-418D-AE19-62706E023703}">
                      <ahyp:hlinkClr xmlns:ahyp="http://schemas.microsoft.com/office/drawing/2018/hyperlinkcolor" xmlns="" val="tx"/>
                    </a:ext>
                  </a:extLst>
                </a:hlinkClick>
              </a:rPr>
              <a:t>www.lmu.de/inklusionstutoren</a:t>
            </a:r>
            <a:r>
              <a:rPr lang="de-DE" altLang="de-DE" sz="1600" dirty="0">
                <a:solidFill>
                  <a:schemeClr val="tx2">
                    <a:lumMod val="60000"/>
                    <a:lumOff val="40000"/>
                  </a:schemeClr>
                </a:solidFill>
                <a:latin typeface="LMU CompatilFact" panose="02000500060000020003"/>
              </a:rPr>
              <a:t> </a:t>
            </a:r>
          </a:p>
        </p:txBody>
      </p:sp>
    </p:spTree>
    <p:extLst>
      <p:ext uri="{BB962C8B-B14F-4D97-AF65-F5344CB8AC3E}">
        <p14:creationId xmlns:p14="http://schemas.microsoft.com/office/powerpoint/2010/main" val="1992280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5D68CEC2-623A-5248-A252-32730BC64A88}"/>
              </a:ext>
            </a:extLst>
          </p:cNvPr>
          <p:cNvSpPr>
            <a:spLocks noGrp="1"/>
          </p:cNvSpPr>
          <p:nvPr>
            <p:ph type="body" sz="quarter" idx="13"/>
          </p:nvPr>
        </p:nvSpPr>
        <p:spPr>
          <a:xfrm>
            <a:off x="539552" y="1885677"/>
            <a:ext cx="4968552" cy="607219"/>
          </a:xfrm>
        </p:spPr>
        <p:txBody>
          <a:bodyPr/>
          <a:lstStyle/>
          <a:p>
            <a:r>
              <a:rPr lang="de-DE" altLang="de-DE" sz="2200" b="0" dirty="0">
                <a:solidFill>
                  <a:schemeClr val="tx2">
                    <a:lumMod val="60000"/>
                    <a:lumOff val="40000"/>
                  </a:schemeClr>
                </a:solidFill>
                <a:latin typeface="LMU CompatilFact" panose="02000500060000020003"/>
              </a:rPr>
              <a:t>3. Peer-Groups Barrierefrei</a:t>
            </a:r>
          </a:p>
          <a:p>
            <a:endParaRPr lang="de-DE" sz="2200" dirty="0">
              <a:latin typeface="LMU CompatilFact" panose="02000500060000020003"/>
            </a:endParaRPr>
          </a:p>
        </p:txBody>
      </p:sp>
      <p:sp>
        <p:nvSpPr>
          <p:cNvPr id="9" name="Textfeld 8">
            <a:extLst>
              <a:ext uri="{FF2B5EF4-FFF2-40B4-BE49-F238E27FC236}">
                <a16:creationId xmlns:a16="http://schemas.microsoft.com/office/drawing/2014/main" xmlns="" id="{9C5F67AF-9313-40D6-A903-B4D5D108E0FB}"/>
              </a:ext>
            </a:extLst>
          </p:cNvPr>
          <p:cNvSpPr txBox="1"/>
          <p:nvPr/>
        </p:nvSpPr>
        <p:spPr>
          <a:xfrm>
            <a:off x="0" y="2353329"/>
            <a:ext cx="8748464" cy="4055982"/>
          </a:xfrm>
          <a:prstGeom prst="rect">
            <a:avLst/>
          </a:prstGeom>
          <a:noFill/>
        </p:spPr>
        <p:txBody>
          <a:bodyPr wrap="square">
            <a:spAutoFit/>
          </a:bodyPr>
          <a:lstStyle/>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Peer-Groups gibt es für Seh-, Hör- und Mobilitätseinschränkungen, chronische und psychische Erkrankungen sowie für AD(H)S</a:t>
            </a:r>
          </a:p>
          <a:p>
            <a:pPr marL="514350">
              <a:lnSpc>
                <a:spcPct val="130000"/>
              </a:lnSpc>
              <a:spcBef>
                <a:spcPct val="0"/>
              </a:spcBef>
              <a:spcAft>
                <a:spcPts val="450"/>
              </a:spcAft>
            </a:pPr>
            <a:r>
              <a:rPr lang="de-DE" altLang="de-DE" sz="1600" dirty="0">
                <a:solidFill>
                  <a:schemeClr val="tx2">
                    <a:lumMod val="60000"/>
                    <a:lumOff val="40000"/>
                  </a:schemeClr>
                </a:solidFill>
                <a:latin typeface="LMU CompatilFact" panose="02000500060000020003"/>
              </a:rPr>
              <a:t>Was bieten die Peer-Groups an?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Diskussionsforen/persönlicher Austausch in Netzwerken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Treffen (virtuell und persönlich)</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Fragen aller Art für spezifische Beeinträchtigungen und individuelle Probleme werden angegangen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Weiteres Angebot: IBS (Interessensgruppe für Studierende mit und ohne Beeinträchtigung)</a:t>
            </a:r>
          </a:p>
          <a:p>
            <a:pPr marL="1257300" lvl="1" indent="-285750">
              <a:spcBef>
                <a:spcPct val="0"/>
              </a:spcBef>
              <a:spcAft>
                <a:spcPts val="450"/>
              </a:spcAft>
              <a:buFont typeface="Wingdings" panose="05000000000000000000" pitchFamily="2" charset="2"/>
              <a:buChar char="à"/>
            </a:pPr>
            <a:r>
              <a:rPr lang="de-DE" altLang="de-DE" sz="1600" dirty="0">
                <a:solidFill>
                  <a:schemeClr val="tx2">
                    <a:lumMod val="60000"/>
                    <a:lumOff val="40000"/>
                  </a:schemeClr>
                </a:solidFill>
                <a:latin typeface="LMU CompatilFact" panose="02000500060000020003"/>
                <a:sym typeface="Wingdings" panose="05000000000000000000" pitchFamily="2" charset="2"/>
              </a:rPr>
              <a:t>Für alle hochschulpolitisch </a:t>
            </a:r>
          </a:p>
          <a:p>
            <a:pPr marL="971550" lvl="1">
              <a:spcBef>
                <a:spcPct val="0"/>
              </a:spcBef>
              <a:spcAft>
                <a:spcPts val="450"/>
              </a:spcAft>
            </a:pPr>
            <a:r>
              <a:rPr lang="de-DE" altLang="de-DE" sz="1600" dirty="0">
                <a:solidFill>
                  <a:schemeClr val="tx2">
                    <a:lumMod val="60000"/>
                    <a:lumOff val="40000"/>
                  </a:schemeClr>
                </a:solidFill>
                <a:latin typeface="LMU CompatilFact" panose="02000500060000020003"/>
                <a:sym typeface="Wingdings" panose="05000000000000000000" pitchFamily="2" charset="2"/>
              </a:rPr>
              <a:t>Interessierten offen</a:t>
            </a:r>
            <a:endParaRPr lang="de-DE" altLang="de-DE" sz="1600" dirty="0">
              <a:solidFill>
                <a:schemeClr val="tx2">
                  <a:lumMod val="60000"/>
                  <a:lumOff val="40000"/>
                </a:schemeClr>
              </a:solidFill>
              <a:latin typeface="LMU CompatilFact" panose="02000500060000020003"/>
            </a:endParaRPr>
          </a:p>
        </p:txBody>
      </p:sp>
      <p:pic>
        <p:nvPicPr>
          <p:cNvPr id="4" name="Grafik 3" descr="The picture shows comic style drawn &quot;superheroes&quot; with various disabilities.">
            <a:extLst>
              <a:ext uri="{FF2B5EF4-FFF2-40B4-BE49-F238E27FC236}">
                <a16:creationId xmlns:a16="http://schemas.microsoft.com/office/drawing/2014/main" xmlns="" id="{0A2D1D4B-F45A-4079-9EAF-C6B9A0D8BD26}"/>
              </a:ext>
            </a:extLst>
          </p:cNvPr>
          <p:cNvPicPr>
            <a:picLocks noChangeAspect="1"/>
          </p:cNvPicPr>
          <p:nvPr/>
        </p:nvPicPr>
        <p:blipFill>
          <a:blip r:embed="rId3"/>
          <a:stretch>
            <a:fillRect/>
          </a:stretch>
        </p:blipFill>
        <p:spPr>
          <a:xfrm>
            <a:off x="4836868" y="5526720"/>
            <a:ext cx="3911596" cy="706520"/>
          </a:xfrm>
          <a:prstGeom prst="rect">
            <a:avLst/>
          </a:prstGeom>
        </p:spPr>
      </p:pic>
    </p:spTree>
    <p:extLst>
      <p:ext uri="{BB962C8B-B14F-4D97-AF65-F5344CB8AC3E}">
        <p14:creationId xmlns:p14="http://schemas.microsoft.com/office/powerpoint/2010/main" val="870662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Textfeld 1">
            <a:extLst>
              <a:ext uri="{FF2B5EF4-FFF2-40B4-BE49-F238E27FC236}">
                <a16:creationId xmlns:a16="http://schemas.microsoft.com/office/drawing/2014/main" xmlns="" id="{9E7BB683-A6DF-4D69-A1E2-CF542B9628E7}"/>
              </a:ext>
            </a:extLst>
          </p:cNvPr>
          <p:cNvSpPr txBox="1"/>
          <p:nvPr/>
        </p:nvSpPr>
        <p:spPr>
          <a:xfrm>
            <a:off x="1763688" y="3063825"/>
            <a:ext cx="6912768" cy="400110"/>
          </a:xfrm>
          <a:prstGeom prst="rect">
            <a:avLst/>
          </a:prstGeom>
          <a:noFill/>
        </p:spPr>
        <p:txBody>
          <a:bodyPr wrap="square" rtlCol="0">
            <a:spAutoFit/>
          </a:bodyPr>
          <a:lstStyle/>
          <a:p>
            <a:r>
              <a:rPr lang="de-DE" sz="2000" b="1" dirty="0">
                <a:solidFill>
                  <a:schemeClr val="tx2">
                    <a:lumMod val="60000"/>
                    <a:lumOff val="40000"/>
                  </a:schemeClr>
                </a:solidFill>
                <a:latin typeface="LMU CompatilFact" panose="02000500060000020003"/>
              </a:rPr>
              <a:t>Auf Wiedersehen und danke für die Aufmerksamkeit!</a:t>
            </a:r>
          </a:p>
        </p:txBody>
      </p:sp>
      <p:pic>
        <p:nvPicPr>
          <p:cNvPr id="9" name="Grafik 8">
            <a:extLst>
              <a:ext uri="{FF2B5EF4-FFF2-40B4-BE49-F238E27FC236}">
                <a16:creationId xmlns:a16="http://schemas.microsoft.com/office/drawing/2014/main" xmlns="" id="{22B6A76A-03DF-4E49-BEB8-795DA466EB0D}"/>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762" t="50053" r="-249" b="5529"/>
          <a:stretch/>
        </p:blipFill>
        <p:spPr>
          <a:xfrm>
            <a:off x="0" y="3632798"/>
            <a:ext cx="9180512" cy="3074068"/>
          </a:xfrm>
          <a:prstGeom prst="rect">
            <a:avLst/>
          </a:prstGeom>
          <a:solidFill>
            <a:schemeClr val="bg1"/>
          </a:solidFill>
        </p:spPr>
      </p:pic>
      <p:sp>
        <p:nvSpPr>
          <p:cNvPr id="6" name="Textfeld 5">
            <a:extLst>
              <a:ext uri="{FF2B5EF4-FFF2-40B4-BE49-F238E27FC236}">
                <a16:creationId xmlns:a16="http://schemas.microsoft.com/office/drawing/2014/main" xmlns="" id="{9B43963F-80F0-8A3F-237F-B6D118698D59}"/>
              </a:ext>
            </a:extLst>
          </p:cNvPr>
          <p:cNvSpPr txBox="1"/>
          <p:nvPr/>
        </p:nvSpPr>
        <p:spPr>
          <a:xfrm>
            <a:off x="2411760" y="1879299"/>
            <a:ext cx="4592548" cy="1015663"/>
          </a:xfrm>
          <a:prstGeom prst="rect">
            <a:avLst/>
          </a:prstGeom>
          <a:noFill/>
        </p:spPr>
        <p:txBody>
          <a:bodyPr wrap="square">
            <a:spAutoFit/>
          </a:bodyPr>
          <a:lstStyle/>
          <a:p>
            <a:pPr marL="0" indent="0" algn="ctr" eaLnBrk="1" hangingPunct="1"/>
            <a:r>
              <a:rPr lang="de-DE" altLang="de-DE" sz="2000" b="1" dirty="0">
                <a:solidFill>
                  <a:schemeClr val="tx2">
                    <a:lumMod val="60000"/>
                    <a:lumOff val="40000"/>
                  </a:schemeClr>
                </a:solidFill>
                <a:latin typeface="LMU CompatilFact" panose="02000500060000020003"/>
              </a:rPr>
              <a:t>Im Namen der Fakultät wünschen wir Ihnen einen guten Start ins Studium!</a:t>
            </a:r>
          </a:p>
        </p:txBody>
      </p:sp>
    </p:spTree>
    <p:extLst>
      <p:ext uri="{BB962C8B-B14F-4D97-AF65-F5344CB8AC3E}">
        <p14:creationId xmlns:p14="http://schemas.microsoft.com/office/powerpoint/2010/main" val="176558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ebäude, Himmel, draußen, Verwaltungsgebäude enthält.&#10;&#10;Automatisch generierte Beschreibung">
            <a:extLst>
              <a:ext uri="{FF2B5EF4-FFF2-40B4-BE49-F238E27FC236}">
                <a16:creationId xmlns:a16="http://schemas.microsoft.com/office/drawing/2014/main" xmlns="" id="{1E895303-C845-DA54-481A-25015F957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24944"/>
            <a:ext cx="3600400" cy="2209336"/>
          </a:xfrm>
          <a:prstGeom prst="rect">
            <a:avLst/>
          </a:prstGeom>
        </p:spPr>
      </p:pic>
      <p:pic>
        <p:nvPicPr>
          <p:cNvPr id="9" name="Grafik 8" descr="Ein Bild, das Karte enthält.&#10;&#10;Automatisch generierte Beschreibung">
            <a:extLst>
              <a:ext uri="{FF2B5EF4-FFF2-40B4-BE49-F238E27FC236}">
                <a16:creationId xmlns:a16="http://schemas.microsoft.com/office/drawing/2014/main" xmlns="" id="{E60D3FA2-7ED6-94BE-FCC6-0C0454B3D08C}"/>
              </a:ext>
            </a:extLst>
          </p:cNvPr>
          <p:cNvPicPr>
            <a:picLocks noChangeAspect="1"/>
          </p:cNvPicPr>
          <p:nvPr/>
        </p:nvPicPr>
        <p:blipFill rotWithShape="1">
          <a:blip r:embed="rId3"/>
          <a:srcRect l="32986" t="21153" r="257" b="13234"/>
          <a:stretch/>
        </p:blipFill>
        <p:spPr bwMode="auto">
          <a:xfrm>
            <a:off x="4454351" y="2924944"/>
            <a:ext cx="4006081" cy="2237303"/>
          </a:xfrm>
          <a:prstGeom prst="rect">
            <a:avLst/>
          </a:prstGeom>
          <a:ln>
            <a:noFill/>
          </a:ln>
          <a:extLst>
            <a:ext uri="{53640926-AAD7-44D8-BBD7-CCE9431645EC}">
              <a14:shadowObscured xmlns:a14="http://schemas.microsoft.com/office/drawing/2010/main"/>
            </a:ext>
          </a:extLst>
        </p:spPr>
      </p:pic>
      <p:sp>
        <p:nvSpPr>
          <p:cNvPr id="10" name="Textfeld 9">
            <a:extLst>
              <a:ext uri="{FF2B5EF4-FFF2-40B4-BE49-F238E27FC236}">
                <a16:creationId xmlns:a16="http://schemas.microsoft.com/office/drawing/2014/main" xmlns="" id="{FCD98F43-339D-B434-4C9B-44219B3A3937}"/>
              </a:ext>
            </a:extLst>
          </p:cNvPr>
          <p:cNvSpPr txBox="1"/>
          <p:nvPr/>
        </p:nvSpPr>
        <p:spPr>
          <a:xfrm>
            <a:off x="539552" y="1772816"/>
            <a:ext cx="8064895" cy="954107"/>
          </a:xfrm>
          <a:prstGeom prst="rect">
            <a:avLst/>
          </a:prstGeom>
          <a:noFill/>
        </p:spPr>
        <p:txBody>
          <a:bodyPr wrap="square" rtlCol="0">
            <a:spAutoFit/>
          </a:bodyPr>
          <a:lstStyle/>
          <a:p>
            <a:pPr algn="ctr"/>
            <a:r>
              <a:rPr lang="de-DE" sz="2800" b="1" dirty="0">
                <a:solidFill>
                  <a:srgbClr val="0070C0"/>
                </a:solidFill>
                <a:latin typeface="LMU CompatilFact" panose="02000500060000020003" pitchFamily="2" charset="0"/>
              </a:rPr>
              <a:t>Die Katholisch-Theologische Fakultät an der LMU</a:t>
            </a:r>
          </a:p>
        </p:txBody>
      </p:sp>
      <p:sp>
        <p:nvSpPr>
          <p:cNvPr id="11" name="Textfeld 10">
            <a:extLst>
              <a:ext uri="{FF2B5EF4-FFF2-40B4-BE49-F238E27FC236}">
                <a16:creationId xmlns:a16="http://schemas.microsoft.com/office/drawing/2014/main" xmlns="" id="{DFACDD47-2C26-AE41-D97B-E73AABB344AD}"/>
              </a:ext>
            </a:extLst>
          </p:cNvPr>
          <p:cNvSpPr txBox="1"/>
          <p:nvPr/>
        </p:nvSpPr>
        <p:spPr>
          <a:xfrm>
            <a:off x="654879" y="5360268"/>
            <a:ext cx="7776864" cy="954107"/>
          </a:xfrm>
          <a:prstGeom prst="rect">
            <a:avLst/>
          </a:prstGeom>
          <a:noFill/>
        </p:spPr>
        <p:txBody>
          <a:bodyPr wrap="square" rtlCol="0">
            <a:spAutoFit/>
          </a:bodyPr>
          <a:lstStyle/>
          <a:p>
            <a:pPr algn="ctr"/>
            <a:r>
              <a:rPr lang="de-DE" sz="2800" b="1" i="1" dirty="0" err="1">
                <a:solidFill>
                  <a:srgbClr val="0070C0"/>
                </a:solidFill>
                <a:latin typeface="LMU CompatilFact" panose="02000500060000020003" pitchFamily="2" charset="0"/>
              </a:rPr>
              <a:t>Theologicum</a:t>
            </a:r>
            <a:r>
              <a:rPr lang="de-DE" sz="2800" b="1" dirty="0">
                <a:solidFill>
                  <a:srgbClr val="0070C0"/>
                </a:solidFill>
                <a:latin typeface="LMU CompatilFact" panose="02000500060000020003" pitchFamily="2" charset="0"/>
              </a:rPr>
              <a:t> – </a:t>
            </a:r>
          </a:p>
          <a:p>
            <a:r>
              <a:rPr lang="de-DE" sz="2800" b="1" dirty="0">
                <a:solidFill>
                  <a:srgbClr val="0070C0"/>
                </a:solidFill>
                <a:latin typeface="LMU CompatilFact" panose="02000500060000020003" pitchFamily="2" charset="0"/>
              </a:rPr>
              <a:t>Geschwister-Scholl-Platz 1, 80539 München </a:t>
            </a:r>
          </a:p>
        </p:txBody>
      </p:sp>
    </p:spTree>
    <p:extLst>
      <p:ext uri="{BB962C8B-B14F-4D97-AF65-F5344CB8AC3E}">
        <p14:creationId xmlns:p14="http://schemas.microsoft.com/office/powerpoint/2010/main" val="268960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32AE1882-F5AA-B86A-D406-AD7FE74D8FE2}"/>
              </a:ext>
            </a:extLst>
          </p:cNvPr>
          <p:cNvPicPr>
            <a:picLocks noChangeAspect="1"/>
          </p:cNvPicPr>
          <p:nvPr/>
        </p:nvPicPr>
        <p:blipFill rotWithShape="1">
          <a:blip r:embed="rId2"/>
          <a:srcRect t="5352" r="1379" b="5550"/>
          <a:stretch/>
        </p:blipFill>
        <p:spPr bwMode="auto">
          <a:xfrm>
            <a:off x="644871" y="2492896"/>
            <a:ext cx="7854257" cy="3991234"/>
          </a:xfrm>
          <a:prstGeom prst="rect">
            <a:avLst/>
          </a:prstGeom>
          <a:ln>
            <a:noFill/>
          </a:ln>
          <a:extLst>
            <a:ext uri="{53640926-AAD7-44D8-BBD7-CCE9431645EC}">
              <a14:shadowObscured xmlns:a14="http://schemas.microsoft.com/office/drawing/2010/main"/>
            </a:ext>
          </a:extLst>
        </p:spPr>
      </p:pic>
      <p:sp>
        <p:nvSpPr>
          <p:cNvPr id="4" name="Textfeld 3">
            <a:extLst>
              <a:ext uri="{FF2B5EF4-FFF2-40B4-BE49-F238E27FC236}">
                <a16:creationId xmlns:a16="http://schemas.microsoft.com/office/drawing/2014/main" xmlns="" id="{2E90821A-9351-24B0-B496-39C45D79F7E8}"/>
              </a:ext>
            </a:extLst>
          </p:cNvPr>
          <p:cNvSpPr txBox="1"/>
          <p:nvPr/>
        </p:nvSpPr>
        <p:spPr>
          <a:xfrm>
            <a:off x="539551" y="1544717"/>
            <a:ext cx="8064895" cy="892552"/>
          </a:xfrm>
          <a:prstGeom prst="rect">
            <a:avLst/>
          </a:prstGeom>
          <a:noFill/>
        </p:spPr>
        <p:txBody>
          <a:bodyPr wrap="square" rtlCol="0">
            <a:spAutoFit/>
          </a:bodyPr>
          <a:lstStyle/>
          <a:p>
            <a:pPr algn="ctr"/>
            <a:r>
              <a:rPr lang="de-DE" sz="2600" b="1" dirty="0">
                <a:solidFill>
                  <a:srgbClr val="0070C0"/>
                </a:solidFill>
                <a:latin typeface="LMU CompatilFact" panose="02000500060000020003" pitchFamily="2" charset="0"/>
              </a:rPr>
              <a:t>Homepage der Katholisch-Theologischen Fakultät (Studium)</a:t>
            </a:r>
          </a:p>
        </p:txBody>
      </p:sp>
    </p:spTree>
    <p:extLst>
      <p:ext uri="{BB962C8B-B14F-4D97-AF65-F5344CB8AC3E}">
        <p14:creationId xmlns:p14="http://schemas.microsoft.com/office/powerpoint/2010/main" val="353368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lh3.googleusercontent.com/B_-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VuQl3ROI6RYW1cLPWNQ2wbrlfnX-qtwTdD3wQxQPVurl9oqckF_caScxnI1-anWOGNNs5K6G6ocDCrYqQ7FPvtGuspUetT04JbPHOmXMErxazBWMJ3HC4QxawMjEHPoA0ce0_H0bYe98rww2VWNZ7pwallc0r3KcA0Q3buywhu9Kkg53qVTxpyLcPTTT33V8U0HuR3EwRhCqWJVm9uF8XRb7VMp-0YibrZyHQKDd4VgWzrAlMEZIgA5sK6Zqnp8fL-s_X0YrQU9tr1yviBTyAI9xiVzrMNCoj8cp5aUvY7DXVn2W7eI0TxD3kwsh5fImT1NSdwmFz3TU55Iv=w1273-h955-no"/>
          <p:cNvSpPr>
            <a:spLocks noChangeAspect="1" noChangeArrowheads="1"/>
          </p:cNvSpPr>
          <p:nvPr/>
        </p:nvSpPr>
        <p:spPr bwMode="auto">
          <a:xfrm>
            <a:off x="155575" y="-4160838"/>
            <a:ext cx="11553825" cy="866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Rechteck 1"/>
          <p:cNvSpPr/>
          <p:nvPr/>
        </p:nvSpPr>
        <p:spPr>
          <a:xfrm>
            <a:off x="268664" y="2243481"/>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DISZIPLINEN</a:t>
            </a:r>
          </a:p>
        </p:txBody>
      </p:sp>
      <p:sp>
        <p:nvSpPr>
          <p:cNvPr id="3" name="Textfeld 2"/>
          <p:cNvSpPr txBox="1"/>
          <p:nvPr/>
        </p:nvSpPr>
        <p:spPr>
          <a:xfrm>
            <a:off x="82779" y="3179488"/>
            <a:ext cx="2071088" cy="1908215"/>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BIBLISCH</a:t>
            </a:r>
          </a:p>
          <a:p>
            <a:pPr marL="285750" indent="-285750">
              <a:buFont typeface="Arial" panose="020B0604020202020204" pitchFamily="34" charset="0"/>
              <a:buChar char="•"/>
            </a:pPr>
            <a:endParaRPr lang="de-DE"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Biblische Einleitung</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Altes Testament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Neues Testament</a:t>
            </a:r>
          </a:p>
          <a:p>
            <a:endParaRPr lang="de-DE" dirty="0"/>
          </a:p>
        </p:txBody>
      </p:sp>
      <p:sp>
        <p:nvSpPr>
          <p:cNvPr id="6" name="Textfeld 5"/>
          <p:cNvSpPr txBox="1"/>
          <p:nvPr/>
        </p:nvSpPr>
        <p:spPr>
          <a:xfrm>
            <a:off x="2225488" y="3179488"/>
            <a:ext cx="2160240" cy="2616101"/>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HISTORISCH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Mittlere und neuere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Bayerische Kirchengeschichte</a:t>
            </a:r>
          </a:p>
          <a:p>
            <a:endParaRPr lang="de-DE" dirty="0"/>
          </a:p>
        </p:txBody>
      </p:sp>
      <p:sp>
        <p:nvSpPr>
          <p:cNvPr id="7" name="Textfeld 6"/>
          <p:cNvSpPr txBox="1"/>
          <p:nvPr/>
        </p:nvSpPr>
        <p:spPr>
          <a:xfrm>
            <a:off x="4528970" y="3179488"/>
            <a:ext cx="2071088" cy="2369880"/>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SYSTEMATISCH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Dogmatik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Fundamental-theologie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Sozialethik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Philosophie</a:t>
            </a:r>
          </a:p>
          <a:p>
            <a:endParaRPr lang="de-DE" dirty="0"/>
          </a:p>
        </p:txBody>
      </p:sp>
      <p:sp>
        <p:nvSpPr>
          <p:cNvPr id="8" name="Textfeld 7"/>
          <p:cNvSpPr txBox="1"/>
          <p:nvPr/>
        </p:nvSpPr>
        <p:spPr>
          <a:xfrm>
            <a:off x="6716922" y="3179488"/>
            <a:ext cx="2523362" cy="2123658"/>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PRAKTISCH</a:t>
            </a:r>
          </a:p>
          <a:p>
            <a:endParaRPr lang="de-DE" b="1"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accent1"/>
                </a:solidFill>
                <a:latin typeface="LMU CompatilFact" panose="02000500060000020003" pitchFamily="2" charset="0"/>
              </a:rPr>
              <a:t>Religionspädagogik und Didaktik des </a:t>
            </a:r>
            <a:r>
              <a:rPr lang="de-DE" sz="1600" dirty="0">
                <a:solidFill>
                  <a:schemeClr val="tx2">
                    <a:lumMod val="60000"/>
                    <a:lumOff val="40000"/>
                  </a:schemeClr>
                </a:solidFill>
                <a:latin typeface="LMU CompatilFact" panose="02000500060000020003" pitchFamily="2" charset="0"/>
              </a:rPr>
              <a:t>Religionsunterrichts</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Pastoraltheologie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Kirchenrecht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Liturgiewissenschaft</a:t>
            </a:r>
          </a:p>
        </p:txBody>
      </p:sp>
    </p:spTree>
    <p:extLst>
      <p:ext uri="{BB962C8B-B14F-4D97-AF65-F5344CB8AC3E}">
        <p14:creationId xmlns:p14="http://schemas.microsoft.com/office/powerpoint/2010/main" val="39572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9D8BB88-CC2F-0593-3E54-86F42ED537CC}"/>
              </a:ext>
            </a:extLst>
          </p:cNvPr>
          <p:cNvSpPr txBox="1"/>
          <p:nvPr/>
        </p:nvSpPr>
        <p:spPr>
          <a:xfrm>
            <a:off x="701378" y="2557561"/>
            <a:ext cx="7488832" cy="3903120"/>
          </a:xfrm>
          <a:prstGeom prst="rect">
            <a:avLst/>
          </a:prstGeom>
          <a:noFill/>
        </p:spPr>
        <p:txBody>
          <a:bodyPr wrap="square">
            <a:spAutoFit/>
          </a:bodyPr>
          <a:lstStyle/>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Der Studiengang Katholische Theologie Bachelor-Nebenfach ist modular aufgebaut.</a:t>
            </a:r>
          </a:p>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Die Module werden jährlich angeboten.</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Der Studiengang umfasst 60 ECTS-Punkte.</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Anzahl Module: 5</a:t>
            </a:r>
          </a:p>
          <a:p>
            <a:pPr marL="342900" indent="-342900">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Regelstudienzeit: 5 Fachsemester</a:t>
            </a:r>
          </a:p>
          <a:p>
            <a:pPr marL="342900" indent="-342900" eaLnBrk="1" hangingPunct="1">
              <a:lnSpc>
                <a:spcPct val="150000"/>
              </a:lnSpc>
              <a:buClr>
                <a:schemeClr val="accent1">
                  <a:lumMod val="60000"/>
                  <a:lumOff val="40000"/>
                </a:schemeClr>
              </a:buClr>
              <a:buFont typeface="Wingdings" panose="05000000000000000000" pitchFamily="2" charset="2"/>
              <a:buChar char="v"/>
            </a:pPr>
            <a:r>
              <a:rPr lang="de-DE" altLang="de-DE" sz="2400" dirty="0">
                <a:solidFill>
                  <a:schemeClr val="tx2">
                    <a:lumMod val="60000"/>
                    <a:lumOff val="40000"/>
                  </a:schemeClr>
                </a:solidFill>
                <a:latin typeface="LMU CompatilFact" panose="02000500060000020003" pitchFamily="2" charset="0"/>
              </a:rPr>
              <a:t>Abschluss: Bachelor </a:t>
            </a:r>
          </a:p>
        </p:txBody>
      </p:sp>
      <p:sp>
        <p:nvSpPr>
          <p:cNvPr id="6" name="Rechteck 5">
            <a:extLst>
              <a:ext uri="{FF2B5EF4-FFF2-40B4-BE49-F238E27FC236}">
                <a16:creationId xmlns:a16="http://schemas.microsoft.com/office/drawing/2014/main" xmlns="" id="{F3182C6D-8F9B-41CC-A40D-2859CD0EFD94}"/>
              </a:ext>
            </a:extLst>
          </p:cNvPr>
          <p:cNvSpPr/>
          <p:nvPr/>
        </p:nvSpPr>
        <p:spPr>
          <a:xfrm>
            <a:off x="179512"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Allgemeine Informationen</a:t>
            </a:r>
          </a:p>
        </p:txBody>
      </p:sp>
    </p:spTree>
    <p:extLst>
      <p:ext uri="{BB962C8B-B14F-4D97-AF65-F5344CB8AC3E}">
        <p14:creationId xmlns:p14="http://schemas.microsoft.com/office/powerpoint/2010/main" val="7527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3147</Words>
  <Application>Microsoft Office PowerPoint</Application>
  <PresentationFormat>Bildschirmpräsentation (4:3)</PresentationFormat>
  <Paragraphs>480</Paragraphs>
  <Slides>57</Slides>
  <Notes>3</Notes>
  <HiddenSlides>0</HiddenSlides>
  <MMClips>0</MMClips>
  <ScaleCrop>false</ScaleCrop>
  <HeadingPairs>
    <vt:vector size="4" baseType="variant">
      <vt:variant>
        <vt:lpstr>Design</vt:lpstr>
      </vt:variant>
      <vt:variant>
        <vt:i4>1</vt:i4>
      </vt:variant>
      <vt:variant>
        <vt:lpstr>Folientitel</vt:lpstr>
      </vt:variant>
      <vt:variant>
        <vt:i4>57</vt:i4>
      </vt:variant>
    </vt:vector>
  </HeadingPairs>
  <TitlesOfParts>
    <vt:vector size="58" baseType="lpstr">
      <vt:lpstr>Larissa</vt:lpstr>
      <vt:lpstr>Einführung zum Studium der  Katholischen Theologie  an der  Ludwig-Maximilians-Universität München  BA-Berufliche Bildung /  BA-Wirtschaftspädagogik (Unterrichtsfach Kath. Religionslehre) und  Bachelor-Nebenfach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Missio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Cedric</dc:creator>
  <cp:lastModifiedBy>Miriam</cp:lastModifiedBy>
  <cp:revision>96</cp:revision>
  <dcterms:created xsi:type="dcterms:W3CDTF">2017-01-10T16:51:04Z</dcterms:created>
  <dcterms:modified xsi:type="dcterms:W3CDTF">2023-09-20T09:29:07Z</dcterms:modified>
</cp:coreProperties>
</file>