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6" r:id="rId2"/>
    <p:sldId id="263" r:id="rId3"/>
    <p:sldId id="296" r:id="rId4"/>
    <p:sldId id="295" r:id="rId5"/>
    <p:sldId id="358" r:id="rId6"/>
    <p:sldId id="271" r:id="rId7"/>
    <p:sldId id="547" r:id="rId8"/>
    <p:sldId id="556" r:id="rId9"/>
    <p:sldId id="298" r:id="rId10"/>
    <p:sldId id="576" r:id="rId11"/>
    <p:sldId id="557" r:id="rId12"/>
    <p:sldId id="577" r:id="rId13"/>
    <p:sldId id="304" r:id="rId14"/>
    <p:sldId id="558" r:id="rId15"/>
    <p:sldId id="303" r:id="rId16"/>
    <p:sldId id="550" r:id="rId17"/>
    <p:sldId id="350" r:id="rId18"/>
    <p:sldId id="567" r:id="rId19"/>
    <p:sldId id="568" r:id="rId20"/>
    <p:sldId id="569" r:id="rId21"/>
    <p:sldId id="570" r:id="rId22"/>
    <p:sldId id="571" r:id="rId23"/>
    <p:sldId id="572" r:id="rId24"/>
    <p:sldId id="573" r:id="rId25"/>
    <p:sldId id="574" r:id="rId26"/>
    <p:sldId id="579" r:id="rId27"/>
    <p:sldId id="580" r:id="rId28"/>
    <p:sldId id="581" r:id="rId29"/>
    <p:sldId id="546" r:id="rId30"/>
    <p:sldId id="541" r:id="rId31"/>
    <p:sldId id="359" r:id="rId32"/>
    <p:sldId id="582" r:id="rId33"/>
    <p:sldId id="583" r:id="rId34"/>
    <p:sldId id="584" r:id="rId35"/>
    <p:sldId id="267" r:id="rId3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FFE79B"/>
    <a:srgbClr val="B2A7A7"/>
    <a:srgbClr val="FFC9E4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20" autoAdjust="0"/>
  </p:normalViewPr>
  <p:slideViewPr>
    <p:cSldViewPr>
      <p:cViewPr varScale="1">
        <p:scale>
          <a:sx n="62" d="100"/>
          <a:sy n="62" d="100"/>
        </p:scale>
        <p:origin x="1392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F3742-9CCA-4B80-85F6-1EE4265861DD}" type="datetimeFigureOut">
              <a:rPr lang="de-DE" smtClean="0"/>
              <a:pPr/>
              <a:t>27.09.2023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4DE16-7577-4B1E-B7EE-1D51905B3DC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831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4DE16-7577-4B1E-B7EE-1D51905B3DC8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008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4DE16-7577-4B1E-B7EE-1D51905B3DC8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5073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de-DE" sz="1200" dirty="0">
              <a:latin typeface="LMU CompatilFact" panose="02000500060000020003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949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altLang="de-DE" sz="12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38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altLang="de-DE" sz="12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896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61C1A-3E02-4691-AB37-416BF3A65AB2}" type="datetimeFigureOut">
              <a:rPr lang="de-DE" smtClean="0"/>
              <a:pPr/>
              <a:t>27.09.2023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1631CB-D344-4F87-92F7-FAA37F887AD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Picture 3" descr="Z:\fakultaet01\Studienberatung Ekezie_Felix\Studienbüro\Geschäftsausstattung\Logos\Fakultät\Header\Header-Fakultät_Weiß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0" y="175202"/>
            <a:ext cx="8856984" cy="119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 userDrawn="1"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323528" y="2132856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chemeClr val="bg1"/>
                </a:solidFill>
                <a:latin typeface="LMU CompatilFact" panose="02000500060000020003" pitchFamily="2" charset="0"/>
              </a:rPr>
              <a:t>STUDIEREN </a:t>
            </a:r>
          </a:p>
          <a:p>
            <a:pPr algn="ctr"/>
            <a:r>
              <a:rPr lang="de-DE" sz="4800" b="1" dirty="0">
                <a:solidFill>
                  <a:schemeClr val="bg1"/>
                </a:solidFill>
                <a:latin typeface="LMU CompatilFact" panose="02000500060000020003" pitchFamily="2" charset="0"/>
              </a:rPr>
              <a:t>AN DER LMU MÜNCHEN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23528" y="3933056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  <a:latin typeface="LMU CompatilFact" panose="02000500060000020003" pitchFamily="2" charset="0"/>
              </a:rPr>
              <a:t>Das Studienfach </a:t>
            </a:r>
          </a:p>
          <a:p>
            <a:pPr algn="ctr"/>
            <a:r>
              <a:rPr lang="de-DE" sz="3600" b="1" dirty="0">
                <a:solidFill>
                  <a:schemeClr val="bg1"/>
                </a:solidFill>
                <a:latin typeface="LMU CompatilFact" panose="02000500060000020003" pitchFamily="2" charset="0"/>
              </a:rPr>
              <a:t>Katholische Theologie</a:t>
            </a:r>
          </a:p>
          <a:p>
            <a:pPr algn="ctr"/>
            <a:r>
              <a:rPr lang="de-DE" sz="3600" b="1" dirty="0">
                <a:solidFill>
                  <a:schemeClr val="bg1"/>
                </a:solidFill>
                <a:latin typeface="LMU CompatilFact" panose="02000500060000020003" pitchFamily="2" charset="0"/>
              </a:rPr>
              <a:t>im Profil</a:t>
            </a:r>
          </a:p>
        </p:txBody>
      </p:sp>
    </p:spTree>
    <p:extLst>
      <p:ext uri="{BB962C8B-B14F-4D97-AF65-F5344CB8AC3E}">
        <p14:creationId xmlns:p14="http://schemas.microsoft.com/office/powerpoint/2010/main" val="91391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-1116632" y="3140968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61C1A-3E02-4691-AB37-416BF3A65AB2}" type="datetimeFigureOut">
              <a:rPr lang="de-DE" smtClean="0"/>
              <a:pPr/>
              <a:t>27.09.2023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1631CB-D344-4F87-92F7-FAA37F887A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677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61C1A-3E02-4691-AB37-416BF3A65AB2}" type="datetimeFigureOut">
              <a:rPr lang="de-DE" smtClean="0"/>
              <a:pPr/>
              <a:t>27.09.2023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1631CB-D344-4F87-92F7-FAA37F887A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8338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6">
            <a:extLst>
              <a:ext uri="{FF2B5EF4-FFF2-40B4-BE49-F238E27FC236}">
                <a16:creationId xmlns:a16="http://schemas.microsoft.com/office/drawing/2014/main" id="{61DF7720-7E46-0340-BCE7-71A2014BEE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800" y="2160000"/>
            <a:ext cx="5400000" cy="14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20"/>
              </a:lnSpc>
              <a:spcBef>
                <a:spcPts val="0"/>
              </a:spcBef>
              <a:buFontTx/>
              <a:buNone/>
              <a:defRPr sz="2100" b="1" i="0" baseline="0">
                <a:latin typeface="Arial" panose="020B0604020202020204" pitchFamily="34" charset="0"/>
              </a:defRPr>
            </a:lvl1pPr>
            <a:lvl2pPr>
              <a:buFontTx/>
              <a:buNone/>
              <a:defRPr sz="2100" b="1" i="0" baseline="0">
                <a:latin typeface="Arial" panose="020B0604020202020204" pitchFamily="34" charset="0"/>
              </a:defRPr>
            </a:lvl2pPr>
            <a:lvl3pPr>
              <a:buFontTx/>
              <a:buNone/>
              <a:defRPr sz="2100" b="1" i="0" baseline="0">
                <a:latin typeface="Arial" panose="020B0604020202020204" pitchFamily="34" charset="0"/>
              </a:defRPr>
            </a:lvl3pPr>
            <a:lvl4pPr>
              <a:buFontTx/>
              <a:buNone/>
              <a:defRPr sz="2100" b="1" i="0" baseline="0">
                <a:latin typeface="Arial" panose="020B0604020202020204" pitchFamily="34" charset="0"/>
              </a:defRPr>
            </a:lvl4pPr>
            <a:lvl5pPr>
              <a:buFontTx/>
              <a:buNone/>
              <a:defRPr sz="2100" b="1" i="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1. Erstes Kapitel</a:t>
            </a:r>
          </a:p>
        </p:txBody>
      </p:sp>
    </p:spTree>
    <p:extLst>
      <p:ext uri="{BB962C8B-B14F-4D97-AF65-F5344CB8AC3E}">
        <p14:creationId xmlns:p14="http://schemas.microsoft.com/office/powerpoint/2010/main" val="220371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116632" y="3140968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61C1A-3E02-4691-AB37-416BF3A65AB2}" type="datetimeFigureOut">
              <a:rPr lang="de-DE" smtClean="0"/>
              <a:pPr/>
              <a:t>27.09.2023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1631CB-D344-4F87-92F7-FAA37F887A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20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61C1A-3E02-4691-AB37-416BF3A65AB2}" type="datetimeFigureOut">
              <a:rPr lang="de-DE" smtClean="0"/>
              <a:pPr/>
              <a:t>27.09.2023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1631CB-D344-4F87-92F7-FAA37F887A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701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61C1A-3E02-4691-AB37-416BF3A65AB2}" type="datetimeFigureOut">
              <a:rPr lang="de-DE" smtClean="0"/>
              <a:pPr/>
              <a:t>27.09.2023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1631CB-D344-4F87-92F7-FAA37F887A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225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61C1A-3E02-4691-AB37-416BF3A65AB2}" type="datetimeFigureOut">
              <a:rPr lang="de-DE" smtClean="0"/>
              <a:pPr/>
              <a:t>27.09.2023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1631CB-D344-4F87-92F7-FAA37F887A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56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61C1A-3E02-4691-AB37-416BF3A65AB2}" type="datetimeFigureOut">
              <a:rPr lang="de-DE" smtClean="0"/>
              <a:pPr/>
              <a:t>27.09.2023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1631CB-D344-4F87-92F7-FAA37F887A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430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61C1A-3E02-4691-AB37-416BF3A65AB2}" type="datetimeFigureOut">
              <a:rPr lang="de-DE" smtClean="0"/>
              <a:pPr/>
              <a:t>27.09.2023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1631CB-D344-4F87-92F7-FAA37F887A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457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61C1A-3E02-4691-AB37-416BF3A65AB2}" type="datetimeFigureOut">
              <a:rPr lang="de-DE" smtClean="0"/>
              <a:pPr/>
              <a:t>27.09.2023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1631CB-D344-4F87-92F7-FAA37F887A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569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61C1A-3E02-4691-AB37-416BF3A65AB2}" type="datetimeFigureOut">
              <a:rPr lang="de-DE" smtClean="0"/>
              <a:pPr/>
              <a:t>27.09.2023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1631CB-D344-4F87-92F7-FAA37F887A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475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Picture 3" descr="Z:\fakultaet01\Studienberatung Ekezie_Felix\Studienbüro\Geschäftsausstattung\Logos\Fakultät\Header\Header-Fakultät_Weiß-0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0" y="175202"/>
            <a:ext cx="8856984" cy="119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547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f.lmu.de/" TargetMode="External"/><Relationship Id="rId2" Type="http://schemas.openxmlformats.org/officeDocument/2006/relationships/hyperlink" Target="http://www.uni-muenchen.de/pa/pags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.felix@kaththeol.uni-muenchen.de" TargetMode="External"/><Relationship Id="rId2" Type="http://schemas.openxmlformats.org/officeDocument/2006/relationships/hyperlink" Target="mailto:Christiane.Stoib@kaththeol.uni-muenchen.de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mu.de/inklusionstutor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45018&amp;picture=raised-hand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772400" cy="3888432"/>
          </a:xfrm>
        </p:spPr>
        <p:txBody>
          <a:bodyPr/>
          <a:lstStyle/>
          <a:p>
            <a:pPr algn="ctr"/>
            <a:r>
              <a:rPr lang="de-DE" sz="2800" b="0" dirty="0">
                <a:solidFill>
                  <a:schemeClr val="bg1"/>
                </a:solidFill>
                <a:latin typeface="LMU CompatilFact" panose="02000500060000020003" pitchFamily="2" charset="0"/>
              </a:rPr>
              <a:t>Einführung zum Studium der </a:t>
            </a:r>
            <a:br>
              <a:rPr lang="de-DE" sz="2800" b="0" dirty="0">
                <a:solidFill>
                  <a:schemeClr val="bg1"/>
                </a:solidFill>
                <a:latin typeface="LMU CompatilFact" panose="02000500060000020003" pitchFamily="2" charset="0"/>
              </a:rPr>
            </a:br>
            <a:r>
              <a:rPr lang="de-DE" sz="2800" b="0" dirty="0">
                <a:solidFill>
                  <a:schemeClr val="bg1"/>
                </a:solidFill>
                <a:latin typeface="LMU CompatilFact" panose="02000500060000020003" pitchFamily="2" charset="0"/>
              </a:rPr>
              <a:t>Katholischen Theologie </a:t>
            </a:r>
            <a:br>
              <a:rPr lang="de-DE" sz="2800" b="0" dirty="0">
                <a:solidFill>
                  <a:schemeClr val="bg1"/>
                </a:solidFill>
                <a:latin typeface="LMU CompatilFact" panose="02000500060000020003" pitchFamily="2" charset="0"/>
              </a:rPr>
            </a:br>
            <a:r>
              <a:rPr lang="de-DE" sz="2800" b="0" dirty="0">
                <a:solidFill>
                  <a:schemeClr val="bg1"/>
                </a:solidFill>
                <a:latin typeface="LMU CompatilFact" panose="02000500060000020003" pitchFamily="2" charset="0"/>
              </a:rPr>
              <a:t>an der </a:t>
            </a:r>
            <a:br>
              <a:rPr lang="de-DE" sz="2800" b="0" dirty="0">
                <a:solidFill>
                  <a:schemeClr val="bg1"/>
                </a:solidFill>
                <a:latin typeface="LMU CompatilFact" panose="02000500060000020003" pitchFamily="2" charset="0"/>
              </a:rPr>
            </a:br>
            <a:r>
              <a:rPr lang="de-DE" sz="2800" b="0" dirty="0">
                <a:solidFill>
                  <a:schemeClr val="bg1"/>
                </a:solidFill>
                <a:latin typeface="LMU CompatilFact" panose="02000500060000020003" pitchFamily="2" charset="0"/>
              </a:rPr>
              <a:t>Ludwig-Maximilians-Universität München</a:t>
            </a:r>
            <a:br>
              <a:rPr lang="de-DE" sz="3200" b="0" dirty="0">
                <a:solidFill>
                  <a:schemeClr val="bg1"/>
                </a:solidFill>
                <a:latin typeface="LMU CompatilFact" panose="02000500060000020003" pitchFamily="2" charset="0"/>
              </a:rPr>
            </a:br>
            <a:r>
              <a:rPr lang="de-DE" sz="3200" b="0" dirty="0">
                <a:solidFill>
                  <a:schemeClr val="bg1"/>
                </a:solidFill>
                <a:latin typeface="LMU CompatilFact" panose="02000500060000020003" pitchFamily="2" charset="0"/>
              </a:rPr>
              <a:t>(</a:t>
            </a:r>
            <a:r>
              <a:rPr lang="de-DE" sz="3200" dirty="0" err="1">
                <a:solidFill>
                  <a:schemeClr val="bg1"/>
                </a:solidFill>
                <a:latin typeface="LMU CompatilFact" panose="02000500060000020003" pitchFamily="2" charset="0"/>
              </a:rPr>
              <a:t>Didaktikfach</a:t>
            </a:r>
            <a:r>
              <a:rPr lang="de-DE" sz="3200" dirty="0">
                <a:solidFill>
                  <a:schemeClr val="bg1"/>
                </a:solidFill>
                <a:latin typeface="LMU CompatilFact" panose="02000500060000020003" pitchFamily="2" charset="0"/>
              </a:rPr>
              <a:t> Grund- </a:t>
            </a:r>
            <a:br>
              <a:rPr lang="de-DE" sz="3200" dirty="0">
                <a:solidFill>
                  <a:schemeClr val="bg1"/>
                </a:solidFill>
                <a:latin typeface="LMU CompatilFact" panose="02000500060000020003" pitchFamily="2" charset="0"/>
              </a:rPr>
            </a:br>
            <a:r>
              <a:rPr lang="de-DE" sz="3200" dirty="0">
                <a:solidFill>
                  <a:schemeClr val="bg1"/>
                </a:solidFill>
                <a:latin typeface="LMU CompatilFact" panose="02000500060000020003" pitchFamily="2" charset="0"/>
              </a:rPr>
              <a:t>und Mittelschule)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6">
            <a:extLst>
              <a:ext uri="{FF2B5EF4-FFF2-40B4-BE49-F238E27FC236}">
                <a16:creationId xmlns:a16="http://schemas.microsoft.com/office/drawing/2014/main" id="{3DD4C5F9-36A0-218B-50DF-D15C2ACA3D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63754"/>
              </p:ext>
            </p:extLst>
          </p:nvPr>
        </p:nvGraphicFramePr>
        <p:xfrm>
          <a:off x="179512" y="1700808"/>
          <a:ext cx="5400600" cy="1979592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</a:t>
                      </a:r>
                      <a:r>
                        <a:rPr lang="de-DE" sz="1800" kern="12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Fachw</a:t>
                      </a:r>
                      <a:r>
                        <a:rPr lang="de-DE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. Basiswissen I“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WP 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</a:t>
                      </a:r>
                      <a:r>
                        <a:rPr lang="de-DE" sz="1800" b="0" kern="12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Fachw</a:t>
                      </a:r>
                      <a:r>
                        <a:rPr lang="de-DE" sz="18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. Basiswissen II“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WP 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4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5. FS (WS)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„Grundlagen Systematische Theologie“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WP 1.1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5. FS (WS)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</a:t>
                      </a:r>
                      <a:r>
                        <a:rPr lang="de-DE" altLang="de-DE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</a:rPr>
                        <a:t>Grundlagen Biblische Theologie</a:t>
                      </a: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WP 2.1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Group 16">
            <a:extLst>
              <a:ext uri="{FF2B5EF4-FFF2-40B4-BE49-F238E27FC236}">
                <a16:creationId xmlns:a16="http://schemas.microsoft.com/office/drawing/2014/main" id="{212DC1B7-E65D-1523-7EEE-684F1581C4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085036"/>
              </p:ext>
            </p:extLst>
          </p:nvPr>
        </p:nvGraphicFramePr>
        <p:xfrm>
          <a:off x="3347864" y="4005064"/>
          <a:ext cx="5670822" cy="2540985"/>
        </p:xfrm>
        <a:graphic>
          <a:graphicData uri="http://schemas.openxmlformats.org/drawingml/2006/table">
            <a:tbl>
              <a:tblPr/>
              <a:tblGrid>
                <a:gridCol w="2835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5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„Vertiefung Religionsdidaktik I“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WP 3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„Vertiefung Religionsdidaktik II“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WP 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6. FS (SS)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„Fachdidaktisch-methodisches Seminar“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WP 3.1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Praktikumssemester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altLang="de-DE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</a:rPr>
                        <a:t>„Religionsdidaktisches Begleitseminar für das Lehramt an Grundschulen</a:t>
                      </a: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WP 4.1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B829802D-A501-85D7-F534-8381337A26FB}"/>
              </a:ext>
            </a:extLst>
          </p:cNvPr>
          <p:cNvSpPr/>
          <p:nvPr/>
        </p:nvSpPr>
        <p:spPr>
          <a:xfrm>
            <a:off x="1530114" y="6058750"/>
            <a:ext cx="1313433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002060"/>
                </a:solidFill>
                <a:latin typeface="LMU CompatilFact" panose="02000500060000020003" pitchFamily="2" charset="0"/>
              </a:rPr>
              <a:t>MISSIO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6A722A2-0C34-295C-6122-7B41EDD73AA2}"/>
              </a:ext>
            </a:extLst>
          </p:cNvPr>
          <p:cNvSpPr/>
          <p:nvPr/>
        </p:nvSpPr>
        <p:spPr>
          <a:xfrm>
            <a:off x="395536" y="4331922"/>
            <a:ext cx="2689988" cy="7200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LMU CompatilFact" panose="02000500060000020003" pitchFamily="2" charset="0"/>
              </a:rPr>
              <a:t>Entweder WP 1.1</a:t>
            </a:r>
          </a:p>
          <a:p>
            <a:pPr algn="ctr"/>
            <a:r>
              <a:rPr lang="de-DE" b="1" dirty="0">
                <a:latin typeface="LMU CompatilFact" panose="02000500060000020003" pitchFamily="2" charset="0"/>
              </a:rPr>
              <a:t>oder WP 2.1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0D31A3E-E953-E79C-DC6C-4F96E2A09C1E}"/>
              </a:ext>
            </a:extLst>
          </p:cNvPr>
          <p:cNvSpPr/>
          <p:nvPr/>
        </p:nvSpPr>
        <p:spPr>
          <a:xfrm>
            <a:off x="6084168" y="2845992"/>
            <a:ext cx="2689988" cy="73676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LMU CompatilFact" panose="02000500060000020003" pitchFamily="2" charset="0"/>
              </a:rPr>
              <a:t>Entweder </a:t>
            </a:r>
          </a:p>
          <a:p>
            <a:pPr algn="ctr"/>
            <a:r>
              <a:rPr lang="de-DE" b="1" dirty="0">
                <a:latin typeface="LMU CompatilFact" panose="02000500060000020003" pitchFamily="2" charset="0"/>
              </a:rPr>
              <a:t>WP 3.1 oder  WP 4.1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4EBE2F1-8B43-F973-B88F-DB5D781C841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83768" y="3356992"/>
            <a:ext cx="1303005" cy="1440160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AE28F65F-53DB-1557-144C-2C720AA95D2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530114" y="3356992"/>
            <a:ext cx="467044" cy="1014911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D6A1BF5-8521-5690-2167-2DE7FC40EAA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80112" y="3501008"/>
            <a:ext cx="1080120" cy="720080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548972D-F46A-8B72-AF34-82B883F8240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740354" y="3501008"/>
            <a:ext cx="288030" cy="576064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4A04218-5D6E-B423-9F46-42CF9955961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14702" y="5373216"/>
            <a:ext cx="3385490" cy="984080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3621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DB7FFA9-38CE-6F54-38B1-3C3E2C518C53}"/>
              </a:ext>
            </a:extLst>
          </p:cNvPr>
          <p:cNvSpPr txBox="1"/>
          <p:nvPr/>
        </p:nvSpPr>
        <p:spPr>
          <a:xfrm>
            <a:off x="305718" y="171748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70C0"/>
                </a:solidFill>
                <a:latin typeface="LMU CompatilFact SC" panose="02000500060000020003" pitchFamily="2" charset="0"/>
              </a:rPr>
              <a:t>Studienplan Mittelschule</a:t>
            </a:r>
            <a:endParaRPr lang="de-DE" sz="2800" b="1" dirty="0">
              <a:latin typeface="LMU CompatilFact SC" panose="02000500060000020003" pitchFamily="2" charset="0"/>
            </a:endParaRPr>
          </a:p>
        </p:txBody>
      </p:sp>
      <p:graphicFrame>
        <p:nvGraphicFramePr>
          <p:cNvPr id="7" name="Group 16">
            <a:extLst>
              <a:ext uri="{FF2B5EF4-FFF2-40B4-BE49-F238E27FC236}">
                <a16:creationId xmlns:a16="http://schemas.microsoft.com/office/drawing/2014/main" id="{8094F13C-12EA-0568-93DA-84E8BCCFBB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211285"/>
              </p:ext>
            </p:extLst>
          </p:nvPr>
        </p:nvGraphicFramePr>
        <p:xfrm>
          <a:off x="305718" y="2780928"/>
          <a:ext cx="4050258" cy="3024336"/>
        </p:xfrm>
        <a:graphic>
          <a:graphicData uri="http://schemas.openxmlformats.org/drawingml/2006/table">
            <a:tbl>
              <a:tblPr/>
              <a:tblGrid>
                <a:gridCol w="2025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20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Fachdidaktik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KR 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Modul P 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2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3. FS (WS)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</a:t>
                      </a:r>
                      <a:r>
                        <a:rPr lang="de-DE" altLang="de-DE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</a:rPr>
                        <a:t>Religionsdidaktik 1 für Sekundarstufe</a:t>
                      </a: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P 1.1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4. FS (SS)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</a:t>
                      </a:r>
                      <a:r>
                        <a:rPr lang="de-DE" altLang="de-DE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</a:rPr>
                        <a:t>Religionsdidaktik 2 für Sekundarstufe</a:t>
                      </a: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P 1.2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Group 16">
            <a:extLst>
              <a:ext uri="{FF2B5EF4-FFF2-40B4-BE49-F238E27FC236}">
                <a16:creationId xmlns:a16="http://schemas.microsoft.com/office/drawing/2014/main" id="{46F3A307-289E-53FF-1CD3-A060A9CAD7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800173"/>
              </p:ext>
            </p:extLst>
          </p:nvPr>
        </p:nvGraphicFramePr>
        <p:xfrm>
          <a:off x="4716016" y="2780928"/>
          <a:ext cx="4050258" cy="3024336"/>
        </p:xfrm>
        <a:graphic>
          <a:graphicData uri="http://schemas.openxmlformats.org/drawingml/2006/table">
            <a:tbl>
              <a:tblPr/>
              <a:tblGrid>
                <a:gridCol w="2025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87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Fachdidaktik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KR 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Modul P 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Basiswissen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FW 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Modul P 3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5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3. FS (WS)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„Planungsseminar Katholische Religionslehre“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P 2.1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4. FS (SS)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„Liturgisch-historische Grundlagen der kirchlichen Erneuerung“    P 3.1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94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6">
            <a:extLst>
              <a:ext uri="{FF2B5EF4-FFF2-40B4-BE49-F238E27FC236}">
                <a16:creationId xmlns:a16="http://schemas.microsoft.com/office/drawing/2014/main" id="{3DD4C5F9-36A0-218B-50DF-D15C2ACA3D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572079"/>
              </p:ext>
            </p:extLst>
          </p:nvPr>
        </p:nvGraphicFramePr>
        <p:xfrm>
          <a:off x="395536" y="1844824"/>
          <a:ext cx="5472609" cy="2883320"/>
        </p:xfrm>
        <a:graphic>
          <a:graphicData uri="http://schemas.openxmlformats.org/drawingml/2006/table">
            <a:tbl>
              <a:tblPr/>
              <a:tblGrid>
                <a:gridCol w="21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9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Basiswissen FW 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Modul P 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Fachdidaktik KR III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Modul P 5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4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5. FS (WS)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„Grundlagen Systematische Theologie“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P 4.1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6. FS (SS)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„Thematisches religionspädagogisches Seminar“ P 5.0.1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oder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„Religionsdidaktisches Begleitseminar für das Lehramt an Mittelschulen“ P 5.0.2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Group 16">
            <a:extLst>
              <a:ext uri="{FF2B5EF4-FFF2-40B4-BE49-F238E27FC236}">
                <a16:creationId xmlns:a16="http://schemas.microsoft.com/office/drawing/2014/main" id="{75C949E5-A5B6-E58B-4510-C8ECD05B2F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054324"/>
              </p:ext>
            </p:extLst>
          </p:nvPr>
        </p:nvGraphicFramePr>
        <p:xfrm>
          <a:off x="4800620" y="4870641"/>
          <a:ext cx="3737034" cy="1648551"/>
        </p:xfrm>
        <a:graphic>
          <a:graphicData uri="http://schemas.openxmlformats.org/drawingml/2006/table">
            <a:tbl>
              <a:tblPr/>
              <a:tblGrid>
                <a:gridCol w="3737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4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Basiswissen FW III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Modul P 6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7. FS (WS)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„Grundlagen Biblische Theologie“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P 6.1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B829802D-A501-85D7-F534-8381337A26FB}"/>
              </a:ext>
            </a:extLst>
          </p:cNvPr>
          <p:cNvSpPr/>
          <p:nvPr/>
        </p:nvSpPr>
        <p:spPr>
          <a:xfrm>
            <a:off x="7236296" y="3068960"/>
            <a:ext cx="1313433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002060"/>
                </a:solidFill>
                <a:latin typeface="LMU CompatilFact" panose="02000500060000020003" pitchFamily="2" charset="0"/>
              </a:rPr>
              <a:t>MISSIO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C4A04218-5D6E-B423-9F46-42CF99559610}"/>
              </a:ext>
            </a:extLst>
          </p:cNvPr>
          <p:cNvCxnSpPr>
            <a:cxnSpLocks noChangeShapeType="1"/>
            <a:stCxn id="11" idx="1"/>
          </p:cNvCxnSpPr>
          <p:nvPr/>
        </p:nvCxnSpPr>
        <p:spPr bwMode="auto">
          <a:xfrm flipH="1">
            <a:off x="4932040" y="3330570"/>
            <a:ext cx="2304256" cy="746502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70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89B108B-947B-FF50-1B59-38B5A6C083C5}"/>
              </a:ext>
            </a:extLst>
          </p:cNvPr>
          <p:cNvSpPr txBox="1"/>
          <p:nvPr/>
        </p:nvSpPr>
        <p:spPr>
          <a:xfrm>
            <a:off x="323528" y="1700808"/>
            <a:ext cx="8712968" cy="5115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Begleitseminar (WP 4.1 bzw. P 5.0.2) </a:t>
            </a:r>
          </a:p>
          <a:p>
            <a:pPr eaLnBrk="1" hangingPunct="1">
              <a:lnSpc>
                <a:spcPct val="120000"/>
              </a:lnSpc>
            </a:pP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Wer sein zusätzlich studienbegleitendes Praktikum im </a:t>
            </a:r>
            <a:r>
              <a:rPr lang="de-DE" altLang="de-D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Didaktikfach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Religion absolviert, was sehr zu empfehlen ist, muss dazu verpflichtend ein Begleitseminar besuchen.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Grundschule: 	Die Wahl zwischen WP 3 und WP 4 muss dann auf WP 4 			und das Begleitseminar WP 4.1 fallen.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Mittelschule: 	In P 5 muss dann P 5.0.2 gewählt werden.  </a:t>
            </a:r>
          </a:p>
          <a:p>
            <a:pPr lvl="1">
              <a:lnSpc>
                <a:spcPct val="120000"/>
              </a:lnSpc>
            </a:pP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  <a:sym typeface="Wingdings"/>
            </a:endParaRPr>
          </a:p>
          <a:p>
            <a:pPr lvl="1">
              <a:lnSpc>
                <a:spcPct val="120000"/>
              </a:lnSpc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  <a:sym typeface="Wingdings"/>
              </a:rPr>
              <a:t> 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Das Begleitseminar wird im WS und im </a:t>
            </a:r>
            <a:r>
              <a:rPr lang="de-DE" altLang="de-D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SoSe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angeboten, je nachdem, wann Sie Ihr Praktikum absolvieren.</a:t>
            </a:r>
          </a:p>
          <a:p>
            <a:pPr lvl="1">
              <a:lnSpc>
                <a:spcPct val="120000"/>
              </a:lnSpc>
            </a:pP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20000"/>
              </a:lnSpc>
            </a:pP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Das Begleitseminar kann nur parallel zum Praktikum absolviert werden! Es muss also in dem FS gewählt werden, in dem Sie das Praktikum absolvieren.</a:t>
            </a:r>
          </a:p>
          <a:p>
            <a:pPr eaLnBrk="1" hangingPunct="1">
              <a:lnSpc>
                <a:spcPct val="120000"/>
              </a:lnSpc>
            </a:pPr>
            <a:endParaRPr lang="de-DE" altLang="de-DE" dirty="0">
              <a:solidFill>
                <a:srgbClr val="5898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64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AB5A4-B695-3F2F-B102-F868D4EEC98A}"/>
              </a:ext>
            </a:extLst>
          </p:cNvPr>
          <p:cNvSpPr txBox="1"/>
          <p:nvPr/>
        </p:nvSpPr>
        <p:spPr>
          <a:xfrm>
            <a:off x="395536" y="1772816"/>
            <a:ext cx="8208912" cy="4068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</a:tabLst>
              <a:defRPr/>
            </a:pP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Zwischenbemerkung zur Missio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endParaRPr lang="de-DE" altLang="de-DE"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Wer katholische Religionslehre unterrichten möchte, braucht dazu die „kirchliche Unterrichtserlaubnis“, auch „Missio“ genannt.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Diese erwerben Sie nicht an der Universität, sondern indem Sie das Angebot und bestimmte verpflichtende Veranstaltungen des „Mentorats“ wahrnehmen.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Die Mentorinnen und Mentoren erreichen Sie in der Katholischen Hochschulgemeinde, Leopoldstr. 11, 80802 München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Im Studium ist zu beachten: Für den Erwerb der Missio empfiehlt es sich, WP 4 (Grundschule) bzw. P 5.0.2 (Mittelschule) zu wählen.</a:t>
            </a:r>
          </a:p>
        </p:txBody>
      </p:sp>
    </p:spTree>
    <p:extLst>
      <p:ext uri="{BB962C8B-B14F-4D97-AF65-F5344CB8AC3E}">
        <p14:creationId xmlns:p14="http://schemas.microsoft.com/office/powerpoint/2010/main" val="1985578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20BB423-132D-E238-7708-CD5AB0321B92}"/>
              </a:ext>
            </a:extLst>
          </p:cNvPr>
          <p:cNvSpPr txBox="1"/>
          <p:nvPr/>
        </p:nvSpPr>
        <p:spPr>
          <a:xfrm>
            <a:off x="395536" y="1988840"/>
            <a:ext cx="8352928" cy="376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Prinzipiell können Sie immer mehr Veranstaltungen besuchen als vorgeschrieben, aber:</a:t>
            </a:r>
          </a:p>
          <a:p>
            <a:pPr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Bei Wahlpflichtmodulen (Grundschule) oder Wahlpflichtlehr-veranstaltungen (Mittelschule) ist immer angegeben, zwischen welchen Modulen zu wählen ist: also WP 1 oder WP 2; WP 3 oder WP 4 bzw. P 5.0.1 oder P 5.0.2. Diese Wahlmöglichkeiten sind im Blick auf Prüfungen nicht individuell veränderbar. </a:t>
            </a:r>
          </a:p>
          <a:p>
            <a:pPr lvl="1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  <a:sym typeface="Wingdings"/>
              </a:rPr>
              <a:t></a:t>
            </a:r>
            <a:r>
              <a:rPr lang="de-DE" altLang="de-DE" sz="2000" dirty="0">
                <a:sym typeface="Wingdings"/>
              </a:rPr>
              <a:t> </a:t>
            </a: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Bitte halten Sie diese Auswahlvorgabe bei der Anmeldung zu den Prüfungen ein.</a:t>
            </a:r>
          </a:p>
          <a:p>
            <a:pPr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Es können nicht mehr ECTS-Punkte eingebracht werden, als für das Modul vorgesehen sind. Zu viel erbrachte Punkte werden nicht gewertet.</a:t>
            </a:r>
          </a:p>
        </p:txBody>
      </p:sp>
    </p:spTree>
    <p:extLst>
      <p:ext uri="{BB962C8B-B14F-4D97-AF65-F5344CB8AC3E}">
        <p14:creationId xmlns:p14="http://schemas.microsoft.com/office/powerpoint/2010/main" val="3893686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89B108B-947B-FF50-1B59-38B5A6C083C5}"/>
              </a:ext>
            </a:extLst>
          </p:cNvPr>
          <p:cNvSpPr txBox="1"/>
          <p:nvPr/>
        </p:nvSpPr>
        <p:spPr>
          <a:xfrm>
            <a:off x="467544" y="1889649"/>
            <a:ext cx="7776864" cy="4419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EWS/GWS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de-DE" altLang="de-DE" sz="2000" b="1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Im Rahmen des erziehungswissenschaftlichen Studiums müssen 9 ECTS-Punkte gesellschaftswissenschaftliche Studienanteile erworben werden.</a:t>
            </a:r>
          </a:p>
          <a:p>
            <a:pPr marL="342900" indent="-342900" eaLnBrk="1" hangingPunct="1"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Wer Lehramt Grundschule oder Mittelschule studiert und Religion als </a:t>
            </a:r>
            <a:r>
              <a:rPr lang="de-DE" altLang="de-D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Didaktikfach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gewählt hat, muss mindestens 6 ECTS-Punkte aus dem Angebot der Katholischen Religionslehre erwerben.</a:t>
            </a:r>
          </a:p>
          <a:p>
            <a:pPr marL="342900" indent="-342900" eaLnBrk="1" hangingPunct="1"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Die übrigen 3 ECTS-Punkte können auch in einem anderen Fach erworben werden.</a:t>
            </a:r>
          </a:p>
          <a:p>
            <a:pPr eaLnBrk="1" hangingPunct="1">
              <a:spcBef>
                <a:spcPct val="80000"/>
              </a:spcBef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Angebote finden Sie über die Fakultät 11 im Rahmen des EWS oder im VVZ der Katholischen Theologie unter „</a:t>
            </a:r>
            <a:r>
              <a:rPr lang="de-DE" altLang="de-D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modul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. Studiengänge“/ „gesellschaftswissenschaftliche Studienanteile“.</a:t>
            </a:r>
          </a:p>
        </p:txBody>
      </p:sp>
    </p:spTree>
    <p:extLst>
      <p:ext uri="{BB962C8B-B14F-4D97-AF65-F5344CB8AC3E}">
        <p14:creationId xmlns:p14="http://schemas.microsoft.com/office/powerpoint/2010/main" val="114939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B68ABA5-6F06-3625-8869-73290D7CBDC8}"/>
              </a:ext>
            </a:extLst>
          </p:cNvPr>
          <p:cNvSpPr txBox="1"/>
          <p:nvPr/>
        </p:nvSpPr>
        <p:spPr>
          <a:xfrm>
            <a:off x="467544" y="1772816"/>
            <a:ext cx="8532440" cy="443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/>
            <a:r>
              <a:rPr lang="de-DE" alt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Belegen von Lehrveranstaltungen</a:t>
            </a:r>
          </a:p>
          <a:p>
            <a:pPr marL="0" indent="0" eaLnBrk="1" hangingPunct="1"/>
            <a:endParaRPr lang="de-DE" altLang="de-DE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20000"/>
              </a:lnSpc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Alle von der Fakultät angebotenen Veranstaltungen müssen </a:t>
            </a: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vorab im online-Vorlesungsverzeichnis „LSF“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belegt werden!</a:t>
            </a:r>
          </a:p>
          <a:p>
            <a:pPr>
              <a:lnSpc>
                <a:spcPct val="120000"/>
              </a:lnSpc>
              <a:defRPr/>
            </a:pPr>
            <a:endParaRPr lang="de-DE" altLang="de-DE"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è"/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Nach Ablauf der Belegfrist (für WS 2023/24: </a:t>
            </a: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25.09.2023 – 09.10.2023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) ist keine online-Anmeldung mehr möglich!</a:t>
            </a:r>
          </a:p>
          <a:p>
            <a:pPr>
              <a:lnSpc>
                <a:spcPct val="120000"/>
              </a:lnSpc>
              <a:defRPr/>
            </a:pPr>
            <a:endParaRPr lang="de-DE" altLang="de-DE"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20000"/>
              </a:lnSpc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In </a:t>
            </a: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Einzelfällen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können Sie nacherfasst werden:</a:t>
            </a:r>
          </a:p>
          <a:p>
            <a:pPr>
              <a:lnSpc>
                <a:spcPct val="120000"/>
              </a:lnSpc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Wenden Sie sich dazu an die Fachstudienberatung und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Geben Sie vollständigen Namen und Studiengang an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Geben Sie immer Ihre </a:t>
            </a: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Matrikelnummer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an!</a:t>
            </a:r>
          </a:p>
        </p:txBody>
      </p:sp>
    </p:spTree>
    <p:extLst>
      <p:ext uri="{BB962C8B-B14F-4D97-AF65-F5344CB8AC3E}">
        <p14:creationId xmlns:p14="http://schemas.microsoft.com/office/powerpoint/2010/main" val="2406442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B68ABA5-6F06-3625-8869-73290D7CBDC8}"/>
              </a:ext>
            </a:extLst>
          </p:cNvPr>
          <p:cNvSpPr txBox="1"/>
          <p:nvPr/>
        </p:nvSpPr>
        <p:spPr>
          <a:xfrm>
            <a:off x="467544" y="1772816"/>
            <a:ext cx="8532440" cy="443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/>
            <a:r>
              <a:rPr lang="de-DE" alt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Prüfungen</a:t>
            </a:r>
          </a:p>
          <a:p>
            <a:pPr marL="0" indent="0" eaLnBrk="1" hangingPunct="1"/>
            <a:endParaRPr lang="de-DE" altLang="de-DE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Zu allen Lehrveranstaltungen werden Prüfungen abgelegt.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Im Studium der Katholische Religionslehre/</a:t>
            </a:r>
            <a:r>
              <a:rPr lang="de-DE" alt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Didaktikfach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werden alle Lehrveranstaltungen eines Moduls mit </a:t>
            </a:r>
            <a:r>
              <a:rPr lang="de-DE" altLang="de-DE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einer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Prüfung abgeprüft.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Die Modulprüfung findet am Ende des Moduls statt. Bei zweisemestrigen Modulen am Ende des 2. Semesters. </a:t>
            </a:r>
          </a:p>
          <a:p>
            <a:pPr>
              <a:lnSpc>
                <a:spcPct val="120000"/>
              </a:lnSpc>
              <a:defRPr/>
            </a:pPr>
            <a:endParaRPr lang="de-DE" altLang="de-DE"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20000"/>
              </a:lnSpc>
              <a:defRPr/>
            </a:pPr>
            <a:r>
              <a:rPr lang="de-DE" altLang="de-DE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Beispiel: Modul P 1</a:t>
            </a:r>
          </a:p>
          <a:p>
            <a:pPr>
              <a:lnSpc>
                <a:spcPct val="120000"/>
              </a:lnSpc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Beide vorgesehenen Lehrveranstaltung werden nach Abschluss des Moduls am Ende des </a:t>
            </a:r>
            <a:r>
              <a:rPr lang="de-DE" alt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SoSe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mit einer Prüfung geprüft.</a:t>
            </a:r>
          </a:p>
          <a:p>
            <a:pPr>
              <a:lnSpc>
                <a:spcPct val="120000"/>
              </a:lnSpc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6554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B68ABA5-6F06-3625-8869-73290D7CBDC8}"/>
              </a:ext>
            </a:extLst>
          </p:cNvPr>
          <p:cNvSpPr txBox="1"/>
          <p:nvPr/>
        </p:nvSpPr>
        <p:spPr>
          <a:xfrm>
            <a:off x="467544" y="1916832"/>
            <a:ext cx="8532440" cy="259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/>
            <a:r>
              <a:rPr lang="de-DE" alt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Woher weiß ich, wann ich welche Prüfungen habe?</a:t>
            </a:r>
          </a:p>
          <a:p>
            <a:pPr marL="0" indent="0" eaLnBrk="1" hangingPunct="1"/>
            <a:endParaRPr lang="de-DE" altLang="de-DE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20000"/>
              </a:lnSpc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Für die Lehrveranstaltungen aller Fachsemester finden Sie Informationen auf der Homepage – Link Ihres Studiengangs.</a:t>
            </a:r>
          </a:p>
          <a:p>
            <a:pPr>
              <a:lnSpc>
                <a:spcPct val="120000"/>
              </a:lnSpc>
              <a:defRPr/>
            </a:pPr>
            <a:endParaRPr lang="de-DE" altLang="de-DE"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20000"/>
              </a:lnSpc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Zusätzlich können Sie darüber in der LV informiert werden.</a:t>
            </a:r>
          </a:p>
          <a:p>
            <a:pPr>
              <a:lnSpc>
                <a:spcPct val="120000"/>
              </a:lnSpc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344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Y:\NT-Lehrstuhl\Schaukasten\_DSC02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6"/>
          <a:stretch/>
        </p:blipFill>
        <p:spPr bwMode="auto">
          <a:xfrm>
            <a:off x="215900" y="1772816"/>
            <a:ext cx="8706296" cy="477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B_-AjN95tDU2RNehvtOSGyxyRiCJxfyLigqHIVDvhJX8ZdgJg35YYleOV8BeTKsnjWbR7KBn8H3JLm4_90kqU8FsP0yVeVmDF34xcGrWzo7Org5tBLnxEmUwtBt4RsnCgilHMN5v41_TAIwSaLkmL3vBXWQqMvj9bNTPT6xxM7dAxrU6xW46hTdjs2gbSiZ7usIO724qlg7VF_Fwt9j1vrP7a07uHXeWcPshsvS41EOJHDNxABpG8l5JGoMztRJM65EGoogKqUmqk8_7ku_RBvehYAlQ1Rz-VuQl3ROI6RYW1cLPWNQ2wbrlfnX-qtwTdD3wQxQPVurl9oqckF_caScxnI1-anWOGNNs5K6G6ocDCrYqQ7FPvtGuspUetT04JbPHOmXMErxazBWMJ3HC4QxawMjEHPoA0ce0_H0bYe98rww2VWNZ7pwallc0r3KcA0Q3buywhu9Kkg53qVTxpyLcPTTT33V8U0HuR3EwRhCqWJVm9uF8XRb7VMp-0YibrZyHQKDd4VgWzrAlMEZIgA5sK6Zqnp8fL-s_X0YrQU9tr1yviBTyAI9xiVzrMNCoj8cp5aUvY7DXVn2W7eI0TxD3kwsh5fImT1NSdwmFz3TU55Iv=w1273-h955-no"/>
          <p:cNvSpPr>
            <a:spLocks noChangeAspect="1" noChangeArrowheads="1"/>
          </p:cNvSpPr>
          <p:nvPr/>
        </p:nvSpPr>
        <p:spPr bwMode="auto">
          <a:xfrm>
            <a:off x="155575" y="-4160838"/>
            <a:ext cx="11553825" cy="866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" name="AutoShape 8" descr="https://www.goethe.de/resources/files/jpg260/Schleheimer_MCH_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67544" y="1943318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U CompatilFact" panose="02000500060000020003" pitchFamily="2" charset="0"/>
              </a:rPr>
              <a:t>KATHOLISCHE THEOLOGIE</a:t>
            </a:r>
          </a:p>
        </p:txBody>
      </p:sp>
    </p:spTree>
    <p:extLst>
      <p:ext uri="{BB962C8B-B14F-4D97-AF65-F5344CB8AC3E}">
        <p14:creationId xmlns:p14="http://schemas.microsoft.com/office/powerpoint/2010/main" val="1429765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B68ABA5-6F06-3625-8869-73290D7CBDC8}"/>
              </a:ext>
            </a:extLst>
          </p:cNvPr>
          <p:cNvSpPr txBox="1"/>
          <p:nvPr/>
        </p:nvSpPr>
        <p:spPr>
          <a:xfrm>
            <a:off x="647564" y="1916832"/>
            <a:ext cx="7848872" cy="376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20000"/>
              </a:lnSpc>
            </a:pP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Unterschiedliche Prüfungsformen 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innerhalb derselben Lehrveranstaltung für unterschiedliche Studiengänge sind möglich: </a:t>
            </a:r>
          </a:p>
          <a:p>
            <a:pPr marL="0" indent="0" eaLnBrk="1" hangingPunct="1">
              <a:lnSpc>
                <a:spcPct val="120000"/>
              </a:lnSpc>
            </a:pPr>
            <a:endParaRPr lang="de-DE" altLang="de-DE"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Eine Lehrveranstaltung wird oft für verschiedene Studiengänge der Katholischen Theologie angeboten.</a:t>
            </a: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Was für Sie in dieser Lehrveranstaltung gilt, gilt nicht unbedingt für Ihren Kommilitonen/ Ihre Kommilitonin!</a:t>
            </a: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Wenn Sie Informationen austauschen oder einem anderen weiterhelfen wollen: fragen Sie nach dem Studiengang und schicken Sie „Ratsuchende“ in die Studienberatung. </a:t>
            </a:r>
          </a:p>
        </p:txBody>
      </p:sp>
    </p:spTree>
    <p:extLst>
      <p:ext uri="{BB962C8B-B14F-4D97-AF65-F5344CB8AC3E}">
        <p14:creationId xmlns:p14="http://schemas.microsoft.com/office/powerpoint/2010/main" val="3562342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B68ABA5-6F06-3625-8869-73290D7CBDC8}"/>
              </a:ext>
            </a:extLst>
          </p:cNvPr>
          <p:cNvSpPr txBox="1"/>
          <p:nvPr/>
        </p:nvSpPr>
        <p:spPr>
          <a:xfrm>
            <a:off x="360040" y="1916832"/>
            <a:ext cx="8532440" cy="4820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/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Zu allen</a:t>
            </a: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Prüfungen 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müssen Sie</a:t>
            </a: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sich</a:t>
            </a: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vorab online anmelden!</a:t>
            </a:r>
          </a:p>
          <a:p>
            <a:pPr marL="0" indent="0" eaLnBrk="1" hangingPunct="1"/>
            <a:endParaRPr lang="de-DE" altLang="de-DE" b="1" u="sng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20000"/>
              </a:lnSpc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Anmeldung zu Prüfungen: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Das Prüfungsamt gibt auf der Homepage die Frist zur Prüfungsanmeldung bekannt. 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  <a:hlinkClick r:id="rId2"/>
              </a:rPr>
              <a:t>www.uni-muenchen.de/pa/pags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Anmeldefrist für WS 2023/2024: </a:t>
            </a: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27.11.2023 – 18.12.2023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Für GWS gilt der Prüfungsanmeldezeitraum in EWS!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Innerhalb dieser Frist melden Sie sich online über LSF zu Prüfungen an! 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  <a:hlinkClick r:id="rId3"/>
              </a:rPr>
              <a:t>www.lsf.lmu.de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</a:t>
            </a: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à"/>
              <a:defRPr/>
            </a:pP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Dazu gehen Sie auf der Startseite unter „Meine Funktionen“ auf den Link „Prüfungen anmelden/abmelden“.</a:t>
            </a: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à"/>
              <a:defRPr/>
            </a:pP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Die Anmeldung zur Prüfung funktioniert ganz ähnlich der Anmeldung zur Lehrveranstaltung!</a:t>
            </a:r>
          </a:p>
          <a:p>
            <a:pPr>
              <a:lnSpc>
                <a:spcPct val="120000"/>
              </a:lnSpc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1731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B68ABA5-6F06-3625-8869-73290D7CBDC8}"/>
              </a:ext>
            </a:extLst>
          </p:cNvPr>
          <p:cNvSpPr txBox="1"/>
          <p:nvPr/>
        </p:nvSpPr>
        <p:spPr>
          <a:xfrm>
            <a:off x="467544" y="1916832"/>
            <a:ext cx="8136904" cy="308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/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Kann ich von Prüfungen zurücktreten?</a:t>
            </a:r>
          </a:p>
          <a:p>
            <a:pPr marL="0" indent="0" eaLnBrk="1" hangingPunct="1"/>
            <a:endParaRPr lang="de-DE" altLang="de-DE" b="1" u="sng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Rücktritt: Sie gelten beim Prüfungsamt als nicht angemeldet/ angetreten.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Innerhalb der Rücktrittsfrist (</a:t>
            </a: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27.11.2023  – 09.01.2024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) können Sie problemlos wieder von Prüfungen zurücktreten – sich abmelden.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Dies funktioniert ebenfalls online (analog zur Anmeldung zur Prüfung).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Nach der Rücktrittsfrist ist kein Rücktritt mehr möglich.</a:t>
            </a:r>
          </a:p>
          <a:p>
            <a:pPr>
              <a:lnSpc>
                <a:spcPct val="120000"/>
              </a:lnSpc>
              <a:defRPr/>
            </a:pP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42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B68ABA5-6F06-3625-8869-73290D7CBDC8}"/>
              </a:ext>
            </a:extLst>
          </p:cNvPr>
          <p:cNvSpPr txBox="1"/>
          <p:nvPr/>
        </p:nvSpPr>
        <p:spPr>
          <a:xfrm>
            <a:off x="467544" y="1772816"/>
            <a:ext cx="8532440" cy="309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/>
            <a:r>
              <a:rPr lang="de-DE" alt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Was passiert, wenn ich vergessen habe, mich zu einer Prüfung anzumelden?</a:t>
            </a:r>
          </a:p>
          <a:p>
            <a:pPr marL="0" indent="0" eaLnBrk="1" hangingPunct="1"/>
            <a:endParaRPr lang="de-DE" altLang="de-DE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20000"/>
              </a:lnSpc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Eine Nacherfassung von </a:t>
            </a:r>
            <a:r>
              <a:rPr lang="de-DE" alt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Prüfungskandidat:innen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ist nicht möglich!</a:t>
            </a:r>
          </a:p>
          <a:p>
            <a:pPr>
              <a:lnSpc>
                <a:spcPct val="120000"/>
              </a:lnSpc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Wer die Frist versäumt, kann sich erst zum nächsten Prüfungstermin wieder anmelden! </a:t>
            </a:r>
          </a:p>
          <a:p>
            <a:pPr>
              <a:lnSpc>
                <a:spcPct val="120000"/>
              </a:lnSpc>
              <a:defRPr/>
            </a:pPr>
            <a:endParaRPr lang="de-DE" altLang="de-DE"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20000"/>
              </a:lnSpc>
              <a:defRPr/>
            </a:pPr>
            <a:r>
              <a:rPr lang="de-DE" alt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Halten Sie deswegen die Frist unbedingt ein!  </a:t>
            </a:r>
          </a:p>
        </p:txBody>
      </p:sp>
    </p:spTree>
    <p:extLst>
      <p:ext uri="{BB962C8B-B14F-4D97-AF65-F5344CB8AC3E}">
        <p14:creationId xmlns:p14="http://schemas.microsoft.com/office/powerpoint/2010/main" val="3156735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B68ABA5-6F06-3625-8869-73290D7CBDC8}"/>
              </a:ext>
            </a:extLst>
          </p:cNvPr>
          <p:cNvSpPr txBox="1"/>
          <p:nvPr/>
        </p:nvSpPr>
        <p:spPr>
          <a:xfrm>
            <a:off x="467544" y="1772816"/>
            <a:ext cx="8280920" cy="4665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/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Was passiert, wenn ich zu einer Prüfung nicht antrete?</a:t>
            </a:r>
          </a:p>
          <a:p>
            <a:pPr marL="0" indent="0" eaLnBrk="1" hangingPunct="1"/>
            <a:endParaRPr lang="de-DE" altLang="de-DE" b="1" u="sng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Wenn Sie unentschuldigt fernbleiben, gilt die Prüfung als nicht bestanden.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Wenn Sie am Tag der Prüfung erkrankt sind: </a:t>
            </a: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à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Sie benötigen auf jeden Fall ein ärztliches Attest, eine Arbeitsunfähigkeitsbescheinigung reicht nicht aus!</a:t>
            </a: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à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Schicken Sie dieses Attest unverzüglich (in den nächsten drei Tagen nach Prüfungstermin) an das Prüfungsamt: </a:t>
            </a:r>
          </a:p>
          <a:p>
            <a:pPr>
              <a:lnSpc>
                <a:spcPct val="120000"/>
              </a:lnSpc>
              <a:defRPr/>
            </a:pP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20000"/>
              </a:lnSpc>
              <a:defRPr/>
            </a:pP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PAGS (Prüfungsamt für Geistes- und Sozialwissenschaften)</a:t>
            </a:r>
          </a:p>
          <a:p>
            <a:pPr>
              <a:lnSpc>
                <a:spcPct val="120000"/>
              </a:lnSpc>
              <a:defRPr/>
            </a:pP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Frau Kornelia Winkler</a:t>
            </a:r>
          </a:p>
          <a:p>
            <a:pPr>
              <a:lnSpc>
                <a:spcPct val="120000"/>
              </a:lnSpc>
              <a:defRPr/>
            </a:pP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Geschwister-Scholl-Platz 1</a:t>
            </a:r>
          </a:p>
          <a:p>
            <a:pPr>
              <a:lnSpc>
                <a:spcPct val="120000"/>
              </a:lnSpc>
              <a:defRPr/>
            </a:pP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80539 München</a:t>
            </a:r>
          </a:p>
          <a:p>
            <a:pPr>
              <a:lnSpc>
                <a:spcPct val="120000"/>
              </a:lnSpc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2822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B68ABA5-6F06-3625-8869-73290D7CBDC8}"/>
              </a:ext>
            </a:extLst>
          </p:cNvPr>
          <p:cNvSpPr txBox="1"/>
          <p:nvPr/>
        </p:nvSpPr>
        <p:spPr>
          <a:xfrm>
            <a:off x="395536" y="1942809"/>
            <a:ext cx="8532440" cy="366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/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Was passiert, wenn ich eine Prüfung nicht bestehe?</a:t>
            </a:r>
          </a:p>
          <a:p>
            <a:pPr marL="0" indent="0" eaLnBrk="1" hangingPunct="1"/>
            <a:endParaRPr lang="de-DE" altLang="de-DE" b="1" u="sng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Eine Prüfung ist bestanden, wenn Sie mit 4,0 oder besser bewertet wurde.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Wenn Sie eine Prüfung nicht bestehen, müssen Sie diese wiederholen.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Eine Wiederholung zur Verbesserung der Note in einer bereits bestandenen Prüfung ist nicht möglich.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Um Ihr Studium erfolgreich abzuschließen, müssen alle vorgesehenen Prüfungen bestanden sein.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Sie können Prüfungen </a:t>
            </a: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im Rahmen der Maximalstudienzeit beliebig oft wiederholen.</a:t>
            </a:r>
          </a:p>
          <a:p>
            <a:pPr>
              <a:lnSpc>
                <a:spcPct val="120000"/>
              </a:lnSpc>
              <a:defRPr/>
            </a:pP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02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9C61A99-3C1E-261F-DFCB-EE9412E49B7A}"/>
              </a:ext>
            </a:extLst>
          </p:cNvPr>
          <p:cNvSpPr txBox="1"/>
          <p:nvPr/>
        </p:nvSpPr>
        <p:spPr>
          <a:xfrm>
            <a:off x="323528" y="1772816"/>
            <a:ext cx="8352928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70C0"/>
                </a:solidFill>
                <a:latin typeface="LMU CompatilFact" panose="02000500060000020003" pitchFamily="2" charset="0"/>
              </a:rPr>
              <a:t>Netzwerkbüro für Theologie und Berufsqualifikation</a:t>
            </a:r>
          </a:p>
          <a:p>
            <a:endParaRPr lang="de-DE" sz="2400" b="1" dirty="0">
              <a:solidFill>
                <a:srgbClr val="0070C0"/>
              </a:solidFill>
              <a:latin typeface="LMU CompatilFact" panose="02000500060000020003" pitchFamily="2" charset="0"/>
            </a:endParaRPr>
          </a:p>
          <a:p>
            <a:r>
              <a:rPr lang="de-DE" sz="2000" b="1" dirty="0">
                <a:solidFill>
                  <a:srgbClr val="0070C0"/>
                </a:solidFill>
                <a:latin typeface="LMU CompatilFact" panose="02000500060000020003" pitchFamily="2" charset="0"/>
              </a:rPr>
              <a:t>Unterstützung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900" b="1" dirty="0">
                <a:solidFill>
                  <a:srgbClr val="0070C0"/>
                </a:solidFill>
                <a:latin typeface="LMU CompatilFact" panose="02000500060000020003" pitchFamily="2" charset="0"/>
              </a:rPr>
              <a:t>Berufsorientierung und Einstieg in den Beruf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900" b="1" dirty="0">
                <a:solidFill>
                  <a:srgbClr val="0070C0"/>
                </a:solidFill>
                <a:latin typeface="LMU CompatilFact" panose="02000500060000020003" pitchFamily="2" charset="0"/>
              </a:rPr>
              <a:t>Austausch und Vernetzung </a:t>
            </a:r>
          </a:p>
          <a:p>
            <a:endParaRPr lang="de-DE" sz="2000" b="1" dirty="0">
              <a:solidFill>
                <a:srgbClr val="0070C0"/>
              </a:solidFill>
              <a:latin typeface="LMU CompatilFact" panose="02000500060000020003" pitchFamily="2" charset="0"/>
            </a:endParaRPr>
          </a:p>
          <a:p>
            <a:r>
              <a:rPr lang="de-DE" sz="2000" b="1" dirty="0">
                <a:solidFill>
                  <a:srgbClr val="0070C0"/>
                </a:solidFill>
                <a:latin typeface="LMU CompatilFact" panose="02000500060000020003" pitchFamily="2" charset="0"/>
              </a:rPr>
              <a:t>Angebote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900" b="1" dirty="0">
                <a:solidFill>
                  <a:srgbClr val="0070C0"/>
                </a:solidFill>
                <a:latin typeface="LMU CompatilFact" panose="02000500060000020003" pitchFamily="2" charset="0"/>
              </a:rPr>
              <a:t>persönliche Beratung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900" b="1" dirty="0">
                <a:solidFill>
                  <a:srgbClr val="0070C0"/>
                </a:solidFill>
                <a:latin typeface="LMU CompatilFact" panose="02000500060000020003" pitchFamily="2" charset="0"/>
              </a:rPr>
              <a:t>Veranstaltungen mit ArbeitgeberInnen und Alumni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900" b="1" dirty="0">
                <a:solidFill>
                  <a:srgbClr val="0070C0"/>
                </a:solidFill>
                <a:latin typeface="LMU CompatilFact" panose="02000500060000020003" pitchFamily="2" charset="0"/>
              </a:rPr>
              <a:t>monatlicher Jobletter</a:t>
            </a:r>
          </a:p>
          <a:p>
            <a:pPr lvl="1"/>
            <a:endParaRPr lang="de-DE" sz="2000" b="1" dirty="0">
              <a:solidFill>
                <a:srgbClr val="0070C0"/>
              </a:solidFill>
              <a:latin typeface="LMU CompatilFact" panose="02000500060000020003" pitchFamily="2" charset="0"/>
            </a:endParaRPr>
          </a:p>
          <a:p>
            <a:r>
              <a:rPr lang="de-DE" sz="2000" b="1" dirty="0">
                <a:solidFill>
                  <a:srgbClr val="0070C0"/>
                </a:solidFill>
                <a:latin typeface="LMU CompatilFact" panose="02000500060000020003" pitchFamily="2" charset="0"/>
              </a:rPr>
              <a:t>Kontakt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900" b="1" dirty="0">
                <a:solidFill>
                  <a:srgbClr val="0070C0"/>
                </a:solidFill>
                <a:latin typeface="LMU CompatilFact" panose="02000500060000020003" pitchFamily="2" charset="0"/>
              </a:rPr>
              <a:t>verena.keidel@lmu.de  (Raum: C 218)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900" b="1" dirty="0">
                <a:solidFill>
                  <a:srgbClr val="0070C0"/>
                </a:solidFill>
                <a:latin typeface="LMU CompatilFact" panose="02000500060000020003" pitchFamily="2" charset="0"/>
              </a:rPr>
              <a:t>https://www.netzwerkbuero.kaththeol.uni-muenchen.de</a:t>
            </a:r>
          </a:p>
        </p:txBody>
      </p:sp>
    </p:spTree>
    <p:extLst>
      <p:ext uri="{BB962C8B-B14F-4D97-AF65-F5344CB8AC3E}">
        <p14:creationId xmlns:p14="http://schemas.microsoft.com/office/powerpoint/2010/main" val="1227533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7C121B7-A2C1-8EA4-12E3-204ABFF8BC98}"/>
              </a:ext>
            </a:extLst>
          </p:cNvPr>
          <p:cNvSpPr txBox="1"/>
          <p:nvPr/>
        </p:nvSpPr>
        <p:spPr>
          <a:xfrm>
            <a:off x="243159" y="1895136"/>
            <a:ext cx="814791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Fachstudienberatung</a:t>
            </a:r>
          </a:p>
          <a:p>
            <a:pPr marL="0" indent="0" eaLnBrk="1" hangingPunct="1"/>
            <a:endParaRPr lang="de-DE" altLang="de-DE" u="sng" dirty="0">
              <a:solidFill>
                <a:srgbClr val="589898"/>
              </a:solidFill>
            </a:endParaRPr>
          </a:p>
          <a:p>
            <a:pPr marL="0" indent="0" eaLnBrk="1" hangingPunct="1"/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Die Fachstudienberatung steht Ihnen in den Sprechstunden bei Fragen zu Ihrem Studium zur Verfügung.</a:t>
            </a:r>
          </a:p>
          <a:p>
            <a:pPr marL="0" indent="0" eaLnBrk="1" hangingPunct="1"/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wenn Sie Fragen haben bzgl. Organisation und Planung des Studiums.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wenn Ihr Studienfortschritt beeinträchtigt ist und Sie Rat und Hilfe brauchen.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wenn Sie sich mit dem Gedanken tragen, Ihr Studium abzubrechen oder das Fach zu wechseln.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Wenn Sie für ein oder zwei Semester an einer anderen Uni studieren wollen und wir Ihr Freisemester/</a:t>
            </a:r>
            <a:r>
              <a:rPr lang="de-D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Freijahr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planen.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Anerkennungen von vor oder während des Studiums erbrachten Prüfungsleistungen.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Wenn Sie sonstige Sorgen und Nöte rund um das Studium haben… </a:t>
            </a:r>
          </a:p>
        </p:txBody>
      </p:sp>
    </p:spTree>
    <p:extLst>
      <p:ext uri="{BB962C8B-B14F-4D97-AF65-F5344CB8AC3E}">
        <p14:creationId xmlns:p14="http://schemas.microsoft.com/office/powerpoint/2010/main" val="4142144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75F1616-61B5-8F56-A194-B5BCA1739E74}"/>
              </a:ext>
            </a:extLst>
          </p:cNvPr>
          <p:cNvSpPr txBox="1"/>
          <p:nvPr/>
        </p:nvSpPr>
        <p:spPr>
          <a:xfrm>
            <a:off x="251520" y="1990054"/>
            <a:ext cx="4320480" cy="388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266700" algn="l"/>
              </a:tabLst>
            </a:pPr>
            <a:r>
              <a:rPr lang="de-DE" altLang="de-DE" sz="2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Kontakt: Dipl. </a:t>
            </a:r>
            <a:r>
              <a:rPr lang="de-DE" altLang="de-DE" sz="20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Theol</a:t>
            </a:r>
            <a:r>
              <a:rPr lang="de-DE" altLang="de-DE" sz="2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. Christiane </a:t>
            </a:r>
            <a:r>
              <a:rPr lang="de-DE" altLang="de-DE" sz="20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Stoib</a:t>
            </a:r>
            <a:endParaRPr lang="de-DE" altLang="de-DE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90000"/>
              </a:lnSpc>
              <a:tabLst>
                <a:tab pos="266700" algn="l"/>
              </a:tabLst>
            </a:pPr>
            <a:endParaRPr lang="de-DE" altLang="de-DE" sz="18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0" indent="0" eaLnBrk="1" hangingPunct="1">
              <a:lnSpc>
                <a:spcPct val="90000"/>
              </a:lnSpc>
              <a:tabLst>
                <a:tab pos="266700" algn="l"/>
              </a:tabLst>
            </a:pPr>
            <a:r>
              <a:rPr lang="de-DE" altLang="de-DE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Dienstzeiten:</a:t>
            </a:r>
            <a:endParaRPr lang="de-DE" altLang="de-DE" sz="18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90000"/>
              </a:lnSpc>
              <a:tabLst>
                <a:tab pos="266700" algn="l"/>
              </a:tabLst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Montags – mittwochs 8-12 Uhr, Donnerstags 8-11 Uhr</a:t>
            </a:r>
          </a:p>
          <a:p>
            <a:pPr>
              <a:lnSpc>
                <a:spcPct val="90000"/>
              </a:lnSpc>
              <a:tabLst>
                <a:tab pos="266700" algn="l"/>
              </a:tabLst>
            </a:pP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90000"/>
              </a:lnSpc>
              <a:tabLst>
                <a:tab pos="266700" algn="l"/>
              </a:tabLst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E-Mail: 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  <a:hlinkClick r:id="rId2"/>
              </a:rPr>
              <a:t>Christiane.Stoib@kaththeol.uni-muenchen.de</a:t>
            </a: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90000"/>
              </a:lnSpc>
              <a:tabLst>
                <a:tab pos="266700" algn="l"/>
              </a:tabLst>
            </a:pP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90000"/>
              </a:lnSpc>
              <a:tabLst>
                <a:tab pos="266700" algn="l"/>
              </a:tabLst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Telefon: 089/2180-2245</a:t>
            </a:r>
          </a:p>
          <a:p>
            <a:pPr>
              <a:lnSpc>
                <a:spcPct val="90000"/>
              </a:lnSpc>
              <a:tabLst>
                <a:tab pos="266700" algn="l"/>
              </a:tabLst>
            </a:pP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90000"/>
              </a:lnSpc>
              <a:tabLst>
                <a:tab pos="266700" algn="l"/>
              </a:tabLst>
            </a:pP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Zoom-Sprechstunde: </a:t>
            </a:r>
          </a:p>
          <a:p>
            <a:pPr>
              <a:lnSpc>
                <a:spcPct val="90000"/>
              </a:lnSpc>
              <a:tabLst>
                <a:tab pos="266700" algn="l"/>
              </a:tabLst>
            </a:pP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Dienstags 10-11:30 Uhr 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mit vorheriger Anmeldung oder nach Absprache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75F1616-61B5-8F56-A194-B5BCA1739E74}"/>
              </a:ext>
            </a:extLst>
          </p:cNvPr>
          <p:cNvSpPr txBox="1"/>
          <p:nvPr/>
        </p:nvSpPr>
        <p:spPr>
          <a:xfrm>
            <a:off x="4644008" y="1988840"/>
            <a:ext cx="4284476" cy="433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266700" algn="l"/>
              </a:tabLst>
            </a:pPr>
            <a:r>
              <a:rPr lang="de-DE" altLang="de-DE" sz="2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Kontakt: Dipl. </a:t>
            </a:r>
            <a:r>
              <a:rPr lang="de-DE" altLang="de-DE" sz="20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Theol</a:t>
            </a:r>
            <a:r>
              <a:rPr lang="de-DE" altLang="de-DE" sz="2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. Manuel Felix</a:t>
            </a:r>
          </a:p>
          <a:p>
            <a:pPr>
              <a:lnSpc>
                <a:spcPct val="90000"/>
              </a:lnSpc>
              <a:tabLst>
                <a:tab pos="266700" algn="l"/>
              </a:tabLst>
            </a:pPr>
            <a:endParaRPr lang="de-DE" altLang="de-DE" sz="18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90000"/>
              </a:lnSpc>
              <a:tabLst>
                <a:tab pos="266700" algn="l"/>
              </a:tabLst>
            </a:pPr>
            <a:endParaRPr lang="de-DE" altLang="de-DE" sz="18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0" indent="0" eaLnBrk="1" hangingPunct="1">
              <a:lnSpc>
                <a:spcPct val="90000"/>
              </a:lnSpc>
              <a:tabLst>
                <a:tab pos="266700" algn="l"/>
              </a:tabLst>
            </a:pPr>
            <a:r>
              <a:rPr lang="de-DE" altLang="de-DE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Während des WS 2023-24</a:t>
            </a:r>
            <a:r>
              <a:rPr lang="de-DE" alt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:</a:t>
            </a: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0" indent="0" eaLnBrk="1" hangingPunct="1">
              <a:lnSpc>
                <a:spcPct val="90000"/>
              </a:lnSpc>
              <a:tabLst>
                <a:tab pos="266700" algn="l"/>
              </a:tabLst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Montags 10-12 Uhr und mittwochs 10-12 Uhr</a:t>
            </a:r>
          </a:p>
          <a:p>
            <a:pPr marL="0" indent="0" eaLnBrk="1" hangingPunct="1">
              <a:lnSpc>
                <a:spcPct val="90000"/>
              </a:lnSpc>
              <a:tabLst>
                <a:tab pos="266700" algn="l"/>
              </a:tabLst>
            </a:pPr>
            <a:r>
              <a:rPr lang="de-DE" alt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  <a:cs typeface="Times New Roman" panose="02020603050405020304" pitchFamily="18" charset="0"/>
              </a:rPr>
              <a:t>→ </a:t>
            </a:r>
            <a:r>
              <a:rPr lang="de-DE" alt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Keine vorherige Anmeldung erforderlich!</a:t>
            </a:r>
          </a:p>
          <a:p>
            <a:pPr marL="0" indent="0" eaLnBrk="1" hangingPunct="1">
              <a:lnSpc>
                <a:spcPct val="90000"/>
              </a:lnSpc>
              <a:spcBef>
                <a:spcPct val="100000"/>
              </a:spcBef>
              <a:tabLst>
                <a:tab pos="266700" algn="l"/>
              </a:tabLst>
            </a:pPr>
            <a:r>
              <a:rPr lang="de-DE" altLang="de-DE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In der vorlesungsfreien Zeit</a:t>
            </a:r>
            <a:r>
              <a:rPr lang="de-DE" alt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tabLst>
                <a:tab pos="266700" algn="l"/>
              </a:tabLst>
            </a:pPr>
            <a:r>
              <a:rPr lang="de-DE" alt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Beachten Sie den Aushang am Büro und die Hinweise auf der Homepage der Fakultät unter Studium – Studienbüro.</a:t>
            </a:r>
          </a:p>
          <a:p>
            <a:pPr marL="0" indent="0" eaLnBrk="1" hangingPunct="1">
              <a:lnSpc>
                <a:spcPct val="90000"/>
              </a:lnSpc>
              <a:spcBef>
                <a:spcPct val="80000"/>
              </a:spcBef>
              <a:tabLst>
                <a:tab pos="266700" algn="l"/>
              </a:tabLst>
            </a:pPr>
            <a:r>
              <a:rPr lang="de-DE" alt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Bei „kurzen“ Anfragen:</a:t>
            </a:r>
          </a:p>
          <a:p>
            <a:pPr marL="0" indent="0" eaLnBrk="1" hangingPunct="1">
              <a:lnSpc>
                <a:spcPct val="90000"/>
              </a:lnSpc>
              <a:tabLst>
                <a:tab pos="266700" algn="l"/>
              </a:tabLst>
            </a:pPr>
            <a:r>
              <a:rPr lang="de-DE" altLang="de-DE" sz="16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  <a:hlinkClick r:id="rId3" tooltip="E-Mail senden an: manuel.felix@kaththeol.uni-muenchen.de"/>
              </a:rPr>
              <a:t>manuel.felix@kaththeol.uni-muenchen.de</a:t>
            </a:r>
            <a:endParaRPr lang="de-DE" altLang="de-DE" sz="1600" u="sng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914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3566074" cy="503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960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6215A656-7399-80CE-7172-C32466467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22453"/>
            <a:ext cx="2619375" cy="17430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47D2E6B-F8C8-7E6D-4472-73A58A0C4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470792"/>
            <a:ext cx="2619374" cy="1715266"/>
          </a:xfrm>
          <a:prstGeom prst="rect">
            <a:avLst/>
          </a:prstGeom>
        </p:spPr>
      </p:pic>
      <p:pic>
        <p:nvPicPr>
          <p:cNvPr id="9" name="Grafik 8" descr="Ein Bild, das Text, Baum, draußen, Schild enthält.&#10;&#10;Automatisch generierte Beschreibung">
            <a:extLst>
              <a:ext uri="{FF2B5EF4-FFF2-40B4-BE49-F238E27FC236}">
                <a16:creationId xmlns:a16="http://schemas.microsoft.com/office/drawing/2014/main" id="{2E167C5B-9654-8A48-6016-46ACA86437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375" y="4470792"/>
            <a:ext cx="2619374" cy="1777273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FC48E045-B87C-5818-8039-E8629EC5C2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284" t="53011" r="1518" b="23469"/>
          <a:stretch/>
        </p:blipFill>
        <p:spPr bwMode="auto">
          <a:xfrm>
            <a:off x="6012160" y="1991240"/>
            <a:ext cx="2619374" cy="1680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F617F240-BFDE-5A83-A4D7-DD344D3ADFCD}"/>
              </a:ext>
            </a:extLst>
          </p:cNvPr>
          <p:cNvSpPr txBox="1"/>
          <p:nvPr/>
        </p:nvSpPr>
        <p:spPr>
          <a:xfrm>
            <a:off x="683568" y="1529575"/>
            <a:ext cx="8460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rgbClr val="0070C0"/>
                </a:solidFill>
                <a:latin typeface="LMU CompatilFact" panose="02000500060000020003" pitchFamily="2" charset="0"/>
              </a:rPr>
              <a:t>Theologie studieren in München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C959E79-038E-8096-1E4A-6C1E83982079}"/>
              </a:ext>
            </a:extLst>
          </p:cNvPr>
          <p:cNvSpPr txBox="1"/>
          <p:nvPr/>
        </p:nvSpPr>
        <p:spPr>
          <a:xfrm>
            <a:off x="39497" y="3777239"/>
            <a:ext cx="4748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Fachbibliothek Theologie und Philosophie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3FA0CD4-229F-C355-09AB-80353AFB24A0}"/>
              </a:ext>
            </a:extLst>
          </p:cNvPr>
          <p:cNvSpPr txBox="1"/>
          <p:nvPr/>
        </p:nvSpPr>
        <p:spPr>
          <a:xfrm>
            <a:off x="4913784" y="3777239"/>
            <a:ext cx="4577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Ökumenische Theologie</a:t>
            </a:r>
            <a:endParaRPr lang="de-DE" sz="1800" b="1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86234C-3B29-8080-26DF-B46BBE1BA65E}"/>
              </a:ext>
            </a:extLst>
          </p:cNvPr>
          <p:cNvSpPr txBox="1"/>
          <p:nvPr/>
        </p:nvSpPr>
        <p:spPr>
          <a:xfrm>
            <a:off x="82905" y="6186058"/>
            <a:ext cx="4751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Universitätskirche St. Ludwig</a:t>
            </a:r>
            <a:endParaRPr lang="de-DE" sz="1800" b="1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34D27ED-9980-77BD-38A9-FC1CF1305583}"/>
              </a:ext>
            </a:extLst>
          </p:cNvPr>
          <p:cNvSpPr txBox="1"/>
          <p:nvPr/>
        </p:nvSpPr>
        <p:spPr>
          <a:xfrm>
            <a:off x="5220072" y="6202954"/>
            <a:ext cx="4751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LMU CompatilFact" panose="02000500060000020003" pitchFamily="2" charset="0"/>
              </a:rPr>
              <a:t>    </a:t>
            </a:r>
            <a:r>
              <a:rPr lang="de-DE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Katholische Hochschulgemeinde</a:t>
            </a:r>
          </a:p>
        </p:txBody>
      </p:sp>
    </p:spTree>
    <p:extLst>
      <p:ext uri="{BB962C8B-B14F-4D97-AF65-F5344CB8AC3E}">
        <p14:creationId xmlns:p14="http://schemas.microsoft.com/office/powerpoint/2010/main" val="376816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4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2A08E6D-A379-E40B-1DE3-F1DA63AEFCEE}"/>
              </a:ext>
            </a:extLst>
          </p:cNvPr>
          <p:cNvSpPr txBox="1"/>
          <p:nvPr/>
        </p:nvSpPr>
        <p:spPr>
          <a:xfrm>
            <a:off x="290394" y="1744479"/>
            <a:ext cx="849694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/>
            <a:r>
              <a:rPr lang="de-DE" altLang="de-DE" sz="2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Zentrale Studienberatung</a:t>
            </a:r>
          </a:p>
          <a:p>
            <a:pPr marL="0" indent="0" eaLnBrk="1" hangingPunct="1"/>
            <a:endParaRPr lang="de-DE" altLang="de-DE" dirty="0">
              <a:solidFill>
                <a:srgbClr val="589898"/>
              </a:solidFill>
            </a:endParaRPr>
          </a:p>
          <a:p>
            <a:pPr marL="0" indent="0" eaLnBrk="1" hangingPunct="1"/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Die zentrale Studienberatung hilft vor allem bei Fragen zu Doppelstudium, Studienortwechsel etc.</a:t>
            </a:r>
          </a:p>
          <a:p>
            <a:pPr marL="0" indent="0" eaLnBrk="1" hangingPunct="1"/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Dort erhalten Sie auch weitere Infos zu Fragen rund um Stipendien.</a:t>
            </a:r>
          </a:p>
          <a:p>
            <a:pPr marL="0" indent="0" eaLnBrk="1" hangingPunct="1"/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0" indent="0" eaLnBrk="1" hangingPunct="1"/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0" indent="0" algn="ctr" eaLnBrk="1" hangingPunct="1"/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https://www.lmu.de/de/studium/wichtige-kontakte/zentrale-studienberatung/index.html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9510289-865D-6297-4073-B9CE778BCCF3}"/>
              </a:ext>
            </a:extLst>
          </p:cNvPr>
          <p:cNvSpPr txBox="1"/>
          <p:nvPr/>
        </p:nvSpPr>
        <p:spPr>
          <a:xfrm>
            <a:off x="179512" y="4653136"/>
            <a:ext cx="849694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/>
            <a:r>
              <a:rPr lang="de-DE" altLang="de-DE" sz="2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Erstsemesterbegrüßung, 16. Oktober 2023: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ab 14 Uhr: Informationen über 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Institutionen wie Studienberatung, Studierendenvertretung und viele weitere auf einer Messe im Hauptgebäude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18 Uhr: Begrüßung der Studierenden durch Präsident, Prof. Bernd Huber im Lichthof der LMU</a:t>
            </a:r>
          </a:p>
        </p:txBody>
      </p:sp>
    </p:spTree>
    <p:extLst>
      <p:ext uri="{BB962C8B-B14F-4D97-AF65-F5344CB8AC3E}">
        <p14:creationId xmlns:p14="http://schemas.microsoft.com/office/powerpoint/2010/main" val="236554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20828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190303" y="706517"/>
            <a:ext cx="4853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LMU CompatilFact" panose="02000500060000020003" pitchFamily="2" charset="0"/>
              </a:rPr>
              <a:t>ZENTRALE STUDIENBERATUNG</a:t>
            </a:r>
            <a:endParaRPr lang="de-DE" sz="1600" dirty="0">
              <a:latin typeface="LMU CompatilFact" panose="02000500060000020003" pitchFamily="2" charset="0"/>
            </a:endParaRPr>
          </a:p>
          <a:p>
            <a:r>
              <a:rPr lang="de-DE" sz="1600" b="1" dirty="0">
                <a:latin typeface="LMU CompatilFact" panose="02000500060000020003" pitchFamily="2" charset="0"/>
              </a:rPr>
              <a:t>BERATUNGSSTELLE „STUDIEREN MIT KIND“</a:t>
            </a:r>
            <a:endParaRPr lang="de-DE" sz="1600" dirty="0">
              <a:latin typeface="LMU CompatilFact" panose="02000500060000020003" pitchFamily="2" charset="0"/>
            </a:endParaRPr>
          </a:p>
        </p:txBody>
      </p:sp>
      <p:pic>
        <p:nvPicPr>
          <p:cNvPr id="1027" name="Picture 3" descr="ZSB-StuKind_Einzelteile_Blume mit St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7" y="363041"/>
            <a:ext cx="1710165" cy="241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39552" y="170080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LMU CompatilFact" panose="02000500060000020003" pitchFamily="2" charset="0"/>
              </a:rPr>
              <a:t>Bei Fragen rund ums Studium mit Kind(</a:t>
            </a:r>
            <a:r>
              <a:rPr lang="de-DE" dirty="0" err="1">
                <a:latin typeface="LMU CompatilFact" panose="02000500060000020003" pitchFamily="2" charset="0"/>
              </a:rPr>
              <a:t>ern</a:t>
            </a:r>
            <a:r>
              <a:rPr lang="de-DE" dirty="0">
                <a:latin typeface="LMU CompatilFact" panose="02000500060000020003" pitchFamily="2" charset="0"/>
              </a:rPr>
              <a:t>) sind wir für Sie da!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69" y="2204864"/>
            <a:ext cx="3241627" cy="432048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311352" y="2722918"/>
            <a:ext cx="583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LMU CompatilFact" panose="02000500060000020003" pitchFamily="2" charset="0"/>
              </a:rPr>
              <a:t>Service-Telefon: 089 / 2180-3124</a:t>
            </a:r>
            <a:endParaRPr lang="de-DE" dirty="0">
              <a:latin typeface="LMU CompatilFact" panose="02000500060000020003" pitchFamily="2" charset="0"/>
            </a:endParaRPr>
          </a:p>
          <a:p>
            <a:r>
              <a:rPr lang="de-DE" b="1" dirty="0">
                <a:latin typeface="LMU CompatilFact" panose="02000500060000020003" pitchFamily="2" charset="0"/>
              </a:rPr>
              <a:t>Montag bis Mittwoch 9-12 Uhr</a:t>
            </a:r>
            <a:endParaRPr lang="de-DE" dirty="0">
              <a:latin typeface="LMU CompatilFact" panose="02000500060000020003" pitchFamily="2" charset="0"/>
            </a:endParaRPr>
          </a:p>
          <a:p>
            <a:endParaRPr lang="de-DE" dirty="0">
              <a:latin typeface="LMU CompatilFact" panose="02000500060000020003" pitchFamily="2" charset="0"/>
            </a:endParaRPr>
          </a:p>
          <a:p>
            <a:r>
              <a:rPr lang="de-DE" dirty="0">
                <a:latin typeface="LMU CompatilFact" panose="02000500060000020003" pitchFamily="2" charset="0"/>
              </a:rPr>
              <a:t>oder eine E-Mail an:</a:t>
            </a:r>
          </a:p>
          <a:p>
            <a:r>
              <a:rPr lang="de-DE" b="1" dirty="0">
                <a:latin typeface="LMU CompatilFact" panose="02000500060000020003" pitchFamily="2" charset="0"/>
              </a:rPr>
              <a:t>studierenmitkind@lmu.de</a:t>
            </a:r>
          </a:p>
          <a:p>
            <a:endParaRPr lang="de-DE" dirty="0">
              <a:latin typeface="LMU CompatilFact" panose="02000500060000020003" pitchFamily="2" charset="0"/>
            </a:endParaRPr>
          </a:p>
          <a:p>
            <a:r>
              <a:rPr lang="de-DE" dirty="0">
                <a:latin typeface="LMU CompatilFact" panose="02000500060000020003" pitchFamily="2" charset="0"/>
              </a:rPr>
              <a:t>Besuchen Sie uns auf:</a:t>
            </a:r>
          </a:p>
          <a:p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LMU CompatilFact" panose="02000500060000020003" pitchFamily="2" charset="0"/>
              </a:rPr>
              <a:t>www.lmu.de/studierenmitkind</a:t>
            </a:r>
          </a:p>
          <a:p>
            <a:endParaRPr lang="de-DE" dirty="0">
              <a:latin typeface="LMU CompatilFact" panose="02000500060000020003" pitchFamily="2" charset="0"/>
            </a:endParaRPr>
          </a:p>
          <a:p>
            <a:r>
              <a:rPr lang="de-DE" dirty="0">
                <a:latin typeface="LMU CompatilFact" panose="02000500060000020003" pitchFamily="2" charset="0"/>
              </a:rPr>
              <a:t>Gerne vereinbaren wir mit Ihnen einen Termin für ein persönliches Beratungsgespräch. Rufen Sie uns an!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79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D68CEC2-623A-5248-A252-32730BC64A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4" y="1916832"/>
            <a:ext cx="7769180" cy="607219"/>
          </a:xfrm>
        </p:spPr>
        <p:txBody>
          <a:bodyPr/>
          <a:lstStyle/>
          <a:p>
            <a:r>
              <a:rPr lang="de-DE" altLang="de-DE" sz="22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1. Die Beratungsstelle für Studierende mit Beeinträchtigung</a:t>
            </a:r>
          </a:p>
          <a:p>
            <a:endParaRPr lang="de-DE" dirty="0">
              <a:latin typeface="LMU CompatilFact" panose="02000500060000020003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78F70EE-A521-4C33-A34E-7AA2881B56DD}"/>
              </a:ext>
            </a:extLst>
          </p:cNvPr>
          <p:cNvSpPr txBox="1"/>
          <p:nvPr/>
        </p:nvSpPr>
        <p:spPr>
          <a:xfrm>
            <a:off x="0" y="2409723"/>
            <a:ext cx="8452748" cy="3978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1525" indent="-257175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alt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Unterstützung</a:t>
            </a: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 im Unialltag </a:t>
            </a: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  <a:sym typeface="Wingdings" panose="05000000000000000000" pitchFamily="2" charset="2"/>
              </a:rPr>
              <a:t>f</a:t>
            </a: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ür Studierende mit Behinderung, chronischer und psychischer Erkrankung</a:t>
            </a:r>
          </a:p>
          <a:p>
            <a:pPr marL="771525" indent="-257175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alt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Beratung</a:t>
            </a: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s- und </a:t>
            </a:r>
            <a:r>
              <a:rPr lang="de-DE" alt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Information</a:t>
            </a: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sangebote (u. a. bezüglich Nachteilsausgleich bei Prüfungen) </a:t>
            </a:r>
          </a:p>
          <a:p>
            <a:pPr marL="771525" indent="-257175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Alle</a:t>
            </a:r>
            <a:r>
              <a:rPr lang="en-US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 </a:t>
            </a:r>
            <a:r>
              <a:rPr lang="en-US" alt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Beratungs</a:t>
            </a:r>
            <a:r>
              <a:rPr lang="en-US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- und </a:t>
            </a:r>
            <a:r>
              <a:rPr lang="en-US" alt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Unterstützungsangebote</a:t>
            </a:r>
            <a:r>
              <a:rPr lang="en-US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 </a:t>
            </a:r>
            <a:r>
              <a:rPr lang="en-US" alt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sind</a:t>
            </a:r>
            <a:r>
              <a:rPr lang="en-US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 </a:t>
            </a:r>
            <a:r>
              <a:rPr lang="en-US" altLang="de-DE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streng</a:t>
            </a:r>
            <a:r>
              <a:rPr lang="en-US" alt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 </a:t>
            </a:r>
            <a:r>
              <a:rPr lang="en-US" altLang="de-DE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vertraulich</a:t>
            </a:r>
            <a:r>
              <a:rPr lang="en-US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 </a:t>
            </a:r>
          </a:p>
          <a:p>
            <a:pPr marL="771525" indent="-257175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alt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WICHTIG</a:t>
            </a: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: Die Inanspruchnahme der Beratungsstelle wird auf keinem offiziellen Bescheid o. Ä. dokumentiert!</a:t>
            </a:r>
          </a:p>
          <a:p>
            <a:pPr marL="771525" indent="-257175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Informationen und Ansprechpersonen: www.lmu.de/barrierefrei</a:t>
            </a:r>
          </a:p>
          <a:p>
            <a:pPr marL="771525" indent="-257175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Einführungsveranstaltung der Beratungsstelle am 13. Oktober 2023 von 10-11:30 Uhr </a:t>
            </a: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  <a:sym typeface="Wingdings" panose="05000000000000000000" pitchFamily="2" charset="2"/>
              </a:rPr>
              <a:t> </a:t>
            </a: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siehe Homepage der LMU unter </a:t>
            </a:r>
            <a:r>
              <a:rPr lang="de-DE" altLang="de-DE" sz="16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„Einführungsveranstaltung“</a:t>
            </a:r>
          </a:p>
          <a:p>
            <a:pPr marL="771525" indent="-257175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de-DE" altLang="de-DE" sz="1400" dirty="0">
              <a:latin typeface="LMU CompatilFact" panose="0200050006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2537617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D68CEC2-623A-5248-A252-32730BC64A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552" y="1885677"/>
            <a:ext cx="5800650" cy="607219"/>
          </a:xfrm>
        </p:spPr>
        <p:txBody>
          <a:bodyPr/>
          <a:lstStyle/>
          <a:p>
            <a:r>
              <a:rPr lang="de-DE" altLang="de-DE" sz="22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2. </a:t>
            </a:r>
            <a:r>
              <a:rPr lang="de-DE" altLang="de-DE" sz="22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Inklusionstutor:innen</a:t>
            </a:r>
            <a:r>
              <a:rPr lang="de-DE" altLang="de-DE" sz="22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 </a:t>
            </a:r>
          </a:p>
          <a:p>
            <a:endParaRPr lang="de-DE" sz="2200" dirty="0">
              <a:latin typeface="LMU CompatilFact" panose="02000500060000020003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C5F67AF-9313-40D6-A903-B4D5D108E0FB}"/>
              </a:ext>
            </a:extLst>
          </p:cNvPr>
          <p:cNvSpPr txBox="1"/>
          <p:nvPr/>
        </p:nvSpPr>
        <p:spPr>
          <a:xfrm>
            <a:off x="15652" y="2492896"/>
            <a:ext cx="8820472" cy="3919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</a:pP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Wer sind die </a:t>
            </a:r>
            <a:r>
              <a:rPr lang="de-DE" alt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Tutor:innen</a:t>
            </a: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?</a:t>
            </a:r>
          </a:p>
          <a:p>
            <a:pPr marL="771525" indent="-257175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Ehrenamtliche studentische Ansprechpersonen</a:t>
            </a:r>
          </a:p>
          <a:p>
            <a:pPr marL="771525" indent="-257175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Viele Fakultäten vertreten</a:t>
            </a:r>
          </a:p>
          <a:p>
            <a:pPr marL="771525" indent="-257175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Ausgebildet von der Beratungsstelle</a:t>
            </a:r>
          </a:p>
          <a:p>
            <a:pPr marL="514350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</a:pP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Was sind ihre Aufgaben?</a:t>
            </a:r>
          </a:p>
          <a:p>
            <a:pPr marL="771525" indent="-257175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Unterstützung von und Austausch mit Studierenden </a:t>
            </a:r>
          </a:p>
          <a:p>
            <a:pPr marL="771525" indent="-257175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Fungieren als Bindeglied zwischen Studierenden, der Studiengangskoordination, den Dozierenden und der Beratungsstelle</a:t>
            </a:r>
          </a:p>
          <a:p>
            <a:pPr marL="514350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</a:pP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Wie kann man sie kontaktieren?</a:t>
            </a:r>
          </a:p>
          <a:p>
            <a:pPr marL="771525" indent="-257175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E-Mail: </a:t>
            </a:r>
            <a:r>
              <a:rPr lang="de-DE" alt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inklusionstutoren@verwaltung.uni-muenchen.de</a:t>
            </a:r>
          </a:p>
          <a:p>
            <a:pPr marL="771525" indent="-257175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Weitere Infos: </a:t>
            </a: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www.lmu.de/inklusionstutoren</a:t>
            </a: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1100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D68CEC2-623A-5248-A252-32730BC64A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560" y="1916832"/>
            <a:ext cx="4680520" cy="607219"/>
          </a:xfrm>
        </p:spPr>
        <p:txBody>
          <a:bodyPr/>
          <a:lstStyle/>
          <a:p>
            <a:r>
              <a:rPr lang="de-DE" altLang="de-DE" sz="22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3. Peer-Groups Barrierefrei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C5F67AF-9313-40D6-A903-B4D5D108E0FB}"/>
              </a:ext>
            </a:extLst>
          </p:cNvPr>
          <p:cNvSpPr txBox="1"/>
          <p:nvPr/>
        </p:nvSpPr>
        <p:spPr>
          <a:xfrm>
            <a:off x="0" y="2348880"/>
            <a:ext cx="8748464" cy="4055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1525" indent="-257175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Peer-Groups gibt es für Seh-, Hör- und Mobilitätseinschränkungen, chronische und psychische Erkrankungen sowie für AD(H)S</a:t>
            </a:r>
          </a:p>
          <a:p>
            <a:pPr marL="51435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</a:pP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Was bieten die Peer-Groups an?</a:t>
            </a:r>
          </a:p>
          <a:p>
            <a:pPr marL="771525" indent="-257175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Diskussionsforen/persönlicher Austausch in Netzwerken</a:t>
            </a:r>
          </a:p>
          <a:p>
            <a:pPr marL="771525" indent="-257175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Treffen (virtuell und persönlich)</a:t>
            </a:r>
          </a:p>
          <a:p>
            <a:pPr marL="771525" indent="-257175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Fragen aller Art für spezifische Beeinträchtigungen und individuelle Probleme werden angegangen</a:t>
            </a:r>
          </a:p>
          <a:p>
            <a:pPr marL="771525" indent="-257175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Weiteres Angebot: IBS (Interessensgruppe für Studierende mit und ohne Beeinträchtigung)</a:t>
            </a:r>
          </a:p>
          <a:p>
            <a:pPr marL="1257300" lvl="1" indent="-285750">
              <a:spcBef>
                <a:spcPct val="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  <a:sym typeface="Wingdings" panose="05000000000000000000" pitchFamily="2" charset="2"/>
              </a:rPr>
              <a:t>Für alle hochschulpolitisch </a:t>
            </a:r>
          </a:p>
          <a:p>
            <a:pPr marL="971550" lvl="1">
              <a:spcBef>
                <a:spcPct val="0"/>
              </a:spcBef>
              <a:spcAft>
                <a:spcPts val="450"/>
              </a:spcAft>
            </a:pP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  <a:sym typeface="Wingdings" panose="05000000000000000000" pitchFamily="2" charset="2"/>
              </a:rPr>
              <a:t>Interessierten offen</a:t>
            </a:r>
            <a:endParaRPr lang="de-DE" altLang="de-DE" sz="16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/>
            </a:endParaRPr>
          </a:p>
        </p:txBody>
      </p:sp>
      <p:pic>
        <p:nvPicPr>
          <p:cNvPr id="4" name="Grafik 3" descr="The picture shows comic style drawn &quot;superheroes&quot; with various disabilities.">
            <a:extLst>
              <a:ext uri="{FF2B5EF4-FFF2-40B4-BE49-F238E27FC236}">
                <a16:creationId xmlns:a16="http://schemas.microsoft.com/office/drawing/2014/main" id="{0A2D1D4B-F45A-4079-9EAF-C6B9A0D8B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868" y="5674430"/>
            <a:ext cx="3911596" cy="7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0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https://www.goethe.de/resources/files/jpg260/Schleheimer_MCH_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E7BB683-A6DF-4D69-A1E2-CF542B9628E7}"/>
              </a:ext>
            </a:extLst>
          </p:cNvPr>
          <p:cNvSpPr txBox="1"/>
          <p:nvPr/>
        </p:nvSpPr>
        <p:spPr>
          <a:xfrm>
            <a:off x="1763688" y="3063825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Auf Wiedersehen und danke für die Aufmerksamkeit!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2B6A76A-03DF-4E49-BEB8-795DA466EB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62" t="50053" r="-249" b="5529"/>
          <a:stretch/>
        </p:blipFill>
        <p:spPr>
          <a:xfrm>
            <a:off x="0" y="3632798"/>
            <a:ext cx="9180512" cy="30740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B43963F-80F0-8A3F-237F-B6D118698D59}"/>
              </a:ext>
            </a:extLst>
          </p:cNvPr>
          <p:cNvSpPr txBox="1"/>
          <p:nvPr/>
        </p:nvSpPr>
        <p:spPr>
          <a:xfrm>
            <a:off x="2411760" y="1879299"/>
            <a:ext cx="45925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/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Im Namen der Fakultät wünschen wir Ihnen einen guten Start ins Studium!</a:t>
            </a:r>
          </a:p>
        </p:txBody>
      </p:sp>
    </p:spTree>
    <p:extLst>
      <p:ext uri="{BB962C8B-B14F-4D97-AF65-F5344CB8AC3E}">
        <p14:creationId xmlns:p14="http://schemas.microsoft.com/office/powerpoint/2010/main" val="176558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Gebäude, Himmel, draußen, Verwaltungsgebäude enthält.&#10;&#10;Automatisch generierte Beschreibung">
            <a:extLst>
              <a:ext uri="{FF2B5EF4-FFF2-40B4-BE49-F238E27FC236}">
                <a16:creationId xmlns:a16="http://schemas.microsoft.com/office/drawing/2014/main" id="{1E895303-C845-DA54-481A-25015F957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3600400" cy="2209336"/>
          </a:xfrm>
          <a:prstGeom prst="rect">
            <a:avLst/>
          </a:prstGeom>
        </p:spPr>
      </p:pic>
      <p:pic>
        <p:nvPicPr>
          <p:cNvPr id="9" name="Grafik 8" descr="Ein Bild, das Karte enthält.&#10;&#10;Automatisch generierte Beschreibung">
            <a:extLst>
              <a:ext uri="{FF2B5EF4-FFF2-40B4-BE49-F238E27FC236}">
                <a16:creationId xmlns:a16="http://schemas.microsoft.com/office/drawing/2014/main" id="{E60D3FA2-7ED6-94BE-FCC6-0C0454B3D0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86" t="21153" r="257" b="13234"/>
          <a:stretch/>
        </p:blipFill>
        <p:spPr bwMode="auto">
          <a:xfrm>
            <a:off x="4454351" y="2924944"/>
            <a:ext cx="4006081" cy="22373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CD98F43-339D-B434-4C9B-44219B3A3937}"/>
              </a:ext>
            </a:extLst>
          </p:cNvPr>
          <p:cNvSpPr txBox="1"/>
          <p:nvPr/>
        </p:nvSpPr>
        <p:spPr>
          <a:xfrm>
            <a:off x="539552" y="1772816"/>
            <a:ext cx="8064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0070C0"/>
                </a:solidFill>
                <a:latin typeface="LMU CompatilFact" panose="02000500060000020003" pitchFamily="2" charset="0"/>
              </a:rPr>
              <a:t>Die Katholisch-Theologische Fakultät an der LMU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FACDD47-2C26-AE41-D97B-E73AABB344AD}"/>
              </a:ext>
            </a:extLst>
          </p:cNvPr>
          <p:cNvSpPr txBox="1"/>
          <p:nvPr/>
        </p:nvSpPr>
        <p:spPr>
          <a:xfrm>
            <a:off x="654879" y="536026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err="1">
                <a:solidFill>
                  <a:srgbClr val="0070C0"/>
                </a:solidFill>
                <a:latin typeface="LMU CompatilFact" panose="02000500060000020003" pitchFamily="2" charset="0"/>
              </a:rPr>
              <a:t>Theologicum</a:t>
            </a:r>
            <a:r>
              <a:rPr lang="de-DE" sz="2800" b="1" dirty="0">
                <a:solidFill>
                  <a:srgbClr val="0070C0"/>
                </a:solidFill>
                <a:latin typeface="LMU CompatilFact" panose="02000500060000020003" pitchFamily="2" charset="0"/>
              </a:rPr>
              <a:t> – </a:t>
            </a:r>
          </a:p>
          <a:p>
            <a:r>
              <a:rPr lang="de-DE" sz="2800" b="1" dirty="0">
                <a:solidFill>
                  <a:srgbClr val="0070C0"/>
                </a:solidFill>
                <a:latin typeface="LMU CompatilFact" panose="02000500060000020003" pitchFamily="2" charset="0"/>
              </a:rPr>
              <a:t>Geschwister-Scholl-Platz 1, 80539 München </a:t>
            </a:r>
          </a:p>
        </p:txBody>
      </p:sp>
    </p:spTree>
    <p:extLst>
      <p:ext uri="{BB962C8B-B14F-4D97-AF65-F5344CB8AC3E}">
        <p14:creationId xmlns:p14="http://schemas.microsoft.com/office/powerpoint/2010/main" val="268960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E90821A-9351-24B0-B496-39C45D79F7E8}"/>
              </a:ext>
            </a:extLst>
          </p:cNvPr>
          <p:cNvSpPr txBox="1"/>
          <p:nvPr/>
        </p:nvSpPr>
        <p:spPr>
          <a:xfrm>
            <a:off x="539551" y="1544717"/>
            <a:ext cx="80648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>
                <a:solidFill>
                  <a:srgbClr val="0070C0"/>
                </a:solidFill>
                <a:latin typeface="LMU CompatilFact" panose="02000500060000020003" pitchFamily="2" charset="0"/>
              </a:rPr>
              <a:t>Homepage der Katholisch-Theologischen Fakultät (Studium)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0678DEA-D269-2C68-645D-7D9F9C15D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0" r="1176" b="6601"/>
          <a:stretch/>
        </p:blipFill>
        <p:spPr>
          <a:xfrm>
            <a:off x="539551" y="2483789"/>
            <a:ext cx="7992890" cy="40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8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lh3.googleusercontent.com/B_-AjN95tDU2RNehvtOSGyxyRiCJxfyLigqHIVDvhJX8ZdgJg35YYleOV8BeTKsnjWbR7KBn8H3JLm4_90kqU8FsP0yVeVmDF34xcGrWzo7Org5tBLnxEmUwtBt4RsnCgilHMN5v41_TAIwSaLkmL3vBXWQqMvj9bNTPT6xxM7dAxrU6xW46hTdjs2gbSiZ7usIO724qlg7VF_Fwt9j1vrP7a07uHXeWcPshsvS41EOJHDNxABpG8l5JGoMztRJM65EGoogKqUmqk8_7ku_RBvehYAlQ1Rz-VuQl3ROI6RYW1cLPWNQ2wbrlfnX-qtwTdD3wQxQPVurl9oqckF_caScxnI1-anWOGNNs5K6G6ocDCrYqQ7FPvtGuspUetT04JbPHOmXMErxazBWMJ3HC4QxawMjEHPoA0ce0_H0bYe98rww2VWNZ7pwallc0r3KcA0Q3buywhu9Kkg53qVTxpyLcPTTT33V8U0HuR3EwRhCqWJVm9uF8XRb7VMp-0YibrZyHQKDd4VgWzrAlMEZIgA5sK6Zqnp8fL-s_X0YrQU9tr1yviBTyAI9xiVzrMNCoj8cp5aUvY7DXVn2W7eI0TxD3kwsh5fImT1NSdwmFz3TU55Iv=w1273-h955-no"/>
          <p:cNvSpPr>
            <a:spLocks noChangeAspect="1" noChangeArrowheads="1"/>
          </p:cNvSpPr>
          <p:nvPr/>
        </p:nvSpPr>
        <p:spPr bwMode="auto">
          <a:xfrm>
            <a:off x="155575" y="-4160838"/>
            <a:ext cx="11553825" cy="866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" name="AutoShape 8" descr="https://www.goethe.de/resources/files/jpg260/Schleheimer_MCH_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268664" y="2243481"/>
            <a:ext cx="8532564" cy="57606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latin typeface="LMU CompatilFact" panose="02000500060000020003" pitchFamily="2" charset="0"/>
              </a:rPr>
              <a:t>DISZIPLINEN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2779" y="3179488"/>
            <a:ext cx="20710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  <a:latin typeface="LMU CompatilFact" panose="02000500060000020003" pitchFamily="2" charset="0"/>
              </a:rPr>
              <a:t>BIBLISCH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LMU CompatilFact" panose="0200050006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Biblische Einleitung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Altes Testament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Neues Testament</a:t>
            </a:r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225488" y="3179488"/>
            <a:ext cx="21602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  <a:latin typeface="LMU CompatilFact" panose="02000500060000020003" pitchFamily="2" charset="0"/>
              </a:rPr>
              <a:t>HISTORISCH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LMU CompatilFact" panose="0200050006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Alte Kirchen-geschichte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Mittlere und neuere Kirchengeschichte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Bayerische Kirchengeschichte</a:t>
            </a:r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528970" y="3179488"/>
            <a:ext cx="20710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  <a:latin typeface="LMU CompatilFact" panose="02000500060000020003" pitchFamily="2" charset="0"/>
              </a:rPr>
              <a:t>SYSTEMATISCH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LMU CompatilFact" panose="0200050006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Dogmatik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Fundamental-theologie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Moraltheologie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Sozialethik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Philosophie</a:t>
            </a:r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716922" y="3179488"/>
            <a:ext cx="2523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  <a:latin typeface="LMU CompatilFact" panose="02000500060000020003" pitchFamily="2" charset="0"/>
              </a:rPr>
              <a:t>PRAKTISCH</a:t>
            </a:r>
          </a:p>
          <a:p>
            <a:endParaRPr lang="de-DE" b="1" dirty="0">
              <a:latin typeface="LMU CompatilFact" panose="0200050006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  <a:latin typeface="LMU CompatilFact" panose="02000500060000020003" pitchFamily="2" charset="0"/>
              </a:rPr>
              <a:t>Religionspädagogik und Didaktik des </a:t>
            </a: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Religionsunterrichts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Pastoraltheologie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Kirchenrecht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Liturgiewissenschaft</a:t>
            </a:r>
          </a:p>
        </p:txBody>
      </p:sp>
    </p:spTree>
    <p:extLst>
      <p:ext uri="{BB962C8B-B14F-4D97-AF65-F5344CB8AC3E}">
        <p14:creationId xmlns:p14="http://schemas.microsoft.com/office/powerpoint/2010/main" val="395723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EFC6E27-5343-7BC0-295F-8C9CE7AC40A9}"/>
              </a:ext>
            </a:extLst>
          </p:cNvPr>
          <p:cNvSpPr txBox="1"/>
          <p:nvPr/>
        </p:nvSpPr>
        <p:spPr>
          <a:xfrm>
            <a:off x="377604" y="2349873"/>
            <a:ext cx="3888432" cy="3799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de-DE" altLang="de-DE"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Grundschule</a:t>
            </a:r>
          </a:p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1. und 2. sowie 5. und 6. Fachsemester sehen in Ihrem Studienplan Lehrveranstaltungen im </a:t>
            </a:r>
            <a:r>
              <a:rPr lang="de-DE" alt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Didaktikfach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Religion vor.</a:t>
            </a:r>
          </a:p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Im </a:t>
            </a:r>
            <a:r>
              <a:rPr lang="de-DE" alt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Didaktikfach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Katholische Religionslehre (Grundschule) werden insgesamt 12 ECTS-Punkte erworben.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741297F-F34F-9CF4-6BDD-905C3348EF69}"/>
              </a:ext>
            </a:extLst>
          </p:cNvPr>
          <p:cNvSpPr txBox="1"/>
          <p:nvPr/>
        </p:nvSpPr>
        <p:spPr>
          <a:xfrm>
            <a:off x="4877964" y="2420888"/>
            <a:ext cx="3888432" cy="349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</a:pPr>
            <a:endParaRPr lang="de-DE" altLang="de-DE" sz="2200" b="1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Mittelschule</a:t>
            </a:r>
          </a:p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Das 3. und 4. sowie 5., 6. und 7. Fachsemester sieht Lehrveranstaltungen im </a:t>
            </a:r>
            <a:r>
              <a:rPr lang="de-DE" alt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Didaktikfach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Religion vor.</a:t>
            </a:r>
          </a:p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Im </a:t>
            </a:r>
            <a:r>
              <a:rPr lang="de-DE" alt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Didaktikfach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Katholische Religionslehre (Mittelschule) werden insgesamt 21 ECTS-Punkte erworben.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662FCE9-BFE6-7021-C903-C9CB2BB5569A}"/>
              </a:ext>
            </a:extLst>
          </p:cNvPr>
          <p:cNvSpPr txBox="1"/>
          <p:nvPr/>
        </p:nvSpPr>
        <p:spPr>
          <a:xfrm>
            <a:off x="377604" y="189766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70C0"/>
                </a:solidFill>
                <a:latin typeface="LMU CompatilFact SC" panose="02000500060000020003" pitchFamily="2" charset="0"/>
              </a:rPr>
              <a:t>Umfang und Verteilung</a:t>
            </a:r>
            <a:endParaRPr lang="de-DE" sz="2800" b="1" dirty="0">
              <a:latin typeface="LMU CompatilFact SC" panose="02000500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65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EFC6E27-5343-7BC0-295F-8C9CE7AC40A9}"/>
              </a:ext>
            </a:extLst>
          </p:cNvPr>
          <p:cNvSpPr txBox="1"/>
          <p:nvPr/>
        </p:nvSpPr>
        <p:spPr>
          <a:xfrm>
            <a:off x="377604" y="2349873"/>
            <a:ext cx="3888432" cy="3799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de-DE" altLang="de-DE"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Grundschule</a:t>
            </a:r>
          </a:p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Das </a:t>
            </a:r>
            <a:r>
              <a:rPr lang="de-DE" alt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Didaktikfach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beinhaltet Pflicht- und Wahlpflichtmodule.</a:t>
            </a:r>
          </a:p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Das Pflichtmodul P1 muss absolviert werden. </a:t>
            </a:r>
          </a:p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Bei den Wahlpflichtmodulen WP 1-WP 4 besteht Wahlmöglichkeit zwischen jeweils zwei Modulen (WP 1 oder WP 2; WP 3 oder WP 4).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741297F-F34F-9CF4-6BDD-905C3348EF69}"/>
              </a:ext>
            </a:extLst>
          </p:cNvPr>
          <p:cNvSpPr txBox="1"/>
          <p:nvPr/>
        </p:nvSpPr>
        <p:spPr>
          <a:xfrm>
            <a:off x="4877964" y="2420888"/>
            <a:ext cx="3888432" cy="417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</a:pPr>
            <a:endParaRPr lang="de-DE" altLang="de-DE" sz="2200" b="1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Mittelschule</a:t>
            </a:r>
          </a:p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Das </a:t>
            </a:r>
            <a:r>
              <a:rPr lang="de-DE" alt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Didaktikfach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beinhaltet ausschließlich Pflichtmodule.</a:t>
            </a:r>
          </a:p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Diese Module müssen alle absolviert werden.</a:t>
            </a:r>
          </a:p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Insgesamt werden 6 Pflichtmodule studiert (P1-P6).  </a:t>
            </a:r>
          </a:p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In P5 gibt es auf der Ebene der Lehrveranstaltungen eine Wahlmöglichkeit. </a:t>
            </a:r>
          </a:p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662FCE9-BFE6-7021-C903-C9CB2BB5569A}"/>
              </a:ext>
            </a:extLst>
          </p:cNvPr>
          <p:cNvSpPr txBox="1"/>
          <p:nvPr/>
        </p:nvSpPr>
        <p:spPr>
          <a:xfrm>
            <a:off x="377604" y="189766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70C0"/>
                </a:solidFill>
                <a:latin typeface="LMU CompatilFact SC" panose="02000500060000020003" pitchFamily="2" charset="0"/>
              </a:rPr>
              <a:t>Zum Studienplan</a:t>
            </a:r>
            <a:endParaRPr lang="de-DE" sz="2800" b="1" dirty="0">
              <a:latin typeface="LMU CompatilFact SC" panose="02000500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DB7FFA9-38CE-6F54-38B1-3C3E2C518C53}"/>
              </a:ext>
            </a:extLst>
          </p:cNvPr>
          <p:cNvSpPr txBox="1"/>
          <p:nvPr/>
        </p:nvSpPr>
        <p:spPr>
          <a:xfrm>
            <a:off x="305718" y="171748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70C0"/>
                </a:solidFill>
                <a:latin typeface="LMU CompatilFact SC" panose="02000500060000020003" pitchFamily="2" charset="0"/>
              </a:rPr>
              <a:t>Studienplan Grundschule</a:t>
            </a:r>
            <a:endParaRPr lang="de-DE" sz="2800" b="1" dirty="0">
              <a:latin typeface="LMU CompatilFact SC" panose="02000500060000020003" pitchFamily="2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7681847-0EE6-28DB-A5E3-0EC7605C45D7}"/>
              </a:ext>
            </a:extLst>
          </p:cNvPr>
          <p:cNvSpPr/>
          <p:nvPr/>
        </p:nvSpPr>
        <p:spPr>
          <a:xfrm>
            <a:off x="3026154" y="2490325"/>
            <a:ext cx="3762226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LMU CompatilFact" panose="02000500060000020003" pitchFamily="2" charset="0"/>
              </a:rPr>
              <a:t>Alle Veranstaltungen sind zu besuchen</a:t>
            </a:r>
          </a:p>
        </p:txBody>
      </p:sp>
      <p:graphicFrame>
        <p:nvGraphicFramePr>
          <p:cNvPr id="7" name="Group 16">
            <a:extLst>
              <a:ext uri="{FF2B5EF4-FFF2-40B4-BE49-F238E27FC236}">
                <a16:creationId xmlns:a16="http://schemas.microsoft.com/office/drawing/2014/main" id="{8094F13C-12EA-0568-93DA-84E8BCCFBB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371898"/>
              </p:ext>
            </p:extLst>
          </p:nvPr>
        </p:nvGraphicFramePr>
        <p:xfrm>
          <a:off x="3026154" y="3594664"/>
          <a:ext cx="3737034" cy="2642648"/>
        </p:xfrm>
        <a:graphic>
          <a:graphicData uri="http://schemas.openxmlformats.org/drawingml/2006/table">
            <a:tbl>
              <a:tblPr/>
              <a:tblGrid>
                <a:gridCol w="1868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„Grundlangen Religionsdidaktik“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Modul P 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7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1. FS (WS)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</a:t>
                      </a:r>
                      <a:r>
                        <a:rPr lang="de-DE" altLang="de-DE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</a:rPr>
                        <a:t>Fachdidaktik Religion I</a:t>
                      </a: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P 1.1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2. FS (SS)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</a:t>
                      </a:r>
                      <a:r>
                        <a:rPr lang="de-DE" altLang="de-DE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</a:rPr>
                        <a:t>Planungsseminar Katholische Religionslehre für das Lehramt Grundschule</a:t>
                      </a: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P 1.2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D555DA5F-2746-8E7F-5856-C49726C89B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2040" y="3027746"/>
            <a:ext cx="0" cy="487457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1810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2197</Words>
  <Application>Microsoft Office PowerPoint</Application>
  <PresentationFormat>Bildschirmpräsentation (4:3)</PresentationFormat>
  <Paragraphs>328</Paragraphs>
  <Slides>35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1" baseType="lpstr">
      <vt:lpstr>Arial</vt:lpstr>
      <vt:lpstr>Calibri</vt:lpstr>
      <vt:lpstr>LMU CompatilFact</vt:lpstr>
      <vt:lpstr>LMU CompatilFact SC</vt:lpstr>
      <vt:lpstr>Wingdings</vt:lpstr>
      <vt:lpstr>Larissa</vt:lpstr>
      <vt:lpstr>Einführung zum Studium der  Katholischen Theologie  an der  Ludwig-Maximilians-Universität München (Didaktikfach Grund-  und Mittelschule)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Cedric</dc:creator>
  <cp:lastModifiedBy>Felix, Manuel</cp:lastModifiedBy>
  <cp:revision>111</cp:revision>
  <dcterms:created xsi:type="dcterms:W3CDTF">2017-01-10T16:51:04Z</dcterms:created>
  <dcterms:modified xsi:type="dcterms:W3CDTF">2023-09-27T11:16:36Z</dcterms:modified>
</cp:coreProperties>
</file>