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76" r:id="rId2"/>
    <p:sldId id="291" r:id="rId3"/>
    <p:sldId id="294" r:id="rId4"/>
    <p:sldId id="277" r:id="rId5"/>
    <p:sldId id="257" r:id="rId6"/>
    <p:sldId id="263" r:id="rId7"/>
    <p:sldId id="296" r:id="rId8"/>
    <p:sldId id="295" r:id="rId9"/>
    <p:sldId id="358" r:id="rId10"/>
    <p:sldId id="271" r:id="rId11"/>
    <p:sldId id="351" r:id="rId12"/>
    <p:sldId id="297" r:id="rId13"/>
    <p:sldId id="298" r:id="rId14"/>
    <p:sldId id="299" r:id="rId15"/>
    <p:sldId id="300" r:id="rId16"/>
    <p:sldId id="301" r:id="rId17"/>
    <p:sldId id="302" r:id="rId18"/>
    <p:sldId id="303" r:id="rId19"/>
    <p:sldId id="304" r:id="rId20"/>
    <p:sldId id="305" r:id="rId21"/>
    <p:sldId id="306" r:id="rId22"/>
    <p:sldId id="350" r:id="rId23"/>
    <p:sldId id="307" r:id="rId24"/>
    <p:sldId id="309" r:id="rId25"/>
    <p:sldId id="308" r:id="rId26"/>
    <p:sldId id="352" r:id="rId27"/>
    <p:sldId id="314" r:id="rId28"/>
    <p:sldId id="316" r:id="rId29"/>
    <p:sldId id="318" r:id="rId30"/>
    <p:sldId id="354" r:id="rId31"/>
    <p:sldId id="284" r:id="rId32"/>
    <p:sldId id="353" r:id="rId33"/>
    <p:sldId id="288" r:id="rId34"/>
    <p:sldId id="325" r:id="rId35"/>
    <p:sldId id="312" r:id="rId36"/>
    <p:sldId id="327" r:id="rId37"/>
    <p:sldId id="355" r:id="rId38"/>
    <p:sldId id="329" r:id="rId39"/>
    <p:sldId id="330" r:id="rId40"/>
    <p:sldId id="332" r:id="rId41"/>
    <p:sldId id="333" r:id="rId42"/>
    <p:sldId id="334" r:id="rId43"/>
    <p:sldId id="336" r:id="rId44"/>
    <p:sldId id="338" r:id="rId45"/>
    <p:sldId id="339" r:id="rId46"/>
    <p:sldId id="340" r:id="rId47"/>
    <p:sldId id="356" r:id="rId48"/>
    <p:sldId id="343" r:id="rId49"/>
    <p:sldId id="349" r:id="rId50"/>
    <p:sldId id="346" r:id="rId51"/>
    <p:sldId id="540" r:id="rId52"/>
    <p:sldId id="269" r:id="rId53"/>
    <p:sldId id="543" r:id="rId54"/>
    <p:sldId id="544" r:id="rId55"/>
    <p:sldId id="552" r:id="rId56"/>
    <p:sldId id="546" r:id="rId57"/>
    <p:sldId id="541" r:id="rId58"/>
    <p:sldId id="359" r:id="rId59"/>
    <p:sldId id="549" r:id="rId60"/>
    <p:sldId id="550" r:id="rId61"/>
    <p:sldId id="551" r:id="rId62"/>
    <p:sldId id="548" r:id="rId63"/>
    <p:sldId id="267" r:id="rId6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3" autoAdjust="0"/>
    <p:restoredTop sz="94620" autoAdjust="0"/>
  </p:normalViewPr>
  <p:slideViewPr>
    <p:cSldViewPr>
      <p:cViewPr varScale="1">
        <p:scale>
          <a:sx n="62" d="100"/>
          <a:sy n="62" d="100"/>
        </p:scale>
        <p:origin x="1292"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D405A-8C43-4316-A613-6A17C74D617D}" type="doc">
      <dgm:prSet loTypeId="urn:microsoft.com/office/officeart/2005/8/layout/default#1" loCatId="list" qsTypeId="urn:microsoft.com/office/officeart/2005/8/quickstyle/simple2" qsCatId="simple" csTypeId="urn:microsoft.com/office/officeart/2005/8/colors/colorful5" csCatId="colorful" phldr="1"/>
      <dgm:spPr/>
      <dgm:t>
        <a:bodyPr/>
        <a:lstStyle/>
        <a:p>
          <a:endParaRPr lang="de-DE"/>
        </a:p>
      </dgm:t>
    </dgm:pt>
    <dgm:pt modelId="{C12752C7-42F1-48D0-9072-1AFDBCE96FC7}">
      <dgm:prSet phldrT="[Text]" custT="1"/>
      <dgm:spPr/>
      <dgm:t>
        <a:bodyPr/>
        <a:lstStyle/>
        <a:p>
          <a:r>
            <a:rPr lang="de-DE" sz="2400" dirty="0"/>
            <a:t>Seelsorge</a:t>
          </a:r>
        </a:p>
      </dgm:t>
    </dgm:pt>
    <dgm:pt modelId="{E195BEF2-42FE-4487-9A50-228A66D7A11B}" type="parTrans" cxnId="{1512200B-DE21-46F9-822A-453CFCB65B1E}">
      <dgm:prSet/>
      <dgm:spPr/>
      <dgm:t>
        <a:bodyPr/>
        <a:lstStyle/>
        <a:p>
          <a:endParaRPr lang="de-DE"/>
        </a:p>
      </dgm:t>
    </dgm:pt>
    <dgm:pt modelId="{30DFDFA9-0826-4B97-B220-5B8E83B570FF}" type="sibTrans" cxnId="{1512200B-DE21-46F9-822A-453CFCB65B1E}">
      <dgm:prSet/>
      <dgm:spPr/>
      <dgm:t>
        <a:bodyPr/>
        <a:lstStyle/>
        <a:p>
          <a:endParaRPr lang="de-DE"/>
        </a:p>
      </dgm:t>
    </dgm:pt>
    <dgm:pt modelId="{04EF456A-2286-48A9-A109-35AFE8AE923B}">
      <dgm:prSet phldrT="[Text]" custT="1"/>
      <dgm:spPr/>
      <dgm:t>
        <a:bodyPr/>
        <a:lstStyle/>
        <a:p>
          <a:r>
            <a:rPr lang="de-DE" sz="1600" dirty="0"/>
            <a:t>Journalismus</a:t>
          </a:r>
        </a:p>
      </dgm:t>
    </dgm:pt>
    <dgm:pt modelId="{741219AC-4A55-445A-9299-00E4A2AE7D5C}" type="parTrans" cxnId="{2E946FD8-B7EC-4ED9-A322-100B4750D1C9}">
      <dgm:prSet/>
      <dgm:spPr/>
      <dgm:t>
        <a:bodyPr/>
        <a:lstStyle/>
        <a:p>
          <a:endParaRPr lang="de-DE"/>
        </a:p>
      </dgm:t>
    </dgm:pt>
    <dgm:pt modelId="{2FF7B500-23EC-4AAC-803D-B7A0A344ABB2}" type="sibTrans" cxnId="{2E946FD8-B7EC-4ED9-A322-100B4750D1C9}">
      <dgm:prSet/>
      <dgm:spPr/>
      <dgm:t>
        <a:bodyPr/>
        <a:lstStyle/>
        <a:p>
          <a:endParaRPr lang="de-DE"/>
        </a:p>
      </dgm:t>
    </dgm:pt>
    <dgm:pt modelId="{5517601C-266E-475B-930F-7D69DF2BCBC7}">
      <dgm:prSet phldrT="[Text]" custT="1"/>
      <dgm:spPr/>
      <dgm:t>
        <a:bodyPr/>
        <a:lstStyle/>
        <a:p>
          <a:r>
            <a:rPr lang="de-DE" sz="1400" dirty="0"/>
            <a:t>Erwachsenenbildung</a:t>
          </a:r>
        </a:p>
      </dgm:t>
    </dgm:pt>
    <dgm:pt modelId="{C39612FD-90A5-4748-8DF3-6EC5C672D0C2}" type="parTrans" cxnId="{358BD5C6-22C9-4155-ACF8-07A203E5F4E2}">
      <dgm:prSet/>
      <dgm:spPr/>
      <dgm:t>
        <a:bodyPr/>
        <a:lstStyle/>
        <a:p>
          <a:endParaRPr lang="de-DE"/>
        </a:p>
      </dgm:t>
    </dgm:pt>
    <dgm:pt modelId="{C3C67B67-814B-48D0-B49E-D21FEF605D84}" type="sibTrans" cxnId="{358BD5C6-22C9-4155-ACF8-07A203E5F4E2}">
      <dgm:prSet/>
      <dgm:spPr/>
      <dgm:t>
        <a:bodyPr/>
        <a:lstStyle/>
        <a:p>
          <a:endParaRPr lang="de-DE"/>
        </a:p>
      </dgm:t>
    </dgm:pt>
    <dgm:pt modelId="{AA5B6E1F-DFF8-4639-AB38-D2F787E0546E}">
      <dgm:prSet phldrT="[Text]" custT="1"/>
      <dgm:spPr/>
      <dgm:t>
        <a:bodyPr/>
        <a:lstStyle/>
        <a:p>
          <a:r>
            <a:rPr lang="de-DE" sz="2000" dirty="0"/>
            <a:t>Soziales</a:t>
          </a:r>
        </a:p>
      </dgm:t>
    </dgm:pt>
    <dgm:pt modelId="{30FB8A8A-9866-4CF4-8326-75D6C2CA80A1}" type="parTrans" cxnId="{ED570565-764C-4A1C-B10B-7A9626CF31F8}">
      <dgm:prSet/>
      <dgm:spPr/>
      <dgm:t>
        <a:bodyPr/>
        <a:lstStyle/>
        <a:p>
          <a:endParaRPr lang="de-DE"/>
        </a:p>
      </dgm:t>
    </dgm:pt>
    <dgm:pt modelId="{EBB825DA-90D6-4E54-AD5D-839AA240F4E8}" type="sibTrans" cxnId="{ED570565-764C-4A1C-B10B-7A9626CF31F8}">
      <dgm:prSet/>
      <dgm:spPr/>
      <dgm:t>
        <a:bodyPr/>
        <a:lstStyle/>
        <a:p>
          <a:endParaRPr lang="de-DE"/>
        </a:p>
      </dgm:t>
    </dgm:pt>
    <dgm:pt modelId="{B63BB1C6-1F2C-42B7-B866-772BCA3FAEC8}">
      <dgm:prSet phldrT="[Text]"/>
      <dgm:spPr/>
      <dgm:t>
        <a:bodyPr/>
        <a:lstStyle/>
        <a:p>
          <a:r>
            <a:rPr lang="de-DE" dirty="0"/>
            <a:t>Unternehmensberatung</a:t>
          </a:r>
        </a:p>
      </dgm:t>
    </dgm:pt>
    <dgm:pt modelId="{8B9C1E2A-71DE-433E-83E2-A750206A5473}" type="parTrans" cxnId="{8A47ED96-DFC7-4306-BAFB-3DD5E92E3034}">
      <dgm:prSet/>
      <dgm:spPr/>
      <dgm:t>
        <a:bodyPr/>
        <a:lstStyle/>
        <a:p>
          <a:endParaRPr lang="de-DE"/>
        </a:p>
      </dgm:t>
    </dgm:pt>
    <dgm:pt modelId="{8FA97E91-ECB4-4BC3-8493-7370AF5924AC}" type="sibTrans" cxnId="{8A47ED96-DFC7-4306-BAFB-3DD5E92E3034}">
      <dgm:prSet/>
      <dgm:spPr/>
      <dgm:t>
        <a:bodyPr/>
        <a:lstStyle/>
        <a:p>
          <a:endParaRPr lang="de-DE"/>
        </a:p>
      </dgm:t>
    </dgm:pt>
    <dgm:pt modelId="{5BDE8007-0706-4CBF-AD54-79A8037F198F}">
      <dgm:prSet custT="1"/>
      <dgm:spPr/>
      <dgm:t>
        <a:bodyPr/>
        <a:lstStyle/>
        <a:p>
          <a:r>
            <a:rPr lang="de-DE" sz="1600" dirty="0"/>
            <a:t>Personalwesen</a:t>
          </a:r>
        </a:p>
      </dgm:t>
    </dgm:pt>
    <dgm:pt modelId="{68B90F35-11E1-46DD-9B83-FF40A5DF90E4}" type="parTrans" cxnId="{6A4F3467-AEB7-44F9-B7B3-B8158901A22A}">
      <dgm:prSet/>
      <dgm:spPr/>
      <dgm:t>
        <a:bodyPr/>
        <a:lstStyle/>
        <a:p>
          <a:endParaRPr lang="de-DE"/>
        </a:p>
      </dgm:t>
    </dgm:pt>
    <dgm:pt modelId="{26AD6203-DDDF-457B-B2A3-212F89CC93AE}" type="sibTrans" cxnId="{6A4F3467-AEB7-44F9-B7B3-B8158901A22A}">
      <dgm:prSet/>
      <dgm:spPr/>
      <dgm:t>
        <a:bodyPr/>
        <a:lstStyle/>
        <a:p>
          <a:endParaRPr lang="de-DE"/>
        </a:p>
      </dgm:t>
    </dgm:pt>
    <dgm:pt modelId="{ECF76BCC-742E-46F1-BF48-FB4C54B15239}">
      <dgm:prSet custT="1"/>
      <dgm:spPr/>
      <dgm:t>
        <a:bodyPr/>
        <a:lstStyle/>
        <a:p>
          <a:r>
            <a:rPr lang="de-DE" sz="1400" dirty="0"/>
            <a:t>Öffentlichkeitsarbei</a:t>
          </a:r>
          <a:r>
            <a:rPr lang="de-DE" sz="1100" dirty="0"/>
            <a:t>t</a:t>
          </a:r>
        </a:p>
      </dgm:t>
    </dgm:pt>
    <dgm:pt modelId="{6F00E460-1D0A-48C2-8809-43C8B262D5CD}" type="parTrans" cxnId="{882D6A6F-0CD4-4CC3-AF44-C933B48A127E}">
      <dgm:prSet/>
      <dgm:spPr/>
      <dgm:t>
        <a:bodyPr/>
        <a:lstStyle/>
        <a:p>
          <a:endParaRPr lang="de-DE"/>
        </a:p>
      </dgm:t>
    </dgm:pt>
    <dgm:pt modelId="{CFB511D6-A475-4474-B138-A3D5443E3710}" type="sibTrans" cxnId="{882D6A6F-0CD4-4CC3-AF44-C933B48A127E}">
      <dgm:prSet/>
      <dgm:spPr/>
      <dgm:t>
        <a:bodyPr/>
        <a:lstStyle/>
        <a:p>
          <a:endParaRPr lang="de-DE"/>
        </a:p>
      </dgm:t>
    </dgm:pt>
    <dgm:pt modelId="{688EF378-71E4-4187-92C1-DD68356F3979}">
      <dgm:prSet custT="1"/>
      <dgm:spPr/>
      <dgm:t>
        <a:bodyPr/>
        <a:lstStyle/>
        <a:p>
          <a:r>
            <a:rPr lang="de-DE" sz="2400" dirty="0"/>
            <a:t>Kultur</a:t>
          </a:r>
        </a:p>
      </dgm:t>
    </dgm:pt>
    <dgm:pt modelId="{C31CF77F-D04E-4881-BBE3-2F1BDBFB1179}" type="parTrans" cxnId="{78A4FFBB-A766-44EA-B038-E6D00B10AAFA}">
      <dgm:prSet/>
      <dgm:spPr/>
      <dgm:t>
        <a:bodyPr/>
        <a:lstStyle/>
        <a:p>
          <a:endParaRPr lang="de-DE"/>
        </a:p>
      </dgm:t>
    </dgm:pt>
    <dgm:pt modelId="{C0C5E3E6-BD30-4D23-AA91-56F1CCEAFE77}" type="sibTrans" cxnId="{78A4FFBB-A766-44EA-B038-E6D00B10AAFA}">
      <dgm:prSet/>
      <dgm:spPr/>
      <dgm:t>
        <a:bodyPr/>
        <a:lstStyle/>
        <a:p>
          <a:endParaRPr lang="de-DE"/>
        </a:p>
      </dgm:t>
    </dgm:pt>
    <dgm:pt modelId="{D036B2CF-AF2F-4CBF-A031-A544D85D8416}">
      <dgm:prSet custT="1"/>
      <dgm:spPr/>
      <dgm:t>
        <a:bodyPr/>
        <a:lstStyle/>
        <a:p>
          <a:r>
            <a:rPr lang="de-DE" sz="1800" dirty="0"/>
            <a:t>Wissenschaft</a:t>
          </a:r>
        </a:p>
      </dgm:t>
    </dgm:pt>
    <dgm:pt modelId="{A0661695-1F68-495C-94FE-5E918C9D0AAE}" type="parTrans" cxnId="{D3C9D0C7-E526-4376-B099-97087075B878}">
      <dgm:prSet/>
      <dgm:spPr/>
      <dgm:t>
        <a:bodyPr/>
        <a:lstStyle/>
        <a:p>
          <a:endParaRPr lang="de-DE"/>
        </a:p>
      </dgm:t>
    </dgm:pt>
    <dgm:pt modelId="{5780568A-BFDD-4189-9401-7250AE0D9762}" type="sibTrans" cxnId="{D3C9D0C7-E526-4376-B099-97087075B878}">
      <dgm:prSet/>
      <dgm:spPr/>
      <dgm:t>
        <a:bodyPr/>
        <a:lstStyle/>
        <a:p>
          <a:endParaRPr lang="de-DE"/>
        </a:p>
      </dgm:t>
    </dgm:pt>
    <dgm:pt modelId="{8214B289-47A4-4564-A32B-841B87CEFD99}">
      <dgm:prSet custT="1"/>
      <dgm:spPr/>
      <dgm:t>
        <a:bodyPr/>
        <a:lstStyle/>
        <a:p>
          <a:r>
            <a:rPr lang="de-DE" sz="1600" dirty="0"/>
            <a:t>Eine-Welt-Arbeit</a:t>
          </a:r>
        </a:p>
      </dgm:t>
    </dgm:pt>
    <dgm:pt modelId="{9DB59857-36E0-45E1-A686-20E36531F76C}" type="parTrans" cxnId="{34978C74-767C-4ADF-BF3F-440B61A08057}">
      <dgm:prSet/>
      <dgm:spPr/>
      <dgm:t>
        <a:bodyPr/>
        <a:lstStyle/>
        <a:p>
          <a:endParaRPr lang="de-DE"/>
        </a:p>
      </dgm:t>
    </dgm:pt>
    <dgm:pt modelId="{985428A4-3F83-41A8-B680-E08B6DAE2088}" type="sibTrans" cxnId="{34978C74-767C-4ADF-BF3F-440B61A08057}">
      <dgm:prSet/>
      <dgm:spPr/>
      <dgm:t>
        <a:bodyPr/>
        <a:lstStyle/>
        <a:p>
          <a:endParaRPr lang="de-DE"/>
        </a:p>
      </dgm:t>
    </dgm:pt>
    <dgm:pt modelId="{CBF5541E-AE3F-4100-AC2C-B14BCFD27B1C}">
      <dgm:prSet custT="1"/>
      <dgm:spPr/>
      <dgm:t>
        <a:bodyPr/>
        <a:lstStyle/>
        <a:p>
          <a:r>
            <a:rPr lang="de-DE" sz="2000" dirty="0"/>
            <a:t>Verlagswesen</a:t>
          </a:r>
        </a:p>
      </dgm:t>
    </dgm:pt>
    <dgm:pt modelId="{F3FF9FDE-5300-4B29-9A45-FE3843A23450}" type="parTrans" cxnId="{3ADA204F-43D6-41D5-9A59-E11310F55B92}">
      <dgm:prSet/>
      <dgm:spPr/>
      <dgm:t>
        <a:bodyPr/>
        <a:lstStyle/>
        <a:p>
          <a:endParaRPr lang="de-DE"/>
        </a:p>
      </dgm:t>
    </dgm:pt>
    <dgm:pt modelId="{98F4C16B-0F5B-4F4F-84B1-FB9BEC21B1E2}" type="sibTrans" cxnId="{3ADA204F-43D6-41D5-9A59-E11310F55B92}">
      <dgm:prSet/>
      <dgm:spPr/>
      <dgm:t>
        <a:bodyPr/>
        <a:lstStyle/>
        <a:p>
          <a:endParaRPr lang="de-DE"/>
        </a:p>
      </dgm:t>
    </dgm:pt>
    <dgm:pt modelId="{A0CB8859-42F8-40DF-8830-F682A0AA6D94}">
      <dgm:prSet custT="1"/>
      <dgm:spPr/>
      <dgm:t>
        <a:bodyPr/>
        <a:lstStyle/>
        <a:p>
          <a:r>
            <a:rPr lang="de-DE" sz="1600" dirty="0"/>
            <a:t>Stiftungswesen</a:t>
          </a:r>
        </a:p>
      </dgm:t>
    </dgm:pt>
    <dgm:pt modelId="{C28C77D8-0559-43AA-97F4-F099E5782905}" type="parTrans" cxnId="{273ACCF8-4E1C-46D3-BF9A-565243F7EBC0}">
      <dgm:prSet/>
      <dgm:spPr/>
      <dgm:t>
        <a:bodyPr/>
        <a:lstStyle/>
        <a:p>
          <a:endParaRPr lang="de-DE"/>
        </a:p>
      </dgm:t>
    </dgm:pt>
    <dgm:pt modelId="{B0C8C0AE-8E65-4052-AE97-21496EBEE169}" type="sibTrans" cxnId="{273ACCF8-4E1C-46D3-BF9A-565243F7EBC0}">
      <dgm:prSet/>
      <dgm:spPr/>
      <dgm:t>
        <a:bodyPr/>
        <a:lstStyle/>
        <a:p>
          <a:endParaRPr lang="de-DE"/>
        </a:p>
      </dgm:t>
    </dgm:pt>
    <dgm:pt modelId="{26F28697-8FFE-463E-A64B-64C8E5337704}">
      <dgm:prSet custT="1"/>
      <dgm:spPr/>
      <dgm:t>
        <a:bodyPr/>
        <a:lstStyle/>
        <a:p>
          <a:r>
            <a:rPr lang="de-DE" sz="2400" dirty="0"/>
            <a:t>Lehramt</a:t>
          </a:r>
        </a:p>
      </dgm:t>
    </dgm:pt>
    <dgm:pt modelId="{BF3016E6-6920-4568-A116-47E9DD260647}" type="parTrans" cxnId="{F4CC959A-CCC5-43F4-80FA-24BE26B0B6F5}">
      <dgm:prSet/>
      <dgm:spPr/>
      <dgm:t>
        <a:bodyPr/>
        <a:lstStyle/>
        <a:p>
          <a:endParaRPr lang="de-DE"/>
        </a:p>
      </dgm:t>
    </dgm:pt>
    <dgm:pt modelId="{6CC2200C-13C9-4139-A7A4-58BFEBAE181E}" type="sibTrans" cxnId="{F4CC959A-CCC5-43F4-80FA-24BE26B0B6F5}">
      <dgm:prSet/>
      <dgm:spPr/>
      <dgm:t>
        <a:bodyPr/>
        <a:lstStyle/>
        <a:p>
          <a:endParaRPr lang="de-DE"/>
        </a:p>
      </dgm:t>
    </dgm:pt>
    <dgm:pt modelId="{CBA7EA48-76D4-42A9-9D48-44EC49EE7CBD}" type="pres">
      <dgm:prSet presAssocID="{B40D405A-8C43-4316-A613-6A17C74D617D}" presName="diagram" presStyleCnt="0">
        <dgm:presLayoutVars>
          <dgm:dir/>
          <dgm:resizeHandles val="exact"/>
        </dgm:presLayoutVars>
      </dgm:prSet>
      <dgm:spPr/>
    </dgm:pt>
    <dgm:pt modelId="{3F593510-2AA9-4C20-817D-1FF97AD37927}" type="pres">
      <dgm:prSet presAssocID="{C12752C7-42F1-48D0-9072-1AFDBCE96FC7}" presName="node" presStyleLbl="node1" presStyleIdx="0" presStyleCnt="13">
        <dgm:presLayoutVars>
          <dgm:bulletEnabled val="1"/>
        </dgm:presLayoutVars>
      </dgm:prSet>
      <dgm:spPr/>
    </dgm:pt>
    <dgm:pt modelId="{E32708A0-339D-4AAB-A9A1-21304522499B}" type="pres">
      <dgm:prSet presAssocID="{30DFDFA9-0826-4B97-B220-5B8E83B570FF}" presName="sibTrans" presStyleCnt="0"/>
      <dgm:spPr/>
    </dgm:pt>
    <dgm:pt modelId="{F873AF74-B149-4A2B-99AE-267417FFE3F2}" type="pres">
      <dgm:prSet presAssocID="{04EF456A-2286-48A9-A109-35AFE8AE923B}" presName="node" presStyleLbl="node1" presStyleIdx="1" presStyleCnt="13">
        <dgm:presLayoutVars>
          <dgm:bulletEnabled val="1"/>
        </dgm:presLayoutVars>
      </dgm:prSet>
      <dgm:spPr/>
    </dgm:pt>
    <dgm:pt modelId="{6EE84E28-D214-47F5-95F8-02B70ACCE23D}" type="pres">
      <dgm:prSet presAssocID="{2FF7B500-23EC-4AAC-803D-B7A0A344ABB2}" presName="sibTrans" presStyleCnt="0"/>
      <dgm:spPr/>
    </dgm:pt>
    <dgm:pt modelId="{EC37F5FF-0B42-40DF-BD07-6F5341B94C6C}" type="pres">
      <dgm:prSet presAssocID="{5517601C-266E-475B-930F-7D69DF2BCBC7}" presName="node" presStyleLbl="node1" presStyleIdx="2" presStyleCnt="13">
        <dgm:presLayoutVars>
          <dgm:bulletEnabled val="1"/>
        </dgm:presLayoutVars>
      </dgm:prSet>
      <dgm:spPr/>
    </dgm:pt>
    <dgm:pt modelId="{ECC0E9E0-A998-4EEF-ABDF-2383F4F0374F}" type="pres">
      <dgm:prSet presAssocID="{C3C67B67-814B-48D0-B49E-D21FEF605D84}" presName="sibTrans" presStyleCnt="0"/>
      <dgm:spPr/>
    </dgm:pt>
    <dgm:pt modelId="{6C8ED14A-8F54-4796-AD31-3DE09F6FEC93}" type="pres">
      <dgm:prSet presAssocID="{AA5B6E1F-DFF8-4639-AB38-D2F787E0546E}" presName="node" presStyleLbl="node1" presStyleIdx="3" presStyleCnt="13">
        <dgm:presLayoutVars>
          <dgm:bulletEnabled val="1"/>
        </dgm:presLayoutVars>
      </dgm:prSet>
      <dgm:spPr/>
    </dgm:pt>
    <dgm:pt modelId="{744B5DAC-C396-4500-9010-C700E36C8887}" type="pres">
      <dgm:prSet presAssocID="{EBB825DA-90D6-4E54-AD5D-839AA240F4E8}" presName="sibTrans" presStyleCnt="0"/>
      <dgm:spPr/>
    </dgm:pt>
    <dgm:pt modelId="{920B9552-46DD-4678-94C6-2F314870FAE3}" type="pres">
      <dgm:prSet presAssocID="{B63BB1C6-1F2C-42B7-B866-772BCA3FAEC8}" presName="node" presStyleLbl="node1" presStyleIdx="4" presStyleCnt="13">
        <dgm:presLayoutVars>
          <dgm:bulletEnabled val="1"/>
        </dgm:presLayoutVars>
      </dgm:prSet>
      <dgm:spPr/>
    </dgm:pt>
    <dgm:pt modelId="{45D9C82F-63C2-479C-AA14-C264612BB11A}" type="pres">
      <dgm:prSet presAssocID="{8FA97E91-ECB4-4BC3-8493-7370AF5924AC}" presName="sibTrans" presStyleCnt="0"/>
      <dgm:spPr/>
    </dgm:pt>
    <dgm:pt modelId="{7F32BB97-A09B-43CA-BD35-746DFD437FCA}" type="pres">
      <dgm:prSet presAssocID="{5BDE8007-0706-4CBF-AD54-79A8037F198F}" presName="node" presStyleLbl="node1" presStyleIdx="5" presStyleCnt="13">
        <dgm:presLayoutVars>
          <dgm:bulletEnabled val="1"/>
        </dgm:presLayoutVars>
      </dgm:prSet>
      <dgm:spPr/>
    </dgm:pt>
    <dgm:pt modelId="{6B5AA524-4835-40DA-9BE3-EC01F163C7A7}" type="pres">
      <dgm:prSet presAssocID="{26AD6203-DDDF-457B-B2A3-212F89CC93AE}" presName="sibTrans" presStyleCnt="0"/>
      <dgm:spPr/>
    </dgm:pt>
    <dgm:pt modelId="{4BB411ED-0E7B-4A44-9AC4-EFFAA2F128A5}" type="pres">
      <dgm:prSet presAssocID="{ECF76BCC-742E-46F1-BF48-FB4C54B15239}" presName="node" presStyleLbl="node1" presStyleIdx="6" presStyleCnt="13">
        <dgm:presLayoutVars>
          <dgm:bulletEnabled val="1"/>
        </dgm:presLayoutVars>
      </dgm:prSet>
      <dgm:spPr/>
    </dgm:pt>
    <dgm:pt modelId="{A8F37579-63DD-401A-AC89-D7819DF2E15B}" type="pres">
      <dgm:prSet presAssocID="{CFB511D6-A475-4474-B138-A3D5443E3710}" presName="sibTrans" presStyleCnt="0"/>
      <dgm:spPr/>
    </dgm:pt>
    <dgm:pt modelId="{01A32D52-2348-42FF-A5DF-0A50A0C3BF99}" type="pres">
      <dgm:prSet presAssocID="{688EF378-71E4-4187-92C1-DD68356F3979}" presName="node" presStyleLbl="node1" presStyleIdx="7" presStyleCnt="13">
        <dgm:presLayoutVars>
          <dgm:bulletEnabled val="1"/>
        </dgm:presLayoutVars>
      </dgm:prSet>
      <dgm:spPr/>
    </dgm:pt>
    <dgm:pt modelId="{1758346A-C641-447E-8B2C-DA0570889132}" type="pres">
      <dgm:prSet presAssocID="{C0C5E3E6-BD30-4D23-AA91-56F1CCEAFE77}" presName="sibTrans" presStyleCnt="0"/>
      <dgm:spPr/>
    </dgm:pt>
    <dgm:pt modelId="{5A7CEB59-9ED5-46A5-B1CD-F7121B0B1D84}" type="pres">
      <dgm:prSet presAssocID="{D036B2CF-AF2F-4CBF-A031-A544D85D8416}" presName="node" presStyleLbl="node1" presStyleIdx="8" presStyleCnt="13">
        <dgm:presLayoutVars>
          <dgm:bulletEnabled val="1"/>
        </dgm:presLayoutVars>
      </dgm:prSet>
      <dgm:spPr/>
    </dgm:pt>
    <dgm:pt modelId="{577BA358-6BEC-40B0-A1CC-2D91A477A23B}" type="pres">
      <dgm:prSet presAssocID="{5780568A-BFDD-4189-9401-7250AE0D9762}" presName="sibTrans" presStyleCnt="0"/>
      <dgm:spPr/>
    </dgm:pt>
    <dgm:pt modelId="{D63A5B6B-087F-4F0C-A6A1-A1C1BF9588D2}" type="pres">
      <dgm:prSet presAssocID="{8214B289-47A4-4564-A32B-841B87CEFD99}" presName="node" presStyleLbl="node1" presStyleIdx="9" presStyleCnt="13">
        <dgm:presLayoutVars>
          <dgm:bulletEnabled val="1"/>
        </dgm:presLayoutVars>
      </dgm:prSet>
      <dgm:spPr/>
    </dgm:pt>
    <dgm:pt modelId="{7377A601-F706-4D29-9002-2FF4AB8CDDEA}" type="pres">
      <dgm:prSet presAssocID="{985428A4-3F83-41A8-B680-E08B6DAE2088}" presName="sibTrans" presStyleCnt="0"/>
      <dgm:spPr/>
    </dgm:pt>
    <dgm:pt modelId="{F1873ED6-168E-4522-ACCD-1C3FFF109821}" type="pres">
      <dgm:prSet presAssocID="{CBF5541E-AE3F-4100-AC2C-B14BCFD27B1C}" presName="node" presStyleLbl="node1" presStyleIdx="10" presStyleCnt="13">
        <dgm:presLayoutVars>
          <dgm:bulletEnabled val="1"/>
        </dgm:presLayoutVars>
      </dgm:prSet>
      <dgm:spPr/>
    </dgm:pt>
    <dgm:pt modelId="{7B274FB5-7A86-429C-ABCC-EA8545AD0ECE}" type="pres">
      <dgm:prSet presAssocID="{98F4C16B-0F5B-4F4F-84B1-FB9BEC21B1E2}" presName="sibTrans" presStyleCnt="0"/>
      <dgm:spPr/>
    </dgm:pt>
    <dgm:pt modelId="{390F3301-A866-4428-9D9F-FB1E5AE122AE}" type="pres">
      <dgm:prSet presAssocID="{A0CB8859-42F8-40DF-8830-F682A0AA6D94}" presName="node" presStyleLbl="node1" presStyleIdx="11" presStyleCnt="13">
        <dgm:presLayoutVars>
          <dgm:bulletEnabled val="1"/>
        </dgm:presLayoutVars>
      </dgm:prSet>
      <dgm:spPr/>
    </dgm:pt>
    <dgm:pt modelId="{0AC6312B-48C3-49A2-B484-321E3D69A5E3}" type="pres">
      <dgm:prSet presAssocID="{B0C8C0AE-8E65-4052-AE97-21496EBEE169}" presName="sibTrans" presStyleCnt="0"/>
      <dgm:spPr/>
    </dgm:pt>
    <dgm:pt modelId="{B4F75536-B770-4E34-B99A-5593EDA8660C}" type="pres">
      <dgm:prSet presAssocID="{26F28697-8FFE-463E-A64B-64C8E5337704}" presName="node" presStyleLbl="node1" presStyleIdx="12" presStyleCnt="13">
        <dgm:presLayoutVars>
          <dgm:bulletEnabled val="1"/>
        </dgm:presLayoutVars>
      </dgm:prSet>
      <dgm:spPr/>
    </dgm:pt>
  </dgm:ptLst>
  <dgm:cxnLst>
    <dgm:cxn modelId="{1512200B-DE21-46F9-822A-453CFCB65B1E}" srcId="{B40D405A-8C43-4316-A613-6A17C74D617D}" destId="{C12752C7-42F1-48D0-9072-1AFDBCE96FC7}" srcOrd="0" destOrd="0" parTransId="{E195BEF2-42FE-4487-9A50-228A66D7A11B}" sibTransId="{30DFDFA9-0826-4B97-B220-5B8E83B570FF}"/>
    <dgm:cxn modelId="{6D44A41C-E692-4BBC-AABC-2742953C323E}" type="presOf" srcId="{ECF76BCC-742E-46F1-BF48-FB4C54B15239}" destId="{4BB411ED-0E7B-4A44-9AC4-EFFAA2F128A5}" srcOrd="0" destOrd="0" presId="urn:microsoft.com/office/officeart/2005/8/layout/default#1"/>
    <dgm:cxn modelId="{0C4A9322-46C3-4102-A126-C30525EA000E}" type="presOf" srcId="{D036B2CF-AF2F-4CBF-A031-A544D85D8416}" destId="{5A7CEB59-9ED5-46A5-B1CD-F7121B0B1D84}" srcOrd="0" destOrd="0" presId="urn:microsoft.com/office/officeart/2005/8/layout/default#1"/>
    <dgm:cxn modelId="{D07C433D-D27F-4B53-9B1D-7861613173DC}" type="presOf" srcId="{B63BB1C6-1F2C-42B7-B866-772BCA3FAEC8}" destId="{920B9552-46DD-4678-94C6-2F314870FAE3}" srcOrd="0" destOrd="0" presId="urn:microsoft.com/office/officeart/2005/8/layout/default#1"/>
    <dgm:cxn modelId="{195B1C5E-28D7-4B76-BD02-8C0D4821E21F}" type="presOf" srcId="{688EF378-71E4-4187-92C1-DD68356F3979}" destId="{01A32D52-2348-42FF-A5DF-0A50A0C3BF99}" srcOrd="0" destOrd="0" presId="urn:microsoft.com/office/officeart/2005/8/layout/default#1"/>
    <dgm:cxn modelId="{36C23742-3ECF-4440-A3DC-09A295340B29}" type="presOf" srcId="{B40D405A-8C43-4316-A613-6A17C74D617D}" destId="{CBA7EA48-76D4-42A9-9D48-44EC49EE7CBD}" srcOrd="0" destOrd="0" presId="urn:microsoft.com/office/officeart/2005/8/layout/default#1"/>
    <dgm:cxn modelId="{46BB1343-12C5-42C7-B8C4-86776E83C9AB}" type="presOf" srcId="{04EF456A-2286-48A9-A109-35AFE8AE923B}" destId="{F873AF74-B149-4A2B-99AE-267417FFE3F2}" srcOrd="0" destOrd="0" presId="urn:microsoft.com/office/officeart/2005/8/layout/default#1"/>
    <dgm:cxn modelId="{ED570565-764C-4A1C-B10B-7A9626CF31F8}" srcId="{B40D405A-8C43-4316-A613-6A17C74D617D}" destId="{AA5B6E1F-DFF8-4639-AB38-D2F787E0546E}" srcOrd="3" destOrd="0" parTransId="{30FB8A8A-9866-4CF4-8326-75D6C2CA80A1}" sibTransId="{EBB825DA-90D6-4E54-AD5D-839AA240F4E8}"/>
    <dgm:cxn modelId="{6A4F3467-AEB7-44F9-B7B3-B8158901A22A}" srcId="{B40D405A-8C43-4316-A613-6A17C74D617D}" destId="{5BDE8007-0706-4CBF-AD54-79A8037F198F}" srcOrd="5" destOrd="0" parTransId="{68B90F35-11E1-46DD-9B83-FF40A5DF90E4}" sibTransId="{26AD6203-DDDF-457B-B2A3-212F89CC93AE}"/>
    <dgm:cxn modelId="{93C35D48-C21F-4C60-B24F-7068A4B33208}" type="presOf" srcId="{A0CB8859-42F8-40DF-8830-F682A0AA6D94}" destId="{390F3301-A866-4428-9D9F-FB1E5AE122AE}" srcOrd="0" destOrd="0" presId="urn:microsoft.com/office/officeart/2005/8/layout/default#1"/>
    <dgm:cxn modelId="{3ADA204F-43D6-41D5-9A59-E11310F55B92}" srcId="{B40D405A-8C43-4316-A613-6A17C74D617D}" destId="{CBF5541E-AE3F-4100-AC2C-B14BCFD27B1C}" srcOrd="10" destOrd="0" parTransId="{F3FF9FDE-5300-4B29-9A45-FE3843A23450}" sibTransId="{98F4C16B-0F5B-4F4F-84B1-FB9BEC21B1E2}"/>
    <dgm:cxn modelId="{882D6A6F-0CD4-4CC3-AF44-C933B48A127E}" srcId="{B40D405A-8C43-4316-A613-6A17C74D617D}" destId="{ECF76BCC-742E-46F1-BF48-FB4C54B15239}" srcOrd="6" destOrd="0" parTransId="{6F00E460-1D0A-48C2-8809-43C8B262D5CD}" sibTransId="{CFB511D6-A475-4474-B138-A3D5443E3710}"/>
    <dgm:cxn modelId="{34978C74-767C-4ADF-BF3F-440B61A08057}" srcId="{B40D405A-8C43-4316-A613-6A17C74D617D}" destId="{8214B289-47A4-4564-A32B-841B87CEFD99}" srcOrd="9" destOrd="0" parTransId="{9DB59857-36E0-45E1-A686-20E36531F76C}" sibTransId="{985428A4-3F83-41A8-B680-E08B6DAE2088}"/>
    <dgm:cxn modelId="{7C8F5175-C2CB-4F01-AE80-539AB4BCAAC1}" type="presOf" srcId="{5517601C-266E-475B-930F-7D69DF2BCBC7}" destId="{EC37F5FF-0B42-40DF-BD07-6F5341B94C6C}" srcOrd="0" destOrd="0" presId="urn:microsoft.com/office/officeart/2005/8/layout/default#1"/>
    <dgm:cxn modelId="{8A47ED96-DFC7-4306-BAFB-3DD5E92E3034}" srcId="{B40D405A-8C43-4316-A613-6A17C74D617D}" destId="{B63BB1C6-1F2C-42B7-B866-772BCA3FAEC8}" srcOrd="4" destOrd="0" parTransId="{8B9C1E2A-71DE-433E-83E2-A750206A5473}" sibTransId="{8FA97E91-ECB4-4BC3-8493-7370AF5924AC}"/>
    <dgm:cxn modelId="{F4CC959A-CCC5-43F4-80FA-24BE26B0B6F5}" srcId="{B40D405A-8C43-4316-A613-6A17C74D617D}" destId="{26F28697-8FFE-463E-A64B-64C8E5337704}" srcOrd="12" destOrd="0" parTransId="{BF3016E6-6920-4568-A116-47E9DD260647}" sibTransId="{6CC2200C-13C9-4139-A7A4-58BFEBAE181E}"/>
    <dgm:cxn modelId="{CEB127A4-4292-46BD-A687-CC9B151C4EA2}" type="presOf" srcId="{5BDE8007-0706-4CBF-AD54-79A8037F198F}" destId="{7F32BB97-A09B-43CA-BD35-746DFD437FCA}" srcOrd="0" destOrd="0" presId="urn:microsoft.com/office/officeart/2005/8/layout/default#1"/>
    <dgm:cxn modelId="{D46AB1B9-7F8F-41E2-AF66-5E3D6CC3CCF8}" type="presOf" srcId="{AA5B6E1F-DFF8-4639-AB38-D2F787E0546E}" destId="{6C8ED14A-8F54-4796-AD31-3DE09F6FEC93}" srcOrd="0" destOrd="0" presId="urn:microsoft.com/office/officeart/2005/8/layout/default#1"/>
    <dgm:cxn modelId="{78A4FFBB-A766-44EA-B038-E6D00B10AAFA}" srcId="{B40D405A-8C43-4316-A613-6A17C74D617D}" destId="{688EF378-71E4-4187-92C1-DD68356F3979}" srcOrd="7" destOrd="0" parTransId="{C31CF77F-D04E-4881-BBE3-2F1BDBFB1179}" sibTransId="{C0C5E3E6-BD30-4D23-AA91-56F1CCEAFE77}"/>
    <dgm:cxn modelId="{AD12CBC3-1E64-41FE-B86E-2E122AADECE2}" type="presOf" srcId="{26F28697-8FFE-463E-A64B-64C8E5337704}" destId="{B4F75536-B770-4E34-B99A-5593EDA8660C}" srcOrd="0" destOrd="0" presId="urn:microsoft.com/office/officeart/2005/8/layout/default#1"/>
    <dgm:cxn modelId="{358BD5C6-22C9-4155-ACF8-07A203E5F4E2}" srcId="{B40D405A-8C43-4316-A613-6A17C74D617D}" destId="{5517601C-266E-475B-930F-7D69DF2BCBC7}" srcOrd="2" destOrd="0" parTransId="{C39612FD-90A5-4748-8DF3-6EC5C672D0C2}" sibTransId="{C3C67B67-814B-48D0-B49E-D21FEF605D84}"/>
    <dgm:cxn modelId="{D3C9D0C7-E526-4376-B099-97087075B878}" srcId="{B40D405A-8C43-4316-A613-6A17C74D617D}" destId="{D036B2CF-AF2F-4CBF-A031-A544D85D8416}" srcOrd="8" destOrd="0" parTransId="{A0661695-1F68-495C-94FE-5E918C9D0AAE}" sibTransId="{5780568A-BFDD-4189-9401-7250AE0D9762}"/>
    <dgm:cxn modelId="{D660D8CF-6EEC-4266-B59D-6679B5B44BBB}" type="presOf" srcId="{C12752C7-42F1-48D0-9072-1AFDBCE96FC7}" destId="{3F593510-2AA9-4C20-817D-1FF97AD37927}" srcOrd="0" destOrd="0" presId="urn:microsoft.com/office/officeart/2005/8/layout/default#1"/>
    <dgm:cxn modelId="{2E946FD8-B7EC-4ED9-A322-100B4750D1C9}" srcId="{B40D405A-8C43-4316-A613-6A17C74D617D}" destId="{04EF456A-2286-48A9-A109-35AFE8AE923B}" srcOrd="1" destOrd="0" parTransId="{741219AC-4A55-445A-9299-00E4A2AE7D5C}" sibTransId="{2FF7B500-23EC-4AAC-803D-B7A0A344ABB2}"/>
    <dgm:cxn modelId="{C6D013E5-4AB3-4B95-B756-B9D0735CEA3F}" type="presOf" srcId="{8214B289-47A4-4564-A32B-841B87CEFD99}" destId="{D63A5B6B-087F-4F0C-A6A1-A1C1BF9588D2}" srcOrd="0" destOrd="0" presId="urn:microsoft.com/office/officeart/2005/8/layout/default#1"/>
    <dgm:cxn modelId="{B0943CE8-F096-4827-AC42-77329112D868}" type="presOf" srcId="{CBF5541E-AE3F-4100-AC2C-B14BCFD27B1C}" destId="{F1873ED6-168E-4522-ACCD-1C3FFF109821}" srcOrd="0" destOrd="0" presId="urn:microsoft.com/office/officeart/2005/8/layout/default#1"/>
    <dgm:cxn modelId="{273ACCF8-4E1C-46D3-BF9A-565243F7EBC0}" srcId="{B40D405A-8C43-4316-A613-6A17C74D617D}" destId="{A0CB8859-42F8-40DF-8830-F682A0AA6D94}" srcOrd="11" destOrd="0" parTransId="{C28C77D8-0559-43AA-97F4-F099E5782905}" sibTransId="{B0C8C0AE-8E65-4052-AE97-21496EBEE169}"/>
    <dgm:cxn modelId="{ADF5A2F8-C809-4F0F-8606-BE937093EED3}" type="presParOf" srcId="{CBA7EA48-76D4-42A9-9D48-44EC49EE7CBD}" destId="{3F593510-2AA9-4C20-817D-1FF97AD37927}" srcOrd="0" destOrd="0" presId="urn:microsoft.com/office/officeart/2005/8/layout/default#1"/>
    <dgm:cxn modelId="{1540A610-13F1-4F73-975E-CC4327244426}" type="presParOf" srcId="{CBA7EA48-76D4-42A9-9D48-44EC49EE7CBD}" destId="{E32708A0-339D-4AAB-A9A1-21304522499B}" srcOrd="1" destOrd="0" presId="urn:microsoft.com/office/officeart/2005/8/layout/default#1"/>
    <dgm:cxn modelId="{409D6106-FB89-4916-9A89-2C17213A4D54}" type="presParOf" srcId="{CBA7EA48-76D4-42A9-9D48-44EC49EE7CBD}" destId="{F873AF74-B149-4A2B-99AE-267417FFE3F2}" srcOrd="2" destOrd="0" presId="urn:microsoft.com/office/officeart/2005/8/layout/default#1"/>
    <dgm:cxn modelId="{3D54FD92-F2FD-46D9-B5ED-680B5BE57265}" type="presParOf" srcId="{CBA7EA48-76D4-42A9-9D48-44EC49EE7CBD}" destId="{6EE84E28-D214-47F5-95F8-02B70ACCE23D}" srcOrd="3" destOrd="0" presId="urn:microsoft.com/office/officeart/2005/8/layout/default#1"/>
    <dgm:cxn modelId="{7894EB00-F5A6-4E04-9D5F-26A87CC9CDBB}" type="presParOf" srcId="{CBA7EA48-76D4-42A9-9D48-44EC49EE7CBD}" destId="{EC37F5FF-0B42-40DF-BD07-6F5341B94C6C}" srcOrd="4" destOrd="0" presId="urn:microsoft.com/office/officeart/2005/8/layout/default#1"/>
    <dgm:cxn modelId="{73A0E8A3-4BFF-4086-8978-104FB9F60FB8}" type="presParOf" srcId="{CBA7EA48-76D4-42A9-9D48-44EC49EE7CBD}" destId="{ECC0E9E0-A998-4EEF-ABDF-2383F4F0374F}" srcOrd="5" destOrd="0" presId="urn:microsoft.com/office/officeart/2005/8/layout/default#1"/>
    <dgm:cxn modelId="{FD00A789-98EB-4D36-902D-17C3C568154B}" type="presParOf" srcId="{CBA7EA48-76D4-42A9-9D48-44EC49EE7CBD}" destId="{6C8ED14A-8F54-4796-AD31-3DE09F6FEC93}" srcOrd="6" destOrd="0" presId="urn:microsoft.com/office/officeart/2005/8/layout/default#1"/>
    <dgm:cxn modelId="{731C838B-B7B7-42D1-9862-1517598B6317}" type="presParOf" srcId="{CBA7EA48-76D4-42A9-9D48-44EC49EE7CBD}" destId="{744B5DAC-C396-4500-9010-C700E36C8887}" srcOrd="7" destOrd="0" presId="urn:microsoft.com/office/officeart/2005/8/layout/default#1"/>
    <dgm:cxn modelId="{29633FC2-8C04-44DC-B030-34B93037A1A7}" type="presParOf" srcId="{CBA7EA48-76D4-42A9-9D48-44EC49EE7CBD}" destId="{920B9552-46DD-4678-94C6-2F314870FAE3}" srcOrd="8" destOrd="0" presId="urn:microsoft.com/office/officeart/2005/8/layout/default#1"/>
    <dgm:cxn modelId="{BBC08ED9-C566-4A05-8CA7-EBBDF842558F}" type="presParOf" srcId="{CBA7EA48-76D4-42A9-9D48-44EC49EE7CBD}" destId="{45D9C82F-63C2-479C-AA14-C264612BB11A}" srcOrd="9" destOrd="0" presId="urn:microsoft.com/office/officeart/2005/8/layout/default#1"/>
    <dgm:cxn modelId="{35AA005E-7C37-455B-8EFA-1952B7401DE1}" type="presParOf" srcId="{CBA7EA48-76D4-42A9-9D48-44EC49EE7CBD}" destId="{7F32BB97-A09B-43CA-BD35-746DFD437FCA}" srcOrd="10" destOrd="0" presId="urn:microsoft.com/office/officeart/2005/8/layout/default#1"/>
    <dgm:cxn modelId="{466ED3B9-8845-40C2-9FE0-C24FCEDA7D7E}" type="presParOf" srcId="{CBA7EA48-76D4-42A9-9D48-44EC49EE7CBD}" destId="{6B5AA524-4835-40DA-9BE3-EC01F163C7A7}" srcOrd="11" destOrd="0" presId="urn:microsoft.com/office/officeart/2005/8/layout/default#1"/>
    <dgm:cxn modelId="{A7D7E17D-8A45-4AF1-A1D9-4353EFE5627B}" type="presParOf" srcId="{CBA7EA48-76D4-42A9-9D48-44EC49EE7CBD}" destId="{4BB411ED-0E7B-4A44-9AC4-EFFAA2F128A5}" srcOrd="12" destOrd="0" presId="urn:microsoft.com/office/officeart/2005/8/layout/default#1"/>
    <dgm:cxn modelId="{9A3B4F60-BCD2-4BEC-B814-3477D2C538FD}" type="presParOf" srcId="{CBA7EA48-76D4-42A9-9D48-44EC49EE7CBD}" destId="{A8F37579-63DD-401A-AC89-D7819DF2E15B}" srcOrd="13" destOrd="0" presId="urn:microsoft.com/office/officeart/2005/8/layout/default#1"/>
    <dgm:cxn modelId="{4B1F8660-9662-4177-BD00-4B00F1CDEB29}" type="presParOf" srcId="{CBA7EA48-76D4-42A9-9D48-44EC49EE7CBD}" destId="{01A32D52-2348-42FF-A5DF-0A50A0C3BF99}" srcOrd="14" destOrd="0" presId="urn:microsoft.com/office/officeart/2005/8/layout/default#1"/>
    <dgm:cxn modelId="{F49D6C84-896F-4F4A-AFCC-6AD3BEF140B5}" type="presParOf" srcId="{CBA7EA48-76D4-42A9-9D48-44EC49EE7CBD}" destId="{1758346A-C641-447E-8B2C-DA0570889132}" srcOrd="15" destOrd="0" presId="urn:microsoft.com/office/officeart/2005/8/layout/default#1"/>
    <dgm:cxn modelId="{2E84DB95-9D23-4AA4-9E15-AD25CCB61767}" type="presParOf" srcId="{CBA7EA48-76D4-42A9-9D48-44EC49EE7CBD}" destId="{5A7CEB59-9ED5-46A5-B1CD-F7121B0B1D84}" srcOrd="16" destOrd="0" presId="urn:microsoft.com/office/officeart/2005/8/layout/default#1"/>
    <dgm:cxn modelId="{3601EB3D-BD1F-41A4-BC62-7391F047D58B}" type="presParOf" srcId="{CBA7EA48-76D4-42A9-9D48-44EC49EE7CBD}" destId="{577BA358-6BEC-40B0-A1CC-2D91A477A23B}" srcOrd="17" destOrd="0" presId="urn:microsoft.com/office/officeart/2005/8/layout/default#1"/>
    <dgm:cxn modelId="{E500263E-BE17-4045-8E14-0B1DA6A5BFF3}" type="presParOf" srcId="{CBA7EA48-76D4-42A9-9D48-44EC49EE7CBD}" destId="{D63A5B6B-087F-4F0C-A6A1-A1C1BF9588D2}" srcOrd="18" destOrd="0" presId="urn:microsoft.com/office/officeart/2005/8/layout/default#1"/>
    <dgm:cxn modelId="{E4A16B85-4F67-4AF5-B263-9CF866764591}" type="presParOf" srcId="{CBA7EA48-76D4-42A9-9D48-44EC49EE7CBD}" destId="{7377A601-F706-4D29-9002-2FF4AB8CDDEA}" srcOrd="19" destOrd="0" presId="urn:microsoft.com/office/officeart/2005/8/layout/default#1"/>
    <dgm:cxn modelId="{4C37FC8B-91A5-4B95-BAAA-0C6D2B955BF0}" type="presParOf" srcId="{CBA7EA48-76D4-42A9-9D48-44EC49EE7CBD}" destId="{F1873ED6-168E-4522-ACCD-1C3FFF109821}" srcOrd="20" destOrd="0" presId="urn:microsoft.com/office/officeart/2005/8/layout/default#1"/>
    <dgm:cxn modelId="{B4F34151-9115-4016-AF06-E8AB82638D55}" type="presParOf" srcId="{CBA7EA48-76D4-42A9-9D48-44EC49EE7CBD}" destId="{7B274FB5-7A86-429C-ABCC-EA8545AD0ECE}" srcOrd="21" destOrd="0" presId="urn:microsoft.com/office/officeart/2005/8/layout/default#1"/>
    <dgm:cxn modelId="{FA061B53-497D-4F3B-B6A2-F4C720ACBDE6}" type="presParOf" srcId="{CBA7EA48-76D4-42A9-9D48-44EC49EE7CBD}" destId="{390F3301-A866-4428-9D9F-FB1E5AE122AE}" srcOrd="22" destOrd="0" presId="urn:microsoft.com/office/officeart/2005/8/layout/default#1"/>
    <dgm:cxn modelId="{2EAB6419-ACE6-46DD-BCC2-E376EACF9B09}" type="presParOf" srcId="{CBA7EA48-76D4-42A9-9D48-44EC49EE7CBD}" destId="{0AC6312B-48C3-49A2-B484-321E3D69A5E3}" srcOrd="23" destOrd="0" presId="urn:microsoft.com/office/officeart/2005/8/layout/default#1"/>
    <dgm:cxn modelId="{9D05BFA8-D12D-4E7E-B20D-5B7E0B846689}" type="presParOf" srcId="{CBA7EA48-76D4-42A9-9D48-44EC49EE7CBD}" destId="{B4F75536-B770-4E34-B99A-5593EDA8660C}" srcOrd="2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93510-2AA9-4C20-817D-1FF97AD37927}">
      <dsp:nvSpPr>
        <dsp:cNvPr id="0" name=""/>
        <dsp:cNvSpPr/>
      </dsp:nvSpPr>
      <dsp:spPr>
        <a:xfrm>
          <a:off x="2990" y="238879"/>
          <a:ext cx="1619001" cy="971400"/>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Seelsorge</a:t>
          </a:r>
        </a:p>
      </dsp:txBody>
      <dsp:txXfrm>
        <a:off x="2990" y="238879"/>
        <a:ext cx="1619001" cy="971400"/>
      </dsp:txXfrm>
    </dsp:sp>
    <dsp:sp modelId="{F873AF74-B149-4A2B-99AE-267417FFE3F2}">
      <dsp:nvSpPr>
        <dsp:cNvPr id="0" name=""/>
        <dsp:cNvSpPr/>
      </dsp:nvSpPr>
      <dsp:spPr>
        <a:xfrm>
          <a:off x="1783891" y="238879"/>
          <a:ext cx="1619001" cy="971400"/>
        </a:xfrm>
        <a:prstGeom prst="rect">
          <a:avLst/>
        </a:prstGeom>
        <a:solidFill>
          <a:schemeClr val="accent5">
            <a:hueOff val="-827823"/>
            <a:satOff val="3318"/>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Journalismus</a:t>
          </a:r>
        </a:p>
      </dsp:txBody>
      <dsp:txXfrm>
        <a:off x="1783891" y="238879"/>
        <a:ext cx="1619001" cy="971400"/>
      </dsp:txXfrm>
    </dsp:sp>
    <dsp:sp modelId="{EC37F5FF-0B42-40DF-BD07-6F5341B94C6C}">
      <dsp:nvSpPr>
        <dsp:cNvPr id="0" name=""/>
        <dsp:cNvSpPr/>
      </dsp:nvSpPr>
      <dsp:spPr>
        <a:xfrm>
          <a:off x="3564793" y="238879"/>
          <a:ext cx="1619001" cy="971400"/>
        </a:xfrm>
        <a:prstGeom prst="rect">
          <a:avLst/>
        </a:prstGeom>
        <a:solidFill>
          <a:schemeClr val="accent5">
            <a:hueOff val="-1655646"/>
            <a:satOff val="6635"/>
            <a:lumOff val="14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Erwachsenenbildung</a:t>
          </a:r>
        </a:p>
      </dsp:txBody>
      <dsp:txXfrm>
        <a:off x="3564793" y="238879"/>
        <a:ext cx="1619001" cy="971400"/>
      </dsp:txXfrm>
    </dsp:sp>
    <dsp:sp modelId="{6C8ED14A-8F54-4796-AD31-3DE09F6FEC93}">
      <dsp:nvSpPr>
        <dsp:cNvPr id="0" name=""/>
        <dsp:cNvSpPr/>
      </dsp:nvSpPr>
      <dsp:spPr>
        <a:xfrm>
          <a:off x="5345694" y="238879"/>
          <a:ext cx="1619001" cy="971400"/>
        </a:xfrm>
        <a:prstGeom prst="rect">
          <a:avLst/>
        </a:prstGeom>
        <a:solidFill>
          <a:schemeClr val="accent5">
            <a:hueOff val="-2483469"/>
            <a:satOff val="9953"/>
            <a:lumOff val="215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Soziales</a:t>
          </a:r>
        </a:p>
      </dsp:txBody>
      <dsp:txXfrm>
        <a:off x="5345694" y="238879"/>
        <a:ext cx="1619001" cy="971400"/>
      </dsp:txXfrm>
    </dsp:sp>
    <dsp:sp modelId="{920B9552-46DD-4678-94C6-2F314870FAE3}">
      <dsp:nvSpPr>
        <dsp:cNvPr id="0" name=""/>
        <dsp:cNvSpPr/>
      </dsp:nvSpPr>
      <dsp:spPr>
        <a:xfrm>
          <a:off x="7126596" y="238879"/>
          <a:ext cx="1619001" cy="971400"/>
        </a:xfrm>
        <a:prstGeom prst="rect">
          <a:avLst/>
        </a:prstGeom>
        <a:solidFill>
          <a:schemeClr val="accent5">
            <a:hueOff val="-3311292"/>
            <a:satOff val="13270"/>
            <a:lumOff val="28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Unternehmensberatung</a:t>
          </a:r>
        </a:p>
      </dsp:txBody>
      <dsp:txXfrm>
        <a:off x="7126596" y="238879"/>
        <a:ext cx="1619001" cy="971400"/>
      </dsp:txXfrm>
    </dsp:sp>
    <dsp:sp modelId="{7F32BB97-A09B-43CA-BD35-746DFD437FCA}">
      <dsp:nvSpPr>
        <dsp:cNvPr id="0" name=""/>
        <dsp:cNvSpPr/>
      </dsp:nvSpPr>
      <dsp:spPr>
        <a:xfrm>
          <a:off x="2990" y="1372180"/>
          <a:ext cx="1619001" cy="971400"/>
        </a:xfrm>
        <a:prstGeom prst="rect">
          <a:avLst/>
        </a:prstGeom>
        <a:solidFill>
          <a:schemeClr val="accent5">
            <a:hueOff val="-4139115"/>
            <a:satOff val="16588"/>
            <a:lumOff val="359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Personalwesen</a:t>
          </a:r>
        </a:p>
      </dsp:txBody>
      <dsp:txXfrm>
        <a:off x="2990" y="1372180"/>
        <a:ext cx="1619001" cy="971400"/>
      </dsp:txXfrm>
    </dsp:sp>
    <dsp:sp modelId="{4BB411ED-0E7B-4A44-9AC4-EFFAA2F128A5}">
      <dsp:nvSpPr>
        <dsp:cNvPr id="0" name=""/>
        <dsp:cNvSpPr/>
      </dsp:nvSpPr>
      <dsp:spPr>
        <a:xfrm>
          <a:off x="1783891" y="1372180"/>
          <a:ext cx="1619001" cy="971400"/>
        </a:xfrm>
        <a:prstGeom prst="rect">
          <a:avLst/>
        </a:prstGeom>
        <a:solidFill>
          <a:schemeClr val="accent5">
            <a:hueOff val="-4966938"/>
            <a:satOff val="19906"/>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Öffentlichkeitsarbei</a:t>
          </a:r>
          <a:r>
            <a:rPr lang="de-DE" sz="1100" kern="1200" dirty="0"/>
            <a:t>t</a:t>
          </a:r>
        </a:p>
      </dsp:txBody>
      <dsp:txXfrm>
        <a:off x="1783891" y="1372180"/>
        <a:ext cx="1619001" cy="971400"/>
      </dsp:txXfrm>
    </dsp:sp>
    <dsp:sp modelId="{01A32D52-2348-42FF-A5DF-0A50A0C3BF99}">
      <dsp:nvSpPr>
        <dsp:cNvPr id="0" name=""/>
        <dsp:cNvSpPr/>
      </dsp:nvSpPr>
      <dsp:spPr>
        <a:xfrm>
          <a:off x="3564793" y="1372180"/>
          <a:ext cx="1619001" cy="971400"/>
        </a:xfrm>
        <a:prstGeom prst="rect">
          <a:avLst/>
        </a:prstGeom>
        <a:solidFill>
          <a:schemeClr val="accent5">
            <a:hueOff val="-5794761"/>
            <a:satOff val="23223"/>
            <a:lumOff val="50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Kultur</a:t>
          </a:r>
        </a:p>
      </dsp:txBody>
      <dsp:txXfrm>
        <a:off x="3564793" y="1372180"/>
        <a:ext cx="1619001" cy="971400"/>
      </dsp:txXfrm>
    </dsp:sp>
    <dsp:sp modelId="{5A7CEB59-9ED5-46A5-B1CD-F7121B0B1D84}">
      <dsp:nvSpPr>
        <dsp:cNvPr id="0" name=""/>
        <dsp:cNvSpPr/>
      </dsp:nvSpPr>
      <dsp:spPr>
        <a:xfrm>
          <a:off x="5345694" y="1372180"/>
          <a:ext cx="1619001" cy="971400"/>
        </a:xfrm>
        <a:prstGeom prst="rect">
          <a:avLst/>
        </a:prstGeom>
        <a:solidFill>
          <a:schemeClr val="accent5">
            <a:hueOff val="-6622584"/>
            <a:satOff val="26541"/>
            <a:lumOff val="5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Wissenschaft</a:t>
          </a:r>
        </a:p>
      </dsp:txBody>
      <dsp:txXfrm>
        <a:off x="5345694" y="1372180"/>
        <a:ext cx="1619001" cy="971400"/>
      </dsp:txXfrm>
    </dsp:sp>
    <dsp:sp modelId="{D63A5B6B-087F-4F0C-A6A1-A1C1BF9588D2}">
      <dsp:nvSpPr>
        <dsp:cNvPr id="0" name=""/>
        <dsp:cNvSpPr/>
      </dsp:nvSpPr>
      <dsp:spPr>
        <a:xfrm>
          <a:off x="7126596" y="1372180"/>
          <a:ext cx="1619001" cy="971400"/>
        </a:xfrm>
        <a:prstGeom prst="rect">
          <a:avLst/>
        </a:prstGeom>
        <a:solidFill>
          <a:schemeClr val="accent5">
            <a:hueOff val="-7450407"/>
            <a:satOff val="29858"/>
            <a:lumOff val="647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Eine-Welt-Arbeit</a:t>
          </a:r>
        </a:p>
      </dsp:txBody>
      <dsp:txXfrm>
        <a:off x="7126596" y="1372180"/>
        <a:ext cx="1619001" cy="971400"/>
      </dsp:txXfrm>
    </dsp:sp>
    <dsp:sp modelId="{F1873ED6-168E-4522-ACCD-1C3FFF109821}">
      <dsp:nvSpPr>
        <dsp:cNvPr id="0" name=""/>
        <dsp:cNvSpPr/>
      </dsp:nvSpPr>
      <dsp:spPr>
        <a:xfrm>
          <a:off x="1783891" y="2505481"/>
          <a:ext cx="1619001" cy="971400"/>
        </a:xfrm>
        <a:prstGeom prst="rect">
          <a:avLst/>
        </a:prstGeom>
        <a:solidFill>
          <a:schemeClr val="accent5">
            <a:hueOff val="-8278230"/>
            <a:satOff val="33176"/>
            <a:lumOff val="719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t>Verlagswesen</a:t>
          </a:r>
        </a:p>
      </dsp:txBody>
      <dsp:txXfrm>
        <a:off x="1783891" y="2505481"/>
        <a:ext cx="1619001" cy="971400"/>
      </dsp:txXfrm>
    </dsp:sp>
    <dsp:sp modelId="{390F3301-A866-4428-9D9F-FB1E5AE122AE}">
      <dsp:nvSpPr>
        <dsp:cNvPr id="0" name=""/>
        <dsp:cNvSpPr/>
      </dsp:nvSpPr>
      <dsp:spPr>
        <a:xfrm>
          <a:off x="3564793" y="2505481"/>
          <a:ext cx="1619001" cy="971400"/>
        </a:xfrm>
        <a:prstGeom prst="rect">
          <a:avLst/>
        </a:prstGeom>
        <a:solidFill>
          <a:schemeClr val="accent5">
            <a:hueOff val="-9106054"/>
            <a:satOff val="36493"/>
            <a:lumOff val="790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Stiftungswesen</a:t>
          </a:r>
        </a:p>
      </dsp:txBody>
      <dsp:txXfrm>
        <a:off x="3564793" y="2505481"/>
        <a:ext cx="1619001" cy="971400"/>
      </dsp:txXfrm>
    </dsp:sp>
    <dsp:sp modelId="{B4F75536-B770-4E34-B99A-5593EDA8660C}">
      <dsp:nvSpPr>
        <dsp:cNvPr id="0" name=""/>
        <dsp:cNvSpPr/>
      </dsp:nvSpPr>
      <dsp:spPr>
        <a:xfrm>
          <a:off x="5345694" y="2505481"/>
          <a:ext cx="1619001" cy="971400"/>
        </a:xfrm>
        <a:prstGeom prst="rect">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Lehramt</a:t>
          </a:r>
        </a:p>
      </dsp:txBody>
      <dsp:txXfrm>
        <a:off x="5345694" y="2505481"/>
        <a:ext cx="1619001" cy="971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CF3742-9CCA-4B80-85F6-1EE4265861DD}" type="datetimeFigureOut">
              <a:rPr lang="de-DE" smtClean="0"/>
              <a:pPr/>
              <a:t>24.09.2023</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D4DE16-7577-4B1E-B7EE-1D51905B3DC8}" type="slidenum">
              <a:rPr lang="de-DE" smtClean="0"/>
              <a:pPr/>
              <a:t>‹Nr.›</a:t>
            </a:fld>
            <a:endParaRPr lang="de-DE" dirty="0"/>
          </a:p>
        </p:txBody>
      </p:sp>
    </p:spTree>
    <p:extLst>
      <p:ext uri="{BB962C8B-B14F-4D97-AF65-F5344CB8AC3E}">
        <p14:creationId xmlns:p14="http://schemas.microsoft.com/office/powerpoint/2010/main" val="144831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de-DE" sz="1200" dirty="0">
              <a:latin typeface="LMU CompatilFact" panose="02000500060000020003"/>
            </a:endParaRPr>
          </a:p>
        </p:txBody>
      </p:sp>
      <p:sp>
        <p:nvSpPr>
          <p:cNvPr id="4" name="Foliennummernplatzhalter 3"/>
          <p:cNvSpPr>
            <a:spLocks noGrp="1"/>
          </p:cNvSpPr>
          <p:nvPr>
            <p:ph type="sldNum" sz="quarter" idx="5"/>
          </p:nvPr>
        </p:nvSpPr>
        <p:spPr/>
        <p:txBody>
          <a:bodyPr/>
          <a:lstStyle/>
          <a:p>
            <a:fld id="{9E1CAD0D-262D-F145-A422-6EFA995C3514}" type="slidenum">
              <a:rPr lang="de-DE" smtClean="0"/>
              <a:t>59</a:t>
            </a:fld>
            <a:endParaRPr lang="de-DE"/>
          </a:p>
        </p:txBody>
      </p:sp>
    </p:spTree>
    <p:extLst>
      <p:ext uri="{BB962C8B-B14F-4D97-AF65-F5344CB8AC3E}">
        <p14:creationId xmlns:p14="http://schemas.microsoft.com/office/powerpoint/2010/main" val="60194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sz="1200" dirty="0">
              <a:solidFill>
                <a:schemeClr val="tx1"/>
              </a:solidFill>
            </a:endParaRPr>
          </a:p>
        </p:txBody>
      </p:sp>
      <p:sp>
        <p:nvSpPr>
          <p:cNvPr id="4" name="Foliennummernplatzhalter 3"/>
          <p:cNvSpPr>
            <a:spLocks noGrp="1"/>
          </p:cNvSpPr>
          <p:nvPr>
            <p:ph type="sldNum" sz="quarter" idx="5"/>
          </p:nvPr>
        </p:nvSpPr>
        <p:spPr/>
        <p:txBody>
          <a:bodyPr/>
          <a:lstStyle/>
          <a:p>
            <a:fld id="{9E1CAD0D-262D-F145-A422-6EFA995C3514}" type="slidenum">
              <a:rPr lang="de-DE" smtClean="0"/>
              <a:t>60</a:t>
            </a:fld>
            <a:endParaRPr lang="de-DE"/>
          </a:p>
        </p:txBody>
      </p:sp>
    </p:spTree>
    <p:extLst>
      <p:ext uri="{BB962C8B-B14F-4D97-AF65-F5344CB8AC3E}">
        <p14:creationId xmlns:p14="http://schemas.microsoft.com/office/powerpoint/2010/main" val="142038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sz="1200" dirty="0">
              <a:solidFill>
                <a:schemeClr val="tx1"/>
              </a:solidFill>
            </a:endParaRPr>
          </a:p>
        </p:txBody>
      </p:sp>
      <p:sp>
        <p:nvSpPr>
          <p:cNvPr id="4" name="Foliennummernplatzhalter 3"/>
          <p:cNvSpPr>
            <a:spLocks noGrp="1"/>
          </p:cNvSpPr>
          <p:nvPr>
            <p:ph type="sldNum" sz="quarter" idx="5"/>
          </p:nvPr>
        </p:nvSpPr>
        <p:spPr/>
        <p:txBody>
          <a:bodyPr/>
          <a:lstStyle/>
          <a:p>
            <a:fld id="{9E1CAD0D-262D-F145-A422-6EFA995C3514}" type="slidenum">
              <a:rPr lang="de-DE" smtClean="0"/>
              <a:t>61</a:t>
            </a:fld>
            <a:endParaRPr lang="de-DE"/>
          </a:p>
        </p:txBody>
      </p:sp>
    </p:spTree>
    <p:extLst>
      <p:ext uri="{BB962C8B-B14F-4D97-AF65-F5344CB8AC3E}">
        <p14:creationId xmlns:p14="http://schemas.microsoft.com/office/powerpoint/2010/main" val="2898960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
        <p:nvSpPr>
          <p:cNvPr id="7" name="Rechteck 6"/>
          <p:cNvSpPr/>
          <p:nvPr userDrawn="1"/>
        </p:nvSpPr>
        <p:spPr>
          <a:xfrm>
            <a:off x="0" y="0"/>
            <a:ext cx="9144000" cy="1556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3" descr="Z:\fakultaet01\Studienberatung Ekezie_Felix\Studienbüro\Geschäftsausstattung\Logos\Fakultät\Header\Header-Fakultät_Weiß-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870" y="175202"/>
            <a:ext cx="8856984" cy="119224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0" y="1484784"/>
            <a:ext cx="9144000" cy="5373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p:cNvSpPr txBox="1"/>
          <p:nvPr userDrawn="1"/>
        </p:nvSpPr>
        <p:spPr>
          <a:xfrm>
            <a:off x="323528" y="2132856"/>
            <a:ext cx="8568952" cy="1569660"/>
          </a:xfrm>
          <a:prstGeom prst="rect">
            <a:avLst/>
          </a:prstGeom>
          <a:noFill/>
        </p:spPr>
        <p:txBody>
          <a:bodyPr wrap="square" rtlCol="0">
            <a:spAutoFit/>
          </a:bodyPr>
          <a:lstStyle/>
          <a:p>
            <a:pPr algn="ctr"/>
            <a:r>
              <a:rPr lang="de-DE" sz="4800" b="1" dirty="0">
                <a:solidFill>
                  <a:schemeClr val="bg1"/>
                </a:solidFill>
                <a:latin typeface="LMU CompatilFact" panose="02000500060000020003" pitchFamily="2" charset="0"/>
              </a:rPr>
              <a:t>STUDIEREN </a:t>
            </a:r>
          </a:p>
          <a:p>
            <a:pPr algn="ctr"/>
            <a:r>
              <a:rPr lang="de-DE" sz="4800" b="1" dirty="0">
                <a:solidFill>
                  <a:schemeClr val="bg1"/>
                </a:solidFill>
                <a:latin typeface="LMU CompatilFact" panose="02000500060000020003" pitchFamily="2" charset="0"/>
              </a:rPr>
              <a:t>AN DER LMU MÜNCHEN</a:t>
            </a:r>
          </a:p>
        </p:txBody>
      </p:sp>
      <p:sp>
        <p:nvSpPr>
          <p:cNvPr id="11" name="Textfeld 10"/>
          <p:cNvSpPr txBox="1"/>
          <p:nvPr userDrawn="1"/>
        </p:nvSpPr>
        <p:spPr>
          <a:xfrm>
            <a:off x="323528" y="3933056"/>
            <a:ext cx="8568952" cy="1754326"/>
          </a:xfrm>
          <a:prstGeom prst="rect">
            <a:avLst/>
          </a:prstGeom>
          <a:noFill/>
        </p:spPr>
        <p:txBody>
          <a:bodyPr wrap="square" rtlCol="0">
            <a:spAutoFit/>
          </a:bodyPr>
          <a:lstStyle/>
          <a:p>
            <a:pPr algn="ctr"/>
            <a:r>
              <a:rPr lang="de-DE" sz="3600" b="1" dirty="0">
                <a:solidFill>
                  <a:schemeClr val="bg1"/>
                </a:solidFill>
                <a:latin typeface="LMU CompatilFact" panose="02000500060000020003" pitchFamily="2" charset="0"/>
              </a:rPr>
              <a:t>Das Studienfach </a:t>
            </a:r>
          </a:p>
          <a:p>
            <a:pPr algn="ctr"/>
            <a:r>
              <a:rPr lang="de-DE" sz="3600" b="1" dirty="0">
                <a:solidFill>
                  <a:schemeClr val="bg1"/>
                </a:solidFill>
                <a:latin typeface="LMU CompatilFact" panose="02000500060000020003" pitchFamily="2" charset="0"/>
              </a:rPr>
              <a:t>Katholische Theologie</a:t>
            </a:r>
          </a:p>
          <a:p>
            <a:pPr algn="ctr"/>
            <a:r>
              <a:rPr lang="de-DE" sz="3600" b="1" dirty="0">
                <a:solidFill>
                  <a:schemeClr val="bg1"/>
                </a:solidFill>
                <a:latin typeface="LMU CompatilFact" panose="02000500060000020003" pitchFamily="2" charset="0"/>
              </a:rPr>
              <a:t>im Profil</a:t>
            </a:r>
          </a:p>
        </p:txBody>
      </p:sp>
    </p:spTree>
    <p:extLst>
      <p:ext uri="{BB962C8B-B14F-4D97-AF65-F5344CB8AC3E}">
        <p14:creationId xmlns:p14="http://schemas.microsoft.com/office/powerpoint/2010/main" val="91391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1116632" y="3140968"/>
            <a:ext cx="8229600" cy="4525963"/>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27677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207833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apiteltrenner">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61DF7720-7E46-0340-BCE7-71A2014BEE01}"/>
              </a:ext>
            </a:extLst>
          </p:cNvPr>
          <p:cNvSpPr>
            <a:spLocks noGrp="1"/>
          </p:cNvSpPr>
          <p:nvPr>
            <p:ph type="body" sz="quarter" idx="13" hasCustomPrompt="1"/>
          </p:nvPr>
        </p:nvSpPr>
        <p:spPr>
          <a:xfrm>
            <a:off x="334800" y="2160000"/>
            <a:ext cx="5400000" cy="1440000"/>
          </a:xfrm>
          <a:prstGeom prst="rect">
            <a:avLst/>
          </a:prstGeom>
        </p:spPr>
        <p:txBody>
          <a:bodyPr lIns="0" tIns="0" rIns="0" bIns="0"/>
          <a:lstStyle>
            <a:lvl1pPr marL="0" indent="0">
              <a:lnSpc>
                <a:spcPts val="2520"/>
              </a:lnSpc>
              <a:spcBef>
                <a:spcPts val="0"/>
              </a:spcBef>
              <a:buFontTx/>
              <a:buNone/>
              <a:defRPr sz="2100" b="1" i="0" baseline="0">
                <a:latin typeface="Arial" panose="020B0604020202020204" pitchFamily="34" charset="0"/>
              </a:defRPr>
            </a:lvl1pPr>
            <a:lvl2pPr>
              <a:buFontTx/>
              <a:buNone/>
              <a:defRPr sz="2100" b="1" i="0" baseline="0">
                <a:latin typeface="Arial" panose="020B0604020202020204" pitchFamily="34" charset="0"/>
              </a:defRPr>
            </a:lvl2pPr>
            <a:lvl3pPr>
              <a:buFontTx/>
              <a:buNone/>
              <a:defRPr sz="2100" b="1" i="0" baseline="0">
                <a:latin typeface="Arial" panose="020B0604020202020204" pitchFamily="34" charset="0"/>
              </a:defRPr>
            </a:lvl3pPr>
            <a:lvl4pPr>
              <a:buFontTx/>
              <a:buNone/>
              <a:defRPr sz="2100" b="1" i="0" baseline="0">
                <a:latin typeface="Arial" panose="020B0604020202020204" pitchFamily="34" charset="0"/>
              </a:defRPr>
            </a:lvl4pPr>
            <a:lvl5pPr>
              <a:buFontTx/>
              <a:buNone/>
              <a:defRPr sz="2100" b="1" i="0" baseline="0">
                <a:latin typeface="Arial" panose="020B0604020202020204" pitchFamily="34" charset="0"/>
              </a:defRPr>
            </a:lvl5pPr>
          </a:lstStyle>
          <a:p>
            <a:pPr lvl="0"/>
            <a:r>
              <a:rPr lang="de-DE" dirty="0"/>
              <a:t>1. Erstes Kapitel</a:t>
            </a:r>
          </a:p>
        </p:txBody>
      </p:sp>
    </p:spTree>
    <p:extLst>
      <p:ext uri="{BB962C8B-B14F-4D97-AF65-F5344CB8AC3E}">
        <p14:creationId xmlns:p14="http://schemas.microsoft.com/office/powerpoint/2010/main" val="2203714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1116632" y="3140968"/>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296420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02701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83225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146956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146430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252457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309569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F5C61C1A-3E02-4691-AB37-416BF3A65AB2}" type="datetimeFigureOut">
              <a:rPr lang="de-DE" smtClean="0"/>
              <a:pPr/>
              <a:t>24.09.2023</a:t>
            </a:fld>
            <a:endParaRPr lang="de-DE" dirty="0"/>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8D1631CB-D344-4F87-92F7-FAA37F887AD3}" type="slidenum">
              <a:rPr lang="de-DE" smtClean="0"/>
              <a:pPr/>
              <a:t>‹Nr.›</a:t>
            </a:fld>
            <a:endParaRPr lang="de-DE" dirty="0"/>
          </a:p>
        </p:txBody>
      </p:sp>
    </p:spTree>
    <p:extLst>
      <p:ext uri="{BB962C8B-B14F-4D97-AF65-F5344CB8AC3E}">
        <p14:creationId xmlns:p14="http://schemas.microsoft.com/office/powerpoint/2010/main" val="114475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0"/>
            <a:ext cx="9144000" cy="15567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3" descr="Z:\fakultaet01\Studienberatung Ekezie_Felix\Studienbüro\Geschäftsausstattung\Logos\Fakultät\Header\Header-Fakultät_Weiß-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0870" y="175202"/>
            <a:ext cx="8856984" cy="119224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0" y="6691672"/>
            <a:ext cx="9144000" cy="1663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7547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uni-muenchen.de/pa/pag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manuel.felix@kaththeol.uni-muenchen.de" TargetMode="External"/><Relationship Id="rId2" Type="http://schemas.openxmlformats.org/officeDocument/2006/relationships/hyperlink" Target="mailto:Christiane.Stoib@kaththeol.uni-muenchen.de"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lmu.de/inklusionstutoren"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publicdomainpictures.net/view-image.php?image=45018&amp;picture=raised-hands"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fi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55576" y="2492896"/>
            <a:ext cx="7772400" cy="1872208"/>
          </a:xfrm>
        </p:spPr>
        <p:txBody>
          <a:bodyPr/>
          <a:lstStyle/>
          <a:p>
            <a:pPr algn="ctr"/>
            <a:r>
              <a:rPr lang="de-DE" sz="2800" b="0" dirty="0">
                <a:solidFill>
                  <a:schemeClr val="bg1"/>
                </a:solidFill>
                <a:latin typeface="LMU CompatilFact" panose="02000500060000020003" pitchFamily="2" charset="0"/>
              </a:rPr>
              <a:t>Einführung zum Studium der </a:t>
            </a:r>
            <a:br>
              <a:rPr lang="de-DE" sz="2800" b="0" dirty="0">
                <a:solidFill>
                  <a:schemeClr val="bg1"/>
                </a:solidFill>
                <a:latin typeface="LMU CompatilFact" panose="02000500060000020003" pitchFamily="2" charset="0"/>
              </a:rPr>
            </a:br>
            <a:r>
              <a:rPr lang="de-DE" sz="2800" b="0" dirty="0">
                <a:solidFill>
                  <a:schemeClr val="bg1"/>
                </a:solidFill>
                <a:latin typeface="LMU CompatilFact" panose="02000500060000020003" pitchFamily="2" charset="0"/>
              </a:rPr>
              <a:t>Katholischen Theologie </a:t>
            </a:r>
            <a:br>
              <a:rPr lang="de-DE" sz="2800" b="0" dirty="0">
                <a:solidFill>
                  <a:schemeClr val="bg1"/>
                </a:solidFill>
                <a:latin typeface="LMU CompatilFact" panose="02000500060000020003" pitchFamily="2" charset="0"/>
              </a:rPr>
            </a:br>
            <a:r>
              <a:rPr lang="de-DE" sz="2800" b="0" dirty="0">
                <a:solidFill>
                  <a:schemeClr val="bg1"/>
                </a:solidFill>
                <a:latin typeface="LMU CompatilFact" panose="02000500060000020003" pitchFamily="2" charset="0"/>
              </a:rPr>
              <a:t>an der </a:t>
            </a:r>
            <a:br>
              <a:rPr lang="de-DE" sz="2800" b="0" dirty="0">
                <a:solidFill>
                  <a:schemeClr val="bg1"/>
                </a:solidFill>
                <a:latin typeface="LMU CompatilFact" panose="02000500060000020003" pitchFamily="2" charset="0"/>
              </a:rPr>
            </a:br>
            <a:r>
              <a:rPr lang="de-DE" sz="2800" b="0" dirty="0">
                <a:solidFill>
                  <a:schemeClr val="bg1"/>
                </a:solidFill>
                <a:latin typeface="LMU CompatilFact" panose="02000500060000020003" pitchFamily="2" charset="0"/>
              </a:rPr>
              <a:t>Ludwig-Maximilians-Universität München</a:t>
            </a:r>
            <a:br>
              <a:rPr lang="de-DE" sz="2800" b="0" dirty="0">
                <a:solidFill>
                  <a:schemeClr val="bg1"/>
                </a:solidFill>
                <a:latin typeface="LMU CompatilFact" panose="02000500060000020003" pitchFamily="2" charset="0"/>
              </a:rPr>
            </a:br>
            <a:r>
              <a:rPr lang="de-DE" sz="3200" dirty="0">
                <a:solidFill>
                  <a:schemeClr val="bg1"/>
                </a:solidFill>
                <a:latin typeface="LMU CompatilFact" panose="02000500060000020003" pitchFamily="2" charset="0"/>
              </a:rPr>
              <a:t>(Magister)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lh3.googleusercontent.com/B_-AjN95tDU2RNehvtOSGyxyRiCJxfyLigqHIVDvhJX8ZdgJg35YYleOV8BeTKsnjWbR7KBn8H3JLm4_90kqU8FsP0yVeVmDF34xcGrWzo7Org5tBLnxEmUwtBt4RsnCgilHMN5v41_TAIwSaLkmL3vBXWQqMvj9bNTPT6xxM7dAxrU6xW46hTdjs2gbSiZ7usIO724qlg7VF_Fwt9j1vrP7a07uHXeWcPshsvS41EOJHDNxABpG8l5JGoMztRJM65EGoogKqUmqk8_7ku_RBvehYAlQ1Rz-VuQl3ROI6RYW1cLPWNQ2wbrlfnX-qtwTdD3wQxQPVurl9oqckF_caScxnI1-anWOGNNs5K6G6ocDCrYqQ7FPvtGuspUetT04JbPHOmXMErxazBWMJ3HC4QxawMjEHPoA0ce0_H0bYe98rww2VWNZ7pwallc0r3KcA0Q3buywhu9Kkg53qVTxpyLcPTTT33V8U0HuR3EwRhCqWJVm9uF8XRb7VMp-0YibrZyHQKDd4VgWzrAlMEZIgA5sK6Zqnp8fL-s_X0YrQU9tr1yviBTyAI9xiVzrMNCoj8cp5aUvY7DXVn2W7eI0TxD3kwsh5fImT1NSdwmFz3TU55Iv=w1273-h955-no"/>
          <p:cNvSpPr>
            <a:spLocks noChangeAspect="1" noChangeArrowheads="1"/>
          </p:cNvSpPr>
          <p:nvPr/>
        </p:nvSpPr>
        <p:spPr bwMode="auto">
          <a:xfrm>
            <a:off x="155575" y="-4160838"/>
            <a:ext cx="11553825" cy="866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 name="Rechteck 1"/>
          <p:cNvSpPr/>
          <p:nvPr/>
        </p:nvSpPr>
        <p:spPr>
          <a:xfrm>
            <a:off x="268664" y="2243481"/>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DISZIPLINEN</a:t>
            </a:r>
          </a:p>
        </p:txBody>
      </p:sp>
      <p:sp>
        <p:nvSpPr>
          <p:cNvPr id="3" name="Textfeld 2"/>
          <p:cNvSpPr txBox="1"/>
          <p:nvPr/>
        </p:nvSpPr>
        <p:spPr>
          <a:xfrm>
            <a:off x="82779" y="3179488"/>
            <a:ext cx="2071088" cy="1908215"/>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BIBLISCH</a:t>
            </a:r>
          </a:p>
          <a:p>
            <a:pPr marL="285750" indent="-285750">
              <a:buFont typeface="Arial" panose="020B0604020202020204" pitchFamily="34" charset="0"/>
              <a:buChar char="•"/>
            </a:pPr>
            <a:endParaRPr lang="de-DE"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Biblische Einleitung</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Altes Testament</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Neues Testament</a:t>
            </a:r>
          </a:p>
          <a:p>
            <a:endParaRPr lang="de-DE" dirty="0"/>
          </a:p>
        </p:txBody>
      </p:sp>
      <p:sp>
        <p:nvSpPr>
          <p:cNvPr id="6" name="Textfeld 5"/>
          <p:cNvSpPr txBox="1"/>
          <p:nvPr/>
        </p:nvSpPr>
        <p:spPr>
          <a:xfrm>
            <a:off x="2225488" y="3179488"/>
            <a:ext cx="2160240" cy="2616101"/>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HISTORISCH</a:t>
            </a:r>
          </a:p>
          <a:p>
            <a:pPr marL="285750" indent="-285750">
              <a:buFont typeface="Arial" panose="020B0604020202020204" pitchFamily="34" charset="0"/>
              <a:buChar char="•"/>
            </a:pPr>
            <a:endParaRPr lang="de-DE" sz="1600"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Alte Kirchen-geschichte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Mittlere und neuere Kirchengeschichte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Bayerische Kirchengeschichte</a:t>
            </a:r>
          </a:p>
          <a:p>
            <a:endParaRPr lang="de-DE" dirty="0"/>
          </a:p>
        </p:txBody>
      </p:sp>
      <p:sp>
        <p:nvSpPr>
          <p:cNvPr id="7" name="Textfeld 6"/>
          <p:cNvSpPr txBox="1"/>
          <p:nvPr/>
        </p:nvSpPr>
        <p:spPr>
          <a:xfrm>
            <a:off x="4528970" y="3179488"/>
            <a:ext cx="2071088" cy="2369880"/>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SYSTEMATISCH</a:t>
            </a:r>
          </a:p>
          <a:p>
            <a:pPr marL="285750" indent="-285750">
              <a:buFont typeface="Arial" panose="020B0604020202020204" pitchFamily="34" charset="0"/>
              <a:buChar char="•"/>
            </a:pPr>
            <a:endParaRPr lang="de-DE" sz="1600"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Dogmatik</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Fundamental-theologie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Moraltheologie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Sozialethik</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Philosophie</a:t>
            </a:r>
          </a:p>
          <a:p>
            <a:endParaRPr lang="de-DE" dirty="0"/>
          </a:p>
        </p:txBody>
      </p:sp>
      <p:sp>
        <p:nvSpPr>
          <p:cNvPr id="8" name="Textfeld 7"/>
          <p:cNvSpPr txBox="1"/>
          <p:nvPr/>
        </p:nvSpPr>
        <p:spPr>
          <a:xfrm>
            <a:off x="6716922" y="3179488"/>
            <a:ext cx="2523362" cy="2123658"/>
          </a:xfrm>
          <a:prstGeom prst="rect">
            <a:avLst/>
          </a:prstGeom>
          <a:noFill/>
        </p:spPr>
        <p:txBody>
          <a:bodyPr wrap="square" rtlCol="0">
            <a:spAutoFit/>
          </a:bodyPr>
          <a:lstStyle/>
          <a:p>
            <a:r>
              <a:rPr lang="de-DE" b="1" dirty="0">
                <a:solidFill>
                  <a:srgbClr val="0070C0"/>
                </a:solidFill>
                <a:latin typeface="LMU CompatilFact" panose="02000500060000020003" pitchFamily="2" charset="0"/>
              </a:rPr>
              <a:t>PRAKTISCH</a:t>
            </a:r>
          </a:p>
          <a:p>
            <a:endParaRPr lang="de-DE" b="1" dirty="0">
              <a:latin typeface="LMU CompatilFact" panose="02000500060000020003" pitchFamily="2" charset="0"/>
            </a:endParaRPr>
          </a:p>
          <a:p>
            <a:pPr marL="285750" indent="-285750">
              <a:buFont typeface="Arial" panose="020B0604020202020204" pitchFamily="34" charset="0"/>
              <a:buChar char="•"/>
            </a:pPr>
            <a:r>
              <a:rPr lang="de-DE" sz="1600" dirty="0">
                <a:solidFill>
                  <a:schemeClr val="accent1"/>
                </a:solidFill>
                <a:latin typeface="LMU CompatilFact" panose="02000500060000020003" pitchFamily="2" charset="0"/>
              </a:rPr>
              <a:t>Religionspädagogik und Didaktik des </a:t>
            </a:r>
            <a:r>
              <a:rPr lang="de-DE" sz="1600" dirty="0">
                <a:solidFill>
                  <a:schemeClr val="tx2">
                    <a:lumMod val="60000"/>
                    <a:lumOff val="40000"/>
                  </a:schemeClr>
                </a:solidFill>
                <a:latin typeface="LMU CompatilFact" panose="02000500060000020003" pitchFamily="2" charset="0"/>
              </a:rPr>
              <a:t>Religionsunterrichts</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Pastoraltheologie</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Kirchenrecht</a:t>
            </a:r>
          </a:p>
          <a:p>
            <a:pPr marL="285750" indent="-285750">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Liturgiewissenschaft</a:t>
            </a:r>
          </a:p>
        </p:txBody>
      </p:sp>
    </p:spTree>
    <p:extLst>
      <p:ext uri="{BB962C8B-B14F-4D97-AF65-F5344CB8AC3E}">
        <p14:creationId xmlns:p14="http://schemas.microsoft.com/office/powerpoint/2010/main" val="39572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359532" y="2204864"/>
            <a:ext cx="8424936" cy="40934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b="1" dirty="0">
                <a:solidFill>
                  <a:srgbClr val="0070C0"/>
                </a:solidFill>
                <a:latin typeface="Edwardian Script ITC" panose="030303020407070D0804" pitchFamily="66" charset="0"/>
              </a:rPr>
              <a:t>Heiße Magister, heiße Doktor gar…</a:t>
            </a:r>
            <a:endParaRPr lang="de-DE" sz="6000" b="1" dirty="0">
              <a:solidFill>
                <a:srgbClr val="0070C0"/>
              </a:solidFill>
              <a:latin typeface="LMU CompatilFact" panose="02000500060000020003" pitchFamily="2" charset="0"/>
            </a:endParaRPr>
          </a:p>
          <a:p>
            <a:pPr algn="ctr"/>
            <a:r>
              <a:rPr lang="de-DE" sz="4000" b="1" dirty="0">
                <a:solidFill>
                  <a:srgbClr val="0070C0"/>
                </a:solidFill>
                <a:latin typeface="LMU CompatilFact SC" panose="02000500060000020003" pitchFamily="2" charset="0"/>
              </a:rPr>
              <a:t>–</a:t>
            </a:r>
          </a:p>
          <a:p>
            <a:pPr algn="ctr"/>
            <a:r>
              <a:rPr lang="de-DE" sz="4000" b="1" dirty="0">
                <a:solidFill>
                  <a:srgbClr val="0070C0"/>
                </a:solidFill>
                <a:latin typeface="LMU CompatilFact SC" panose="02000500060000020003" pitchFamily="2" charset="0"/>
              </a:rPr>
              <a:t> Der Magisterstudiengang im Profil</a:t>
            </a: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125815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9D8BB88-CC2F-0593-3E54-86F42ED537CC}"/>
              </a:ext>
            </a:extLst>
          </p:cNvPr>
          <p:cNvSpPr txBox="1"/>
          <p:nvPr/>
        </p:nvSpPr>
        <p:spPr>
          <a:xfrm>
            <a:off x="755576" y="2780928"/>
            <a:ext cx="7488832" cy="3046988"/>
          </a:xfrm>
          <a:prstGeom prst="rect">
            <a:avLst/>
          </a:prstGeom>
          <a:noFill/>
        </p:spPr>
        <p:txBody>
          <a:bodyPr wrap="square">
            <a:spAutoFit/>
          </a:bodyPr>
          <a:lstStyle/>
          <a:p>
            <a:pPr marL="342900" indent="-342900" eaLnBrk="1" hangingPunct="1">
              <a:buClr>
                <a:schemeClr val="accent1">
                  <a:lumMod val="60000"/>
                  <a:lumOff val="40000"/>
                </a:schemeClr>
              </a:buClr>
              <a:buFont typeface="Wingdings" panose="05000000000000000000" pitchFamily="2" charset="2"/>
              <a:buChar char="v"/>
            </a:pPr>
            <a:r>
              <a:rPr lang="de-DE" altLang="de-DE" sz="2400" dirty="0">
                <a:solidFill>
                  <a:schemeClr val="tx2">
                    <a:lumMod val="60000"/>
                    <a:lumOff val="40000"/>
                  </a:schemeClr>
                </a:solidFill>
                <a:latin typeface="LMU CompatilFact" panose="02000500060000020003" pitchFamily="2" charset="0"/>
              </a:rPr>
              <a:t>Der Studiengang Katholische Theologie Magister ist modular aufgebaut.</a:t>
            </a:r>
          </a:p>
          <a:p>
            <a:pPr marL="342900" indent="-342900" eaLnBrk="1" hangingPunct="1">
              <a:buClr>
                <a:schemeClr val="accent1">
                  <a:lumMod val="60000"/>
                  <a:lumOff val="40000"/>
                </a:schemeClr>
              </a:buClr>
              <a:buFont typeface="Wingdings" panose="05000000000000000000" pitchFamily="2" charset="2"/>
              <a:buChar char="v"/>
            </a:pPr>
            <a:r>
              <a:rPr lang="de-DE" altLang="de-DE" sz="2400" dirty="0">
                <a:solidFill>
                  <a:schemeClr val="tx2">
                    <a:lumMod val="60000"/>
                    <a:lumOff val="40000"/>
                  </a:schemeClr>
                </a:solidFill>
                <a:latin typeface="LMU CompatilFact" panose="02000500060000020003" pitchFamily="2" charset="0"/>
              </a:rPr>
              <a:t>Die Module werden (zwei-)jährlich angeboten.</a:t>
            </a:r>
          </a:p>
          <a:p>
            <a:pPr marL="342900" indent="-342900">
              <a:buClr>
                <a:schemeClr val="accent1">
                  <a:lumMod val="60000"/>
                  <a:lumOff val="40000"/>
                </a:schemeClr>
              </a:buClr>
              <a:buFont typeface="Wingdings" panose="05000000000000000000" pitchFamily="2" charset="2"/>
              <a:buChar char="v"/>
            </a:pPr>
            <a:r>
              <a:rPr lang="de-DE" altLang="de-DE" sz="2400" dirty="0">
                <a:solidFill>
                  <a:schemeClr val="tx2">
                    <a:lumMod val="60000"/>
                    <a:lumOff val="40000"/>
                  </a:schemeClr>
                </a:solidFill>
                <a:latin typeface="LMU CompatilFact" panose="02000500060000020003" pitchFamily="2" charset="0"/>
              </a:rPr>
              <a:t>Der Magisterstudiengang umfasst 300 ECTS-Punkte.</a:t>
            </a:r>
          </a:p>
          <a:p>
            <a:pPr marL="342900" indent="-342900">
              <a:buClr>
                <a:schemeClr val="accent1">
                  <a:lumMod val="60000"/>
                  <a:lumOff val="40000"/>
                </a:schemeClr>
              </a:buClr>
              <a:buFont typeface="Wingdings" panose="05000000000000000000" pitchFamily="2" charset="2"/>
              <a:buChar char="v"/>
            </a:pPr>
            <a:r>
              <a:rPr lang="de-DE" altLang="de-DE" sz="2400" dirty="0">
                <a:solidFill>
                  <a:schemeClr val="tx2">
                    <a:lumMod val="60000"/>
                    <a:lumOff val="40000"/>
                  </a:schemeClr>
                </a:solidFill>
                <a:latin typeface="LMU CompatilFact" panose="02000500060000020003" pitchFamily="2" charset="0"/>
              </a:rPr>
              <a:t>Anzahl Module: 28</a:t>
            </a:r>
          </a:p>
          <a:p>
            <a:pPr marL="342900" indent="-342900">
              <a:buClr>
                <a:schemeClr val="accent1">
                  <a:lumMod val="60000"/>
                  <a:lumOff val="40000"/>
                </a:schemeClr>
              </a:buClr>
              <a:buFont typeface="Wingdings" panose="05000000000000000000" pitchFamily="2" charset="2"/>
              <a:buChar char="v"/>
            </a:pPr>
            <a:r>
              <a:rPr lang="de-DE" altLang="de-DE" sz="2400" dirty="0">
                <a:solidFill>
                  <a:schemeClr val="tx2">
                    <a:lumMod val="60000"/>
                    <a:lumOff val="40000"/>
                  </a:schemeClr>
                </a:solidFill>
                <a:latin typeface="LMU CompatilFact" panose="02000500060000020003" pitchFamily="2" charset="0"/>
              </a:rPr>
              <a:t>Regelstudienzeit: 10 Fachsemester</a:t>
            </a:r>
          </a:p>
          <a:p>
            <a:pPr marL="342900" indent="-342900" eaLnBrk="1" hangingPunct="1">
              <a:buClr>
                <a:schemeClr val="accent1">
                  <a:lumMod val="60000"/>
                  <a:lumOff val="40000"/>
                </a:schemeClr>
              </a:buClr>
              <a:buFont typeface="Wingdings" panose="05000000000000000000" pitchFamily="2" charset="2"/>
              <a:buChar char="v"/>
            </a:pPr>
            <a:r>
              <a:rPr lang="de-DE" altLang="de-DE" sz="2400" dirty="0">
                <a:solidFill>
                  <a:schemeClr val="tx2">
                    <a:lumMod val="60000"/>
                    <a:lumOff val="40000"/>
                  </a:schemeClr>
                </a:solidFill>
                <a:latin typeface="LMU CompatilFact" panose="02000500060000020003" pitchFamily="2" charset="0"/>
              </a:rPr>
              <a:t>Abschluss: Magister /Magistra </a:t>
            </a:r>
            <a:r>
              <a:rPr lang="de-DE" altLang="de-DE" sz="2400" dirty="0" err="1">
                <a:solidFill>
                  <a:schemeClr val="tx2">
                    <a:lumMod val="60000"/>
                    <a:lumOff val="40000"/>
                  </a:schemeClr>
                </a:solidFill>
                <a:latin typeface="LMU CompatilFact" panose="02000500060000020003" pitchFamily="2" charset="0"/>
              </a:rPr>
              <a:t>theologiae</a:t>
            </a:r>
            <a:r>
              <a:rPr lang="de-DE" altLang="de-DE" sz="2400" dirty="0">
                <a:solidFill>
                  <a:schemeClr val="tx2">
                    <a:lumMod val="60000"/>
                    <a:lumOff val="40000"/>
                  </a:schemeClr>
                </a:solidFill>
                <a:latin typeface="LMU CompatilFact" panose="02000500060000020003" pitchFamily="2" charset="0"/>
              </a:rPr>
              <a:t> </a:t>
            </a:r>
          </a:p>
        </p:txBody>
      </p:sp>
      <p:sp>
        <p:nvSpPr>
          <p:cNvPr id="6" name="Rechteck 5">
            <a:extLst>
              <a:ext uri="{FF2B5EF4-FFF2-40B4-BE49-F238E27FC236}">
                <a16:creationId xmlns:a16="http://schemas.microsoft.com/office/drawing/2014/main" id="{F3182C6D-8F9B-41CC-A40D-2859CD0EFD94}"/>
              </a:ext>
            </a:extLst>
          </p:cNvPr>
          <p:cNvSpPr/>
          <p:nvPr/>
        </p:nvSpPr>
        <p:spPr>
          <a:xfrm>
            <a:off x="179512" y="1772816"/>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Allgemeine Informationen</a:t>
            </a:r>
          </a:p>
        </p:txBody>
      </p:sp>
    </p:spTree>
    <p:extLst>
      <p:ext uri="{BB962C8B-B14F-4D97-AF65-F5344CB8AC3E}">
        <p14:creationId xmlns:p14="http://schemas.microsoft.com/office/powerpoint/2010/main" val="75274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DB7FFA9-38CE-6F54-38B1-3C3E2C518C53}"/>
              </a:ext>
            </a:extLst>
          </p:cNvPr>
          <p:cNvSpPr txBox="1"/>
          <p:nvPr/>
        </p:nvSpPr>
        <p:spPr>
          <a:xfrm>
            <a:off x="539552" y="1916832"/>
            <a:ext cx="7776864" cy="523220"/>
          </a:xfrm>
          <a:prstGeom prst="rect">
            <a:avLst/>
          </a:prstGeom>
          <a:noFill/>
        </p:spPr>
        <p:txBody>
          <a:bodyPr wrap="square" rtlCol="0">
            <a:spAutoFit/>
          </a:bodyPr>
          <a:lstStyle/>
          <a:p>
            <a:r>
              <a:rPr lang="de-DE" sz="2800" b="1" dirty="0">
                <a:solidFill>
                  <a:srgbClr val="0070C0"/>
                </a:solidFill>
                <a:latin typeface="LMU CompatilFact SC" panose="02000500060000020003" pitchFamily="2" charset="0"/>
              </a:rPr>
              <a:t>„Modularisiert“ Studieren</a:t>
            </a:r>
            <a:endParaRPr lang="de-DE" sz="2800" b="1" dirty="0">
              <a:latin typeface="LMU CompatilFact SC" panose="02000500060000020003" pitchFamily="2" charset="0"/>
            </a:endParaRPr>
          </a:p>
        </p:txBody>
      </p:sp>
      <p:sp>
        <p:nvSpPr>
          <p:cNvPr id="6" name="Textfeld 5">
            <a:extLst>
              <a:ext uri="{FF2B5EF4-FFF2-40B4-BE49-F238E27FC236}">
                <a16:creationId xmlns:a16="http://schemas.microsoft.com/office/drawing/2014/main" id="{DB035E86-5607-F123-92AC-3263B25028BA}"/>
              </a:ext>
            </a:extLst>
          </p:cNvPr>
          <p:cNvSpPr txBox="1"/>
          <p:nvPr/>
        </p:nvSpPr>
        <p:spPr>
          <a:xfrm>
            <a:off x="467544" y="2708920"/>
            <a:ext cx="8136904" cy="2862322"/>
          </a:xfrm>
          <a:prstGeom prst="rect">
            <a:avLst/>
          </a:prstGeom>
          <a:noFill/>
        </p:spPr>
        <p:txBody>
          <a:bodyPr wrap="square">
            <a:spAutoFit/>
          </a:bodyPr>
          <a:lstStyle/>
          <a:p>
            <a:pPr marL="0" indent="0" eaLnBrk="1" hangingPunct="1"/>
            <a:r>
              <a:rPr lang="de-DE" altLang="de-DE" sz="2000" dirty="0">
                <a:solidFill>
                  <a:schemeClr val="tx2">
                    <a:lumMod val="60000"/>
                    <a:lumOff val="40000"/>
                  </a:schemeClr>
                </a:solidFill>
                <a:latin typeface="LMU CompatilFact" panose="02000500060000020003" pitchFamily="2" charset="0"/>
              </a:rPr>
              <a:t>„Ein Modul bezeichnet einen Verbund von thematisch und zeitlich aufeinander abgestimmten Lehrveranstaltungen“.</a:t>
            </a:r>
          </a:p>
          <a:p>
            <a:pPr marL="0" indent="0" algn="just" eaLnBrk="1" hangingPunct="1"/>
            <a:r>
              <a:rPr lang="de-DE" altLang="de-DE" sz="2000" b="1" dirty="0">
                <a:solidFill>
                  <a:schemeClr val="tx2">
                    <a:lumMod val="60000"/>
                    <a:lumOff val="40000"/>
                  </a:schemeClr>
                </a:solidFill>
                <a:latin typeface="LMU CompatilFact" panose="02000500060000020003" pitchFamily="2" charset="0"/>
              </a:rPr>
              <a:t>→ thematisch: </a:t>
            </a:r>
          </a:p>
          <a:p>
            <a:pPr marL="0" indent="0" algn="just" eaLnBrk="1" hangingPunct="1"/>
            <a:r>
              <a:rPr lang="de-DE" altLang="de-DE" sz="2000" dirty="0">
                <a:solidFill>
                  <a:schemeClr val="tx2">
                    <a:lumMod val="60000"/>
                    <a:lumOff val="40000"/>
                  </a:schemeClr>
                </a:solidFill>
                <a:latin typeface="LMU CompatilFact" panose="02000500060000020003" pitchFamily="2" charset="0"/>
              </a:rPr>
              <a:t>Jedes Modul trägt einen bestimmten Titel. Zu jedem Modul gehört eine festgelegte Anzahl an Veranstaltungen, die inhaltlich zu diesem Titel passen. </a:t>
            </a:r>
          </a:p>
          <a:p>
            <a:pPr marL="0" indent="0" algn="just" eaLnBrk="1" hangingPunct="1"/>
            <a:r>
              <a:rPr lang="de-DE" altLang="de-DE" sz="2000" b="1" dirty="0">
                <a:solidFill>
                  <a:schemeClr val="tx2">
                    <a:lumMod val="60000"/>
                    <a:lumOff val="40000"/>
                  </a:schemeClr>
                </a:solidFill>
                <a:latin typeface="LMU CompatilFact" panose="02000500060000020003" pitchFamily="2" charset="0"/>
              </a:rPr>
              <a:t>→ zeitlich:</a:t>
            </a:r>
          </a:p>
          <a:p>
            <a:pPr marL="0" indent="0" algn="just" eaLnBrk="1" hangingPunct="1"/>
            <a:r>
              <a:rPr lang="de-DE" altLang="de-DE" sz="2000" dirty="0">
                <a:solidFill>
                  <a:schemeClr val="tx2">
                    <a:lumMod val="60000"/>
                    <a:lumOff val="40000"/>
                  </a:schemeClr>
                </a:solidFill>
                <a:latin typeface="LMU CompatilFact" panose="02000500060000020003" pitchFamily="2" charset="0"/>
              </a:rPr>
              <a:t>Ein Modul erstreckt sich über ein, maximal 2 zusammenhängende Fachsemester. </a:t>
            </a:r>
          </a:p>
        </p:txBody>
      </p:sp>
    </p:spTree>
    <p:extLst>
      <p:ext uri="{BB962C8B-B14F-4D97-AF65-F5344CB8AC3E}">
        <p14:creationId xmlns:p14="http://schemas.microsoft.com/office/powerpoint/2010/main" val="201810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2D82FD8-9E20-92A0-AA2A-217F4179C1FD}"/>
              </a:ext>
            </a:extLst>
          </p:cNvPr>
          <p:cNvSpPr txBox="1"/>
          <p:nvPr/>
        </p:nvSpPr>
        <p:spPr>
          <a:xfrm>
            <a:off x="467544" y="1772816"/>
            <a:ext cx="3384376" cy="4708981"/>
          </a:xfrm>
          <a:prstGeom prst="rect">
            <a:avLst/>
          </a:prstGeom>
          <a:noFill/>
        </p:spPr>
        <p:txBody>
          <a:bodyPr wrap="square">
            <a:spAutoFit/>
          </a:bodyPr>
          <a:lstStyle/>
          <a:p>
            <a:pPr marL="0" indent="0" eaLnBrk="1" hangingPunct="1">
              <a:defRPr/>
            </a:pPr>
            <a:r>
              <a:rPr lang="de-DE" altLang="de-DE" sz="2000" dirty="0">
                <a:solidFill>
                  <a:schemeClr val="tx2">
                    <a:lumMod val="60000"/>
                    <a:lumOff val="40000"/>
                  </a:schemeClr>
                </a:solidFill>
                <a:latin typeface="LMU CompatilFact" panose="02000500060000020003" pitchFamily="2" charset="0"/>
              </a:rPr>
              <a:t>Beispiel für ein zweisemestriges Modul:</a:t>
            </a:r>
          </a:p>
          <a:p>
            <a:pPr marL="0" indent="0" eaLnBrk="1" hangingPunct="1">
              <a:defRPr/>
            </a:pPr>
            <a:r>
              <a:rPr lang="de-DE" altLang="de-DE" sz="2000" dirty="0">
                <a:solidFill>
                  <a:schemeClr val="tx2">
                    <a:lumMod val="60000"/>
                    <a:lumOff val="40000"/>
                  </a:schemeClr>
                </a:solidFill>
                <a:latin typeface="LMU CompatilFact" panose="02000500060000020003" pitchFamily="2" charset="0"/>
              </a:rPr>
              <a:t>Modul P2: „Einführung in die Historische Theologie“</a:t>
            </a:r>
          </a:p>
          <a:p>
            <a:pPr marL="0" indent="0" eaLnBrk="1" hangingPunct="1">
              <a:defRPr/>
            </a:pPr>
            <a:endParaRPr lang="de-DE" altLang="de-DE" sz="2000" dirty="0">
              <a:solidFill>
                <a:schemeClr val="tx2">
                  <a:lumMod val="60000"/>
                  <a:lumOff val="40000"/>
                </a:schemeClr>
              </a:solidFill>
              <a:latin typeface="LMU CompatilFact SC" panose="02000500060000020003" pitchFamily="2" charset="0"/>
            </a:endParaRPr>
          </a:p>
          <a:p>
            <a:pPr marL="0" indent="0" eaLnBrk="1" hangingPunct="1">
              <a:defRPr/>
            </a:pPr>
            <a:r>
              <a:rPr lang="de-DE" altLang="de-DE" sz="2000" dirty="0">
                <a:solidFill>
                  <a:schemeClr val="tx2">
                    <a:lumMod val="60000"/>
                    <a:lumOff val="40000"/>
                  </a:schemeClr>
                </a:solidFill>
                <a:latin typeface="LMU CompatilFact" panose="02000500060000020003" pitchFamily="2" charset="0"/>
              </a:rPr>
              <a:t>Lehrveranstaltungen:</a:t>
            </a:r>
          </a:p>
          <a:p>
            <a:pPr eaLnBrk="1" hangingPunct="1">
              <a:buClr>
                <a:schemeClr val="tx2">
                  <a:lumMod val="40000"/>
                  <a:lumOff val="6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 „Einführung in die Kirchengeschichte des Antiken Christentums“ </a:t>
            </a:r>
          </a:p>
          <a:p>
            <a:pPr eaLnBrk="1" hangingPunct="1">
              <a:buClr>
                <a:schemeClr val="tx2">
                  <a:lumMod val="40000"/>
                  <a:lumOff val="60000"/>
                </a:schemeClr>
              </a:buClr>
              <a:defRPr/>
            </a:pPr>
            <a:r>
              <a:rPr lang="de-DE" altLang="de-DE" sz="2000" dirty="0">
                <a:solidFill>
                  <a:schemeClr val="tx2">
                    <a:lumMod val="60000"/>
                    <a:lumOff val="40000"/>
                  </a:schemeClr>
                </a:solidFill>
                <a:latin typeface="LMU CompatilFact" panose="02000500060000020003" pitchFamily="2" charset="0"/>
              </a:rPr>
              <a:t>P 2.1; WS; 1. FS</a:t>
            </a:r>
          </a:p>
          <a:p>
            <a:pPr eaLnBrk="1" hangingPunct="1">
              <a:buClr>
                <a:schemeClr val="tx2">
                  <a:lumMod val="40000"/>
                  <a:lumOff val="60000"/>
                </a:schemeClr>
              </a:buClr>
              <a:defRPr/>
            </a:pPr>
            <a:endParaRPr lang="de-DE" altLang="de-DE" sz="2000" dirty="0">
              <a:solidFill>
                <a:schemeClr val="tx2">
                  <a:lumMod val="60000"/>
                  <a:lumOff val="40000"/>
                </a:schemeClr>
              </a:solidFill>
              <a:latin typeface="LMU CompatilFact" panose="02000500060000020003" pitchFamily="2" charset="0"/>
            </a:endParaRPr>
          </a:p>
          <a:p>
            <a:pPr eaLnBrk="1" hangingPunct="1">
              <a:buClr>
                <a:schemeClr val="tx2">
                  <a:lumMod val="40000"/>
                  <a:lumOff val="6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 „Einführung in die Kirchen-geschichte des Mittelalters und der Neuzeit“ P 2.2; </a:t>
            </a:r>
            <a:r>
              <a:rPr lang="de-DE" altLang="de-DE" sz="2000" dirty="0" err="1">
                <a:solidFill>
                  <a:schemeClr val="tx2">
                    <a:lumMod val="60000"/>
                    <a:lumOff val="40000"/>
                  </a:schemeClr>
                </a:solidFill>
                <a:latin typeface="LMU CompatilFact" panose="02000500060000020003" pitchFamily="2" charset="0"/>
              </a:rPr>
              <a:t>SoSe</a:t>
            </a:r>
            <a:r>
              <a:rPr lang="de-DE" altLang="de-DE" sz="2000" dirty="0">
                <a:solidFill>
                  <a:schemeClr val="tx2">
                    <a:lumMod val="60000"/>
                    <a:lumOff val="40000"/>
                  </a:schemeClr>
                </a:solidFill>
                <a:latin typeface="LMU CompatilFact" panose="02000500060000020003" pitchFamily="2" charset="0"/>
              </a:rPr>
              <a:t>; 2. FS</a:t>
            </a:r>
          </a:p>
        </p:txBody>
      </p:sp>
      <p:graphicFrame>
        <p:nvGraphicFramePr>
          <p:cNvPr id="4" name="Group 16">
            <a:extLst>
              <a:ext uri="{FF2B5EF4-FFF2-40B4-BE49-F238E27FC236}">
                <a16:creationId xmlns:a16="http://schemas.microsoft.com/office/drawing/2014/main" id="{B2BAF602-6068-FE82-9D97-FF5EFB0DB286}"/>
              </a:ext>
            </a:extLst>
          </p:cNvPr>
          <p:cNvGraphicFramePr>
            <a:graphicFrameLocks/>
          </p:cNvGraphicFramePr>
          <p:nvPr>
            <p:extLst>
              <p:ext uri="{D42A27DB-BD31-4B8C-83A1-F6EECF244321}">
                <p14:modId xmlns:p14="http://schemas.microsoft.com/office/powerpoint/2010/main" val="206276353"/>
              </p:ext>
            </p:extLst>
          </p:nvPr>
        </p:nvGraphicFramePr>
        <p:xfrm>
          <a:off x="4572000" y="1772816"/>
          <a:ext cx="3848100" cy="4686996"/>
        </p:xfrm>
        <a:graphic>
          <a:graphicData uri="http://schemas.openxmlformats.org/drawingml/2006/table">
            <a:tbl>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tblGrid>
              <a:tr h="1212138">
                <a:tc gridSpan="2">
                  <a:txBody>
                    <a:bodyPr/>
                    <a:lstStyle/>
                    <a:p>
                      <a:pPr marL="0" marR="0" lvl="0" indent="0" algn="ctr"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„Einführung in die Historische Theologie“</a:t>
                      </a:r>
                    </a:p>
                    <a:p>
                      <a:pPr marL="0" marR="0" lvl="0" indent="0" algn="ctr"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b="1" kern="1200" dirty="0">
                          <a:solidFill>
                            <a:schemeClr val="tx2">
                              <a:lumMod val="60000"/>
                              <a:lumOff val="40000"/>
                            </a:schemeClr>
                          </a:solidFill>
                          <a:latin typeface="LMU CompatilFact" panose="02000500060000020003" pitchFamily="2" charset="0"/>
                          <a:ea typeface="+mn-ea"/>
                          <a:cs typeface="+mn-cs"/>
                        </a:rPr>
                        <a:t>Modul P 2</a:t>
                      </a:r>
                    </a:p>
                  </a:txBody>
                  <a:tcPr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extLst>
                  <a:ext uri="{0D108BD9-81ED-4DB2-BD59-A6C34878D82A}">
                    <a16:rowId xmlns:a16="http://schemas.microsoft.com/office/drawing/2014/main" val="10000"/>
                  </a:ext>
                </a:extLst>
              </a:tr>
              <a:tr h="3474858">
                <a:tc>
                  <a:txBody>
                    <a:body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b="1" kern="1200" dirty="0">
                          <a:solidFill>
                            <a:schemeClr val="tx2">
                              <a:lumMod val="60000"/>
                              <a:lumOff val="40000"/>
                            </a:schemeClr>
                          </a:solidFill>
                          <a:latin typeface="LMU CompatilFact" panose="02000500060000020003" pitchFamily="2" charset="0"/>
                          <a:ea typeface="+mn-ea"/>
                          <a:cs typeface="+mn-cs"/>
                        </a:rPr>
                        <a:t>1. FS (WS)</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„Einführung in die Kirchen-geschichte des Antiken Christentums“</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P 2.1</a:t>
                      </a:r>
                    </a:p>
                  </a:txBody>
                  <a:tcPr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b="1" kern="1200" dirty="0">
                          <a:solidFill>
                            <a:schemeClr val="tx2">
                              <a:lumMod val="60000"/>
                              <a:lumOff val="40000"/>
                            </a:schemeClr>
                          </a:solidFill>
                          <a:latin typeface="LMU CompatilFact" panose="02000500060000020003" pitchFamily="2" charset="0"/>
                          <a:ea typeface="+mn-ea"/>
                          <a:cs typeface="+mn-cs"/>
                        </a:rPr>
                        <a:t>2. FS (</a:t>
                      </a:r>
                      <a:r>
                        <a:rPr lang="de-DE" sz="2000" b="1" kern="1200" dirty="0" err="1">
                          <a:solidFill>
                            <a:schemeClr val="tx2">
                              <a:lumMod val="60000"/>
                              <a:lumOff val="40000"/>
                            </a:schemeClr>
                          </a:solidFill>
                          <a:latin typeface="LMU CompatilFact" panose="02000500060000020003" pitchFamily="2" charset="0"/>
                          <a:ea typeface="+mn-ea"/>
                          <a:cs typeface="+mn-cs"/>
                        </a:rPr>
                        <a:t>SoSe</a:t>
                      </a:r>
                      <a:r>
                        <a:rPr lang="de-DE" sz="2000" b="1" kern="1200" dirty="0">
                          <a:solidFill>
                            <a:schemeClr val="tx2">
                              <a:lumMod val="60000"/>
                              <a:lumOff val="40000"/>
                            </a:schemeClr>
                          </a:solidFill>
                          <a:latin typeface="LMU CompatilFact" panose="02000500060000020003" pitchFamily="2" charset="0"/>
                          <a:ea typeface="+mn-ea"/>
                          <a:cs typeface="+mn-cs"/>
                        </a:rPr>
                        <a:t>)</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„Einführung in die Kirchen-geschichte des Mittelalters und der Neuzeit“</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sz="2000" kern="1200" dirty="0">
                          <a:solidFill>
                            <a:schemeClr val="tx2">
                              <a:lumMod val="60000"/>
                              <a:lumOff val="40000"/>
                            </a:schemeClr>
                          </a:solidFill>
                          <a:latin typeface="LMU CompatilFact" panose="02000500060000020003" pitchFamily="2" charset="0"/>
                          <a:ea typeface="+mn-ea"/>
                          <a:cs typeface="+mn-cs"/>
                        </a:rPr>
                        <a:t>P 2.2</a:t>
                      </a:r>
                    </a:p>
                  </a:txBody>
                  <a:tcPr marT="45698" marB="456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8000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9BEFAAC-CE3F-3D06-F6B2-8B9EB531CA31}"/>
              </a:ext>
            </a:extLst>
          </p:cNvPr>
          <p:cNvSpPr txBox="1"/>
          <p:nvPr/>
        </p:nvSpPr>
        <p:spPr>
          <a:xfrm>
            <a:off x="539552" y="1859339"/>
            <a:ext cx="8136904" cy="3785652"/>
          </a:xfrm>
          <a:prstGeom prst="rect">
            <a:avLst/>
          </a:prstGeom>
          <a:noFill/>
        </p:spPr>
        <p:txBody>
          <a:bodyPr wrap="square">
            <a:spAutoFit/>
          </a:bodyPr>
          <a:lstStyle/>
          <a:p>
            <a:pPr eaLnBrk="1" hangingPunct="1"/>
            <a:r>
              <a:rPr lang="de-DE" altLang="de-DE" sz="2000" b="1" dirty="0">
                <a:solidFill>
                  <a:schemeClr val="tx2">
                    <a:lumMod val="60000"/>
                    <a:lumOff val="40000"/>
                  </a:schemeClr>
                </a:solidFill>
                <a:latin typeface="LMU CompatilFact" panose="02000500060000020003" pitchFamily="2" charset="0"/>
              </a:rPr>
              <a:t>ECTS-Punkte (European </a:t>
            </a:r>
            <a:r>
              <a:rPr lang="de-DE" altLang="de-DE" sz="2000" b="1" dirty="0" err="1">
                <a:solidFill>
                  <a:schemeClr val="tx2">
                    <a:lumMod val="60000"/>
                    <a:lumOff val="40000"/>
                  </a:schemeClr>
                </a:solidFill>
                <a:latin typeface="LMU CompatilFact" panose="02000500060000020003" pitchFamily="2" charset="0"/>
              </a:rPr>
              <a:t>Credit</a:t>
            </a:r>
            <a:r>
              <a:rPr lang="de-DE" altLang="de-DE" sz="2000" b="1" dirty="0">
                <a:solidFill>
                  <a:schemeClr val="tx2">
                    <a:lumMod val="60000"/>
                    <a:lumOff val="40000"/>
                  </a:schemeClr>
                </a:solidFill>
                <a:latin typeface="LMU CompatilFact" panose="02000500060000020003" pitchFamily="2" charset="0"/>
              </a:rPr>
              <a:t> Transfer System)</a:t>
            </a:r>
          </a:p>
          <a:p>
            <a:pPr eaLnBrk="1" hangingPunct="1"/>
            <a:endParaRPr lang="de-DE" altLang="de-DE" sz="2000" dirty="0">
              <a:solidFill>
                <a:schemeClr val="tx2">
                  <a:lumMod val="60000"/>
                  <a:lumOff val="40000"/>
                </a:schemeClr>
              </a:solidFill>
              <a:latin typeface="LMU CompatilFact" panose="02000500060000020003" pitchFamily="2" charset="0"/>
            </a:endParaRPr>
          </a:p>
          <a:p>
            <a:pPr eaLnBrk="1" hangingPunct="1"/>
            <a:r>
              <a:rPr lang="de-DE" altLang="de-DE" sz="2000" dirty="0">
                <a:solidFill>
                  <a:schemeClr val="tx2">
                    <a:lumMod val="60000"/>
                    <a:lumOff val="40000"/>
                  </a:schemeClr>
                </a:solidFill>
                <a:latin typeface="LMU CompatilFact" panose="02000500060000020003" pitchFamily="2" charset="0"/>
              </a:rPr>
              <a:t>Ein quantitatives Maß für Arbeitsbelastung. Jeder ECTS-Punkt entspricht einem ungefähren Arbeitsaufwand von 30 Stunden.</a:t>
            </a:r>
          </a:p>
          <a:p>
            <a:pPr eaLnBrk="1" hangingPunct="1"/>
            <a:endParaRPr lang="de-DE" altLang="de-DE" sz="2000" dirty="0">
              <a:solidFill>
                <a:schemeClr val="tx2">
                  <a:lumMod val="60000"/>
                  <a:lumOff val="40000"/>
                </a:schemeClr>
              </a:solidFill>
              <a:latin typeface="LMU CompatilFact" panose="02000500060000020003" pitchFamily="2" charset="0"/>
            </a:endParaRPr>
          </a:p>
          <a:p>
            <a:pPr eaLnBrk="1" hangingPunct="1"/>
            <a:endParaRPr lang="de-DE" altLang="de-DE" sz="2000" dirty="0">
              <a:solidFill>
                <a:schemeClr val="tx2">
                  <a:lumMod val="60000"/>
                  <a:lumOff val="40000"/>
                </a:schemeClr>
              </a:solidFill>
              <a:latin typeface="LMU CompatilFact" panose="02000500060000020003" pitchFamily="2" charset="0"/>
            </a:endParaRPr>
          </a:p>
          <a:p>
            <a:pPr eaLnBrk="1" hangingPunct="1"/>
            <a:r>
              <a:rPr lang="de-DE" altLang="de-DE" sz="2000" dirty="0">
                <a:solidFill>
                  <a:schemeClr val="tx2">
                    <a:lumMod val="60000"/>
                    <a:lumOff val="40000"/>
                  </a:schemeClr>
                </a:solidFill>
                <a:latin typeface="LMU CompatilFact" panose="02000500060000020003" pitchFamily="2" charset="0"/>
              </a:rPr>
              <a:t>Unter Arbeitsaufwand versteht man:</a:t>
            </a:r>
          </a:p>
          <a:p>
            <a:pPr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 Präsenzzeit in der Lehrveranstaltung</a:t>
            </a:r>
          </a:p>
          <a:p>
            <a:pPr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 Vor- und Nachbereitung der Veranstaltung (Literaturarbeit)</a:t>
            </a:r>
          </a:p>
          <a:p>
            <a:pPr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 Vorbereitung auf die Prüfung (Lernen)</a:t>
            </a:r>
          </a:p>
          <a:p>
            <a:pPr marL="0" indent="0" eaLnBrk="1" hangingPunct="1">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eaLnBrk="1" hangingPunct="1">
              <a:buClr>
                <a:srgbClr val="589898"/>
              </a:buClr>
              <a:buFont typeface="Arial" panose="020B0604020202020204" pitchFamily="34" charset="0"/>
              <a:buChar char="•"/>
            </a:pPr>
            <a:endParaRPr lang="de-DE" altLang="de-DE" sz="20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75817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518A27F-FE82-BBC7-2A79-7B43F67DC7B2}"/>
              </a:ext>
            </a:extLst>
          </p:cNvPr>
          <p:cNvSpPr txBox="1"/>
          <p:nvPr/>
        </p:nvSpPr>
        <p:spPr>
          <a:xfrm>
            <a:off x="359024" y="2132856"/>
            <a:ext cx="8784976" cy="3477875"/>
          </a:xfrm>
          <a:prstGeom prst="rect">
            <a:avLst/>
          </a:prstGeom>
          <a:noFill/>
        </p:spPr>
        <p:txBody>
          <a:bodyPr wrap="square">
            <a:spAutoFit/>
          </a:bodyPr>
          <a:lstStyle/>
          <a:p>
            <a:pPr marL="0" indent="0" eaLnBrk="1" hangingPunct="1">
              <a:tabLst>
                <a:tab pos="355600" algn="l"/>
              </a:tabLst>
              <a:defRPr/>
            </a:pPr>
            <a:r>
              <a:rPr lang="de-DE" altLang="de-DE" sz="2000" dirty="0">
                <a:solidFill>
                  <a:schemeClr val="tx2">
                    <a:lumMod val="60000"/>
                    <a:lumOff val="40000"/>
                  </a:schemeClr>
                </a:solidFill>
                <a:latin typeface="LMU CompatilFact" panose="02000500060000020003" pitchFamily="2" charset="0"/>
              </a:rPr>
              <a:t>Jeder Lehrveranstaltung ist eine bestimmte Summe an ECTS-Punkten zugeteilt, i.d.R.:</a:t>
            </a:r>
          </a:p>
          <a:p>
            <a:pPr marL="342900" indent="-342900" eaLnBrk="1" hangingPunct="1">
              <a:buClr>
                <a:schemeClr val="tx2">
                  <a:lumMod val="60000"/>
                  <a:lumOff val="40000"/>
                </a:schemeClr>
              </a:buClr>
              <a:buFont typeface="Wingdings" panose="05000000000000000000" pitchFamily="2" charset="2"/>
              <a:buChar char="v"/>
              <a:tabLst>
                <a:tab pos="355600" algn="l"/>
              </a:tabLst>
              <a:defRPr/>
            </a:pPr>
            <a:r>
              <a:rPr lang="de-DE" altLang="de-DE" sz="2000" dirty="0">
                <a:solidFill>
                  <a:schemeClr val="tx2">
                    <a:lumMod val="60000"/>
                    <a:lumOff val="40000"/>
                  </a:schemeClr>
                </a:solidFill>
                <a:latin typeface="LMU CompatilFact" panose="02000500060000020003" pitchFamily="2" charset="0"/>
              </a:rPr>
              <a:t>einer Veranstaltung mit 2 Semesterwochenstunden (SWS):  3 ECTS-Punkte und</a:t>
            </a:r>
          </a:p>
          <a:p>
            <a:pPr marL="342900" indent="-342900" eaLnBrk="1" hangingPunct="1">
              <a:buClr>
                <a:schemeClr val="tx2">
                  <a:lumMod val="60000"/>
                  <a:lumOff val="40000"/>
                </a:schemeClr>
              </a:buClr>
              <a:buFont typeface="Wingdings" panose="05000000000000000000" pitchFamily="2" charset="2"/>
              <a:buChar char="v"/>
              <a:tabLst>
                <a:tab pos="355600" algn="l"/>
              </a:tabLst>
              <a:defRPr/>
            </a:pPr>
            <a:r>
              <a:rPr lang="de-DE" altLang="de-DE" sz="2000" dirty="0">
                <a:solidFill>
                  <a:schemeClr val="tx2">
                    <a:lumMod val="60000"/>
                    <a:lumOff val="40000"/>
                  </a:schemeClr>
                </a:solidFill>
                <a:latin typeface="LMU CompatilFact" panose="02000500060000020003" pitchFamily="2" charset="0"/>
              </a:rPr>
              <a:t>einer Veranstaltung mit 1 SWS: 1,5 ECTS-Punkte</a:t>
            </a:r>
          </a:p>
          <a:p>
            <a:pPr marL="0" indent="0" eaLnBrk="1" hangingPunct="1">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Arial" panose="020B0604020202020204" pitchFamily="34" charset="0"/>
              <a:buChar char="•"/>
              <a:tabLst>
                <a:tab pos="355600" algn="l"/>
              </a:tabLst>
              <a:defRPr/>
            </a:pPr>
            <a:r>
              <a:rPr lang="de-DE" altLang="de-DE" sz="2000" dirty="0">
                <a:solidFill>
                  <a:schemeClr val="tx2">
                    <a:lumMod val="60000"/>
                    <a:lumOff val="40000"/>
                  </a:schemeClr>
                </a:solidFill>
                <a:latin typeface="LMU CompatilFact" panose="02000500060000020003" pitchFamily="2" charset="0"/>
              </a:rPr>
              <a:t>Wird eine Prüfung zur Lehrveranstaltung bestanden (Note 1,0 – 4,0), werden diese Punkte dem persönlichen Konto des Studierenden (</a:t>
            </a:r>
            <a:r>
              <a:rPr lang="de-DE" altLang="de-DE" sz="2000" dirty="0" err="1">
                <a:solidFill>
                  <a:schemeClr val="tx2">
                    <a:lumMod val="60000"/>
                    <a:lumOff val="40000"/>
                  </a:schemeClr>
                </a:solidFill>
                <a:latin typeface="LMU CompatilFact" panose="02000500060000020003" pitchFamily="2" charset="0"/>
              </a:rPr>
              <a:t>Transcript</a:t>
            </a:r>
            <a:r>
              <a:rPr lang="de-DE" altLang="de-DE" sz="2000" dirty="0">
                <a:solidFill>
                  <a:schemeClr val="tx2">
                    <a:lumMod val="60000"/>
                    <a:lumOff val="40000"/>
                  </a:schemeClr>
                </a:solidFill>
                <a:latin typeface="LMU CompatilFact" panose="02000500060000020003" pitchFamily="2" charset="0"/>
              </a:rPr>
              <a:t> </a:t>
            </a:r>
            <a:r>
              <a:rPr lang="de-DE" altLang="de-DE" sz="2000" dirty="0" err="1">
                <a:solidFill>
                  <a:schemeClr val="tx2">
                    <a:lumMod val="60000"/>
                    <a:lumOff val="40000"/>
                  </a:schemeClr>
                </a:solidFill>
                <a:latin typeface="LMU CompatilFact" panose="02000500060000020003" pitchFamily="2" charset="0"/>
              </a:rPr>
              <a:t>of</a:t>
            </a:r>
            <a:r>
              <a:rPr lang="de-DE" altLang="de-DE" sz="2000" dirty="0">
                <a:solidFill>
                  <a:schemeClr val="tx2">
                    <a:lumMod val="60000"/>
                    <a:lumOff val="40000"/>
                  </a:schemeClr>
                </a:solidFill>
                <a:latin typeface="LMU CompatilFact" panose="02000500060000020003" pitchFamily="2" charset="0"/>
              </a:rPr>
              <a:t> Records) gutgeschrieben. </a:t>
            </a:r>
          </a:p>
          <a:p>
            <a:pPr marL="342900" indent="-342900" eaLnBrk="1" hangingPunct="1">
              <a:buFont typeface="Arial" panose="020B0604020202020204" pitchFamily="34" charset="0"/>
              <a:buChar char="•"/>
              <a:tabLst>
                <a:tab pos="355600" algn="l"/>
              </a:tabLst>
              <a:defRPr/>
            </a:pPr>
            <a:r>
              <a:rPr lang="de-DE" altLang="de-DE" sz="2000" dirty="0">
                <a:solidFill>
                  <a:schemeClr val="tx2">
                    <a:lumMod val="60000"/>
                    <a:lumOff val="40000"/>
                  </a:schemeClr>
                </a:solidFill>
                <a:latin typeface="LMU CompatilFact" panose="02000500060000020003" pitchFamily="2" charset="0"/>
              </a:rPr>
              <a:t>Die in einer Prüfung erzielte Note hat keine Auswirkung auf die Höhe der ECTS-Punkte.</a:t>
            </a:r>
          </a:p>
          <a:p>
            <a:pPr marL="342900" indent="-342900" eaLnBrk="1" hangingPunct="1">
              <a:buFont typeface="Arial" panose="020B0604020202020204" pitchFamily="34" charset="0"/>
              <a:buChar char="•"/>
              <a:tabLst>
                <a:tab pos="355600" algn="l"/>
              </a:tabLst>
              <a:defRPr/>
            </a:pPr>
            <a:r>
              <a:rPr lang="de-DE" altLang="de-DE" sz="2000" dirty="0">
                <a:solidFill>
                  <a:schemeClr val="tx2">
                    <a:lumMod val="60000"/>
                    <a:lumOff val="40000"/>
                  </a:schemeClr>
                </a:solidFill>
                <a:latin typeface="LMU CompatilFact" panose="02000500060000020003" pitchFamily="2" charset="0"/>
              </a:rPr>
              <a:t>Mit Abschluss des Studiums sind exakt 300 ECTS-Punkte erworben.</a:t>
            </a:r>
          </a:p>
        </p:txBody>
      </p:sp>
    </p:spTree>
    <p:extLst>
      <p:ext uri="{BB962C8B-B14F-4D97-AF65-F5344CB8AC3E}">
        <p14:creationId xmlns:p14="http://schemas.microsoft.com/office/powerpoint/2010/main" val="3996736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0A6E75F-FC6F-8484-94C0-7D1FEB366CD8}"/>
              </a:ext>
            </a:extLst>
          </p:cNvPr>
          <p:cNvSpPr txBox="1"/>
          <p:nvPr/>
        </p:nvSpPr>
        <p:spPr>
          <a:xfrm>
            <a:off x="827584" y="1988840"/>
            <a:ext cx="7704856" cy="3170099"/>
          </a:xfrm>
          <a:prstGeom prst="rect">
            <a:avLst/>
          </a:prstGeom>
          <a:noFill/>
        </p:spPr>
        <p:txBody>
          <a:bodyPr wrap="square">
            <a:spAutoFit/>
          </a:bodyPr>
          <a:lstStyle/>
          <a:p>
            <a:pPr>
              <a:tabLst>
                <a:tab pos="355600" algn="l"/>
              </a:tabLst>
              <a:defRPr/>
            </a:pPr>
            <a:r>
              <a:rPr lang="de-DE" altLang="de-DE" sz="2000" b="1" dirty="0">
                <a:solidFill>
                  <a:schemeClr val="tx2">
                    <a:lumMod val="60000"/>
                    <a:lumOff val="40000"/>
                  </a:schemeClr>
                </a:solidFill>
                <a:latin typeface="LMU CompatilFact" panose="02000500060000020003" pitchFamily="2" charset="0"/>
              </a:rPr>
              <a:t>Zur Struktur des Studiums:</a:t>
            </a:r>
          </a:p>
          <a:p>
            <a:pPr indent="-285750">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a:tabLst>
                <a:tab pos="355600" algn="l"/>
              </a:tabLst>
              <a:defRPr/>
            </a:pPr>
            <a:r>
              <a:rPr lang="de-DE" altLang="de-DE" sz="2000" dirty="0">
                <a:solidFill>
                  <a:schemeClr val="tx2">
                    <a:lumMod val="60000"/>
                    <a:lumOff val="40000"/>
                  </a:schemeClr>
                </a:solidFill>
                <a:latin typeface="LMU CompatilFact" panose="02000500060000020003" pitchFamily="2" charset="0"/>
              </a:rPr>
              <a:t>Das Studium gliedert sich in drei große Abschnitte und folgt dem Prinzip des aufbauenden Lernens.</a:t>
            </a:r>
          </a:p>
          <a:p>
            <a:pPr indent="-285750">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indent="-285750">
              <a:buClr>
                <a:schemeClr val="tx2">
                  <a:lumMod val="60000"/>
                  <a:lumOff val="40000"/>
                </a:schemeClr>
              </a:buClr>
              <a:buFont typeface="Arial" panose="020B0604020202020204" pitchFamily="34" charset="0"/>
              <a:buChar char="•"/>
              <a:tabLst>
                <a:tab pos="355600" algn="l"/>
              </a:tabLst>
              <a:defRPr/>
            </a:pPr>
            <a:r>
              <a:rPr lang="de-DE" altLang="de-DE" sz="2000" dirty="0">
                <a:solidFill>
                  <a:schemeClr val="tx2">
                    <a:lumMod val="60000"/>
                    <a:lumOff val="40000"/>
                  </a:schemeClr>
                </a:solidFill>
                <a:latin typeface="LMU CompatilFact" panose="02000500060000020003" pitchFamily="2" charset="0"/>
              </a:rPr>
              <a:t> Basisphase (1. und 2. Fachsemester)</a:t>
            </a:r>
          </a:p>
          <a:p>
            <a:pPr indent="-285750">
              <a:buClr>
                <a:schemeClr val="tx2">
                  <a:lumMod val="60000"/>
                  <a:lumOff val="40000"/>
                </a:schemeClr>
              </a:buClr>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indent="-285750">
              <a:buClr>
                <a:schemeClr val="tx2">
                  <a:lumMod val="60000"/>
                  <a:lumOff val="40000"/>
                </a:schemeClr>
              </a:buClr>
              <a:buFont typeface="Arial" panose="020B0604020202020204" pitchFamily="34" charset="0"/>
              <a:buChar char="•"/>
              <a:tabLst>
                <a:tab pos="355600" algn="l"/>
              </a:tabLst>
              <a:defRPr/>
            </a:pPr>
            <a:r>
              <a:rPr lang="de-DE" altLang="de-DE" sz="2000" dirty="0">
                <a:solidFill>
                  <a:schemeClr val="tx2">
                    <a:lumMod val="60000"/>
                    <a:lumOff val="40000"/>
                  </a:schemeClr>
                </a:solidFill>
                <a:latin typeface="LMU CompatilFact" panose="02000500060000020003" pitchFamily="2" charset="0"/>
              </a:rPr>
              <a:t> Aufbauphase (3. – 6. Fachsemester)</a:t>
            </a:r>
          </a:p>
          <a:p>
            <a:pPr indent="-285750">
              <a:buClr>
                <a:schemeClr val="tx2">
                  <a:lumMod val="60000"/>
                  <a:lumOff val="40000"/>
                </a:schemeClr>
              </a:buClr>
              <a:buFont typeface="Arial" panose="020B0604020202020204" pitchFamily="34" charset="0"/>
              <a:buChar char="•"/>
              <a:tabLst>
                <a:tab pos="355600" algn="l"/>
              </a:tabLst>
              <a:defRPr/>
            </a:pPr>
            <a:endParaRPr lang="de-DE" altLang="de-DE" sz="2000" dirty="0">
              <a:solidFill>
                <a:schemeClr val="tx2">
                  <a:lumMod val="60000"/>
                  <a:lumOff val="40000"/>
                </a:schemeClr>
              </a:solidFill>
              <a:latin typeface="LMU CompatilFact" panose="02000500060000020003" pitchFamily="2" charset="0"/>
            </a:endParaRPr>
          </a:p>
          <a:p>
            <a:pPr indent="-285750">
              <a:buClr>
                <a:schemeClr val="tx2">
                  <a:lumMod val="60000"/>
                  <a:lumOff val="40000"/>
                </a:schemeClr>
              </a:buClr>
              <a:buFont typeface="Arial" panose="020B0604020202020204" pitchFamily="34" charset="0"/>
              <a:buChar char="•"/>
              <a:tabLst>
                <a:tab pos="355600" algn="l"/>
              </a:tabLst>
              <a:defRPr/>
            </a:pPr>
            <a:r>
              <a:rPr lang="de-DE" altLang="de-DE" sz="2000" dirty="0">
                <a:solidFill>
                  <a:schemeClr val="tx2">
                    <a:lumMod val="60000"/>
                    <a:lumOff val="40000"/>
                  </a:schemeClr>
                </a:solidFill>
                <a:latin typeface="LMU CompatilFact" panose="02000500060000020003" pitchFamily="2" charset="0"/>
              </a:rPr>
              <a:t> Vertiefungsphase (7. – 10. Fachsemester)</a:t>
            </a:r>
          </a:p>
        </p:txBody>
      </p:sp>
    </p:spTree>
    <p:extLst>
      <p:ext uri="{BB962C8B-B14F-4D97-AF65-F5344CB8AC3E}">
        <p14:creationId xmlns:p14="http://schemas.microsoft.com/office/powerpoint/2010/main" val="837293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20BB423-132D-E238-7708-CD5AB0321B92}"/>
              </a:ext>
            </a:extLst>
          </p:cNvPr>
          <p:cNvSpPr txBox="1"/>
          <p:nvPr/>
        </p:nvSpPr>
        <p:spPr>
          <a:xfrm>
            <a:off x="611560" y="1988840"/>
            <a:ext cx="7704856" cy="3170099"/>
          </a:xfrm>
          <a:prstGeom prst="rect">
            <a:avLst/>
          </a:prstGeom>
          <a:noFill/>
        </p:spPr>
        <p:txBody>
          <a:bodyPr wrap="square">
            <a:spAutoFit/>
          </a:bodyPr>
          <a:lstStyle/>
          <a:p>
            <a:pPr>
              <a:buClr>
                <a:srgbClr val="589898"/>
              </a:buClr>
              <a:tabLst>
                <a:tab pos="355600" algn="l"/>
              </a:tabLst>
              <a:defRPr/>
            </a:pPr>
            <a:r>
              <a:rPr lang="de-DE" altLang="de-DE" sz="2000" b="1" dirty="0">
                <a:solidFill>
                  <a:schemeClr val="tx2">
                    <a:lumMod val="60000"/>
                    <a:lumOff val="40000"/>
                  </a:schemeClr>
                </a:solidFill>
                <a:latin typeface="LMU CompatilFact" panose="02000500060000020003" pitchFamily="2" charset="0"/>
              </a:rPr>
              <a:t>1. Basisphase Fachsemester 1 und 2; Module P 1 – P 7</a:t>
            </a:r>
          </a:p>
          <a:p>
            <a:pPr marL="457200" indent="-457200" eaLnBrk="1" hangingPunct="1"/>
            <a:endParaRPr lang="de-DE" altLang="de-DE" sz="2000" dirty="0">
              <a:solidFill>
                <a:schemeClr val="tx2">
                  <a:lumMod val="60000"/>
                  <a:lumOff val="40000"/>
                </a:schemeClr>
              </a:solidFill>
              <a:latin typeface="LMU CompatilFact" panose="02000500060000020003" pitchFamily="2" charset="0"/>
            </a:endParaRPr>
          </a:p>
          <a:p>
            <a:pPr marL="457200" indent="-457200"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Die Module P 1 – P 5 führen in die einzelnen Fachbereiche der Theologie ein: Biblische, Historische, Systematische, Praktische Theologie und Philosophie.</a:t>
            </a:r>
          </a:p>
          <a:p>
            <a:pPr marL="457200" indent="-457200"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Diese beinhalten Einführungsveranstaltungen, die ein Basiswissen in den einzelnen Disziplinen sichern.</a:t>
            </a:r>
          </a:p>
          <a:p>
            <a:pPr marL="457200" indent="-457200"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P 6 vermittelt grundlegende Kenntnisse des wissenschaftlichen Arbeitens.</a:t>
            </a:r>
          </a:p>
          <a:p>
            <a:pPr marL="457200" indent="-457200" eaLnBrk="1" hangingPunct="1">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P 7 vermittelt berufsqualifizierende Kenntnisse (Softskills).</a:t>
            </a:r>
          </a:p>
        </p:txBody>
      </p:sp>
    </p:spTree>
    <p:extLst>
      <p:ext uri="{BB962C8B-B14F-4D97-AF65-F5344CB8AC3E}">
        <p14:creationId xmlns:p14="http://schemas.microsoft.com/office/powerpoint/2010/main" val="3893686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89B108B-947B-FF50-1B59-38B5A6C083C5}"/>
              </a:ext>
            </a:extLst>
          </p:cNvPr>
          <p:cNvSpPr txBox="1"/>
          <p:nvPr/>
        </p:nvSpPr>
        <p:spPr>
          <a:xfrm>
            <a:off x="539552" y="1446409"/>
            <a:ext cx="7776864" cy="4339650"/>
          </a:xfrm>
          <a:prstGeom prst="rect">
            <a:avLst/>
          </a:prstGeom>
          <a:noFill/>
        </p:spPr>
        <p:txBody>
          <a:bodyPr wrap="square">
            <a:spAutoFit/>
          </a:bodyPr>
          <a:lstStyle/>
          <a:p>
            <a:pPr eaLnBrk="1" hangingPunct="1"/>
            <a:endParaRPr lang="de-DE" altLang="de-DE" dirty="0">
              <a:solidFill>
                <a:srgbClr val="589898"/>
              </a:solidFill>
            </a:endParaRPr>
          </a:p>
          <a:p>
            <a:pPr eaLnBrk="1" hangingPunct="1"/>
            <a:endParaRPr lang="de-DE" altLang="de-DE" dirty="0">
              <a:solidFill>
                <a:srgbClr val="589898"/>
              </a:solidFill>
            </a:endParaRPr>
          </a:p>
          <a:p>
            <a:pPr>
              <a:buClr>
                <a:schemeClr val="tx2">
                  <a:lumMod val="60000"/>
                  <a:lumOff val="40000"/>
                </a:schemeClr>
              </a:buClr>
            </a:pPr>
            <a:r>
              <a:rPr lang="de-DE" altLang="de-DE" sz="2000" b="1" dirty="0">
                <a:solidFill>
                  <a:schemeClr val="tx2">
                    <a:lumMod val="60000"/>
                    <a:lumOff val="40000"/>
                  </a:schemeClr>
                </a:solidFill>
                <a:latin typeface="LMU CompatilFact" panose="02000500060000020003" pitchFamily="2" charset="0"/>
              </a:rPr>
              <a:t>2. Aufbauphase: FS 3 – 6; Module P 8 – P 18</a:t>
            </a:r>
          </a:p>
          <a:p>
            <a:pPr marL="457200" indent="-457200">
              <a:buClr>
                <a:schemeClr val="tx2">
                  <a:lumMod val="60000"/>
                  <a:lumOff val="40000"/>
                </a:schemeClr>
              </a:buClr>
              <a:buFont typeface="Arial" panose="020B0604020202020204" pitchFamily="34" charset="0"/>
              <a:buChar char="•"/>
            </a:pPr>
            <a:endParaRPr lang="de-DE" altLang="de-DE" sz="2000" dirty="0">
              <a:solidFill>
                <a:schemeClr val="tx2">
                  <a:lumMod val="60000"/>
                  <a:lumOff val="40000"/>
                </a:schemeClr>
              </a:solidFill>
              <a:latin typeface="LMU CompatilFact" panose="02000500060000020003" pitchFamily="2" charset="0"/>
            </a:endParaRPr>
          </a:p>
          <a:p>
            <a:pPr marL="457200" indent="-4572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Die Module P 8 – P 18 widmen sich zentralen Themen der Theologie.</a:t>
            </a:r>
          </a:p>
          <a:p>
            <a:pPr marL="457200" indent="-4572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Verschiedene Fächer leisten einen Beitrag aus ihrer Sicht zu einem Modulthema.</a:t>
            </a:r>
          </a:p>
          <a:p>
            <a:pPr marL="457200" indent="-4572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Die Module eines Studienjahrs werden nur in einem </a:t>
            </a:r>
            <a:r>
              <a:rPr lang="de-DE" altLang="de-DE" sz="2000" u="sng" dirty="0">
                <a:solidFill>
                  <a:schemeClr val="tx2">
                    <a:lumMod val="60000"/>
                    <a:lumOff val="40000"/>
                  </a:schemeClr>
                </a:solidFill>
                <a:latin typeface="LMU CompatilFact" panose="02000500060000020003" pitchFamily="2" charset="0"/>
              </a:rPr>
              <a:t>zweijährlichen</a:t>
            </a:r>
            <a:r>
              <a:rPr lang="de-DE" altLang="de-DE" sz="2000" dirty="0">
                <a:solidFill>
                  <a:schemeClr val="tx2">
                    <a:lumMod val="60000"/>
                    <a:lumOff val="40000"/>
                  </a:schemeClr>
                </a:solidFill>
                <a:latin typeface="LMU CompatilFact" panose="02000500060000020003" pitchFamily="2" charset="0"/>
              </a:rPr>
              <a:t> Rhythmus angeboten.</a:t>
            </a:r>
          </a:p>
          <a:p>
            <a:pPr marL="457200" indent="-457200">
              <a:buClr>
                <a:schemeClr val="tx2">
                  <a:lumMod val="60000"/>
                  <a:lumOff val="40000"/>
                </a:schemeClr>
              </a:buClr>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Studierende, die ein „</a:t>
            </a:r>
            <a:r>
              <a:rPr lang="de-DE" altLang="de-DE" sz="2000" dirty="0" err="1">
                <a:solidFill>
                  <a:schemeClr val="tx2">
                    <a:lumMod val="60000"/>
                    <a:lumOff val="40000"/>
                  </a:schemeClr>
                </a:solidFill>
                <a:latin typeface="LMU CompatilFact" panose="02000500060000020003" pitchFamily="2" charset="0"/>
              </a:rPr>
              <a:t>Freijahr</a:t>
            </a:r>
            <a:r>
              <a:rPr lang="de-DE" altLang="de-DE" sz="2000" dirty="0">
                <a:solidFill>
                  <a:schemeClr val="tx2">
                    <a:lumMod val="60000"/>
                    <a:lumOff val="40000"/>
                  </a:schemeClr>
                </a:solidFill>
                <a:latin typeface="LMU CompatilFact" panose="02000500060000020003" pitchFamily="2" charset="0"/>
              </a:rPr>
              <a:t>“/“Freisemester“ an einer anderen Universität einlegen wollen, sollten vorab Ihre weitere Studienplanung absprechen. Wenden Sie sich dazu an das Studienbüro.</a:t>
            </a:r>
          </a:p>
        </p:txBody>
      </p:sp>
    </p:spTree>
    <p:extLst>
      <p:ext uri="{BB962C8B-B14F-4D97-AF65-F5344CB8AC3E}">
        <p14:creationId xmlns:p14="http://schemas.microsoft.com/office/powerpoint/2010/main" val="2981864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0808723C-2E74-629A-0811-E92BAB6A56E5}"/>
              </a:ext>
            </a:extLst>
          </p:cNvPr>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999"/>
                    </a14:imgEffect>
                    <a14:imgEffect>
                      <a14:saturation sat="230000"/>
                    </a14:imgEffect>
                  </a14:imgLayer>
                </a14:imgProps>
              </a:ext>
              <a:ext uri="{28A0092B-C50C-407E-A947-70E740481C1C}">
                <a14:useLocalDpi xmlns:a14="http://schemas.microsoft.com/office/drawing/2010/main" val="0"/>
              </a:ext>
            </a:extLst>
          </a:blip>
          <a:srcRect t="1851" b="9896"/>
          <a:stretch/>
        </p:blipFill>
        <p:spPr>
          <a:xfrm>
            <a:off x="457200" y="1600200"/>
            <a:ext cx="4038600" cy="4525963"/>
          </a:xfrm>
          <a:prstGeom prst="rect">
            <a:avLst/>
          </a:prstGeom>
          <a:blipFill>
            <a:blip r:embed="rId4">
              <a:duotone>
                <a:schemeClr val="accent1">
                  <a:shade val="45000"/>
                  <a:satMod val="135000"/>
                </a:schemeClr>
                <a:prstClr val="white"/>
              </a:duotone>
            </a:blip>
            <a:stretch>
              <a:fillRect/>
            </a:stretch>
          </a:blipFill>
          <a:effectLst>
            <a:outerShdw blurRad="50800" dist="25400" dir="5400000" algn="ctr" rotWithShape="0">
              <a:schemeClr val="bg2"/>
            </a:outerShdw>
            <a:softEdge rad="127000"/>
          </a:effectLst>
        </p:spPr>
      </p:pic>
      <p:sp>
        <p:nvSpPr>
          <p:cNvPr id="12" name="Content Placeholder 3">
            <a:extLst>
              <a:ext uri="{FF2B5EF4-FFF2-40B4-BE49-F238E27FC236}">
                <a16:creationId xmlns:a16="http://schemas.microsoft.com/office/drawing/2014/main" id="{B65FCC8E-690E-2618-DE78-E5B04E12560C}"/>
              </a:ext>
            </a:extLst>
          </p:cNvPr>
          <p:cNvSpPr>
            <a:spLocks noGrp="1"/>
          </p:cNvSpPr>
          <p:nvPr>
            <p:ph sz="half" idx="2"/>
          </p:nvPr>
        </p:nvSpPr>
        <p:spPr>
          <a:xfrm>
            <a:off x="4629609" y="4206778"/>
            <a:ext cx="4038600" cy="2049091"/>
          </a:xfrm>
        </p:spPr>
        <p:txBody>
          <a:bodyPr/>
          <a:lstStyle/>
          <a:p>
            <a:pPr marL="0" indent="0" algn="ctr">
              <a:buNone/>
            </a:pPr>
            <a:r>
              <a:rPr lang="de-DE" sz="4400" dirty="0">
                <a:solidFill>
                  <a:srgbClr val="0070C0"/>
                </a:solidFill>
                <a:latin typeface="Edwardian Script ITC" panose="030303020407070D0804" pitchFamily="66" charset="0"/>
              </a:rPr>
              <a:t>Das reichste Feld ehrwürdiger Wissenschaft.</a:t>
            </a:r>
            <a:endParaRPr lang="en-US" sz="4400" dirty="0"/>
          </a:p>
        </p:txBody>
      </p:sp>
      <p:sp>
        <p:nvSpPr>
          <p:cNvPr id="6" name="Textfeld 5">
            <a:extLst>
              <a:ext uri="{FF2B5EF4-FFF2-40B4-BE49-F238E27FC236}">
                <a16:creationId xmlns:a16="http://schemas.microsoft.com/office/drawing/2014/main" id="{E0F6AF22-C0E9-DEB5-F99E-946C07BC1B57}"/>
              </a:ext>
            </a:extLst>
          </p:cNvPr>
          <p:cNvSpPr txBox="1"/>
          <p:nvPr/>
        </p:nvSpPr>
        <p:spPr>
          <a:xfrm>
            <a:off x="5076056" y="1607906"/>
            <a:ext cx="3312368" cy="3077766"/>
          </a:xfrm>
          <a:prstGeom prst="rect">
            <a:avLst/>
          </a:prstGeom>
          <a:noFill/>
        </p:spPr>
        <p:txBody>
          <a:bodyPr wrap="square" rtlCol="0">
            <a:spAutoFit/>
          </a:bodyPr>
          <a:lstStyle/>
          <a:p>
            <a:pPr algn="ctr"/>
            <a:r>
              <a:rPr lang="de-DE" sz="4400" dirty="0">
                <a:solidFill>
                  <a:srgbClr val="0070C0"/>
                </a:solidFill>
                <a:latin typeface="Edwardian Script ITC" panose="030303020407070D0804" pitchFamily="66" charset="0"/>
              </a:rPr>
              <a:t>Habe nun, ach! … und leider auch Theologie!</a:t>
            </a:r>
            <a:br>
              <a:rPr lang="de-DE" sz="4400" dirty="0">
                <a:solidFill>
                  <a:srgbClr val="0070C0"/>
                </a:solidFill>
                <a:latin typeface="Edwardian Script ITC" panose="030303020407070D0804" pitchFamily="66" charset="0"/>
              </a:rPr>
            </a:br>
            <a:r>
              <a:rPr lang="de-DE" sz="4400" dirty="0">
                <a:solidFill>
                  <a:srgbClr val="0070C0"/>
                </a:solidFill>
                <a:latin typeface="Edwardian Script ITC" panose="030303020407070D0804" pitchFamily="66" charset="0"/>
              </a:rPr>
              <a:t>oder</a:t>
            </a:r>
            <a:br>
              <a:rPr lang="de-DE" sz="1800" dirty="0">
                <a:solidFill>
                  <a:srgbClr val="0070C0"/>
                </a:solidFill>
                <a:latin typeface="Edwardian Script ITC" panose="030303020407070D0804" pitchFamily="66" charset="0"/>
              </a:rPr>
            </a:br>
            <a:endParaRPr lang="de-DE" dirty="0"/>
          </a:p>
        </p:txBody>
      </p:sp>
    </p:spTree>
    <p:extLst>
      <p:ext uri="{BB962C8B-B14F-4D97-AF65-F5344CB8AC3E}">
        <p14:creationId xmlns:p14="http://schemas.microsoft.com/office/powerpoint/2010/main" val="19532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A657CD7-1305-3436-B0D4-007C83FA41AB}"/>
              </a:ext>
            </a:extLst>
          </p:cNvPr>
          <p:cNvSpPr txBox="1"/>
          <p:nvPr/>
        </p:nvSpPr>
        <p:spPr>
          <a:xfrm>
            <a:off x="539552" y="2060848"/>
            <a:ext cx="7200800" cy="1938992"/>
          </a:xfrm>
          <a:prstGeom prst="rect">
            <a:avLst/>
          </a:prstGeom>
          <a:noFill/>
        </p:spPr>
        <p:txBody>
          <a:bodyPr wrap="square">
            <a:spAutoFit/>
          </a:bodyPr>
          <a:lstStyle/>
          <a:p>
            <a:pPr>
              <a:buClr>
                <a:schemeClr val="tx2">
                  <a:lumMod val="60000"/>
                  <a:lumOff val="40000"/>
                </a:schemeClr>
              </a:buClr>
              <a:defRPr/>
            </a:pPr>
            <a:r>
              <a:rPr lang="de-DE" altLang="de-DE" sz="2000" b="1" dirty="0">
                <a:solidFill>
                  <a:schemeClr val="tx2">
                    <a:lumMod val="60000"/>
                    <a:lumOff val="40000"/>
                  </a:schemeClr>
                </a:solidFill>
                <a:latin typeface="LMU CompatilFact" panose="02000500060000020003" pitchFamily="2" charset="0"/>
              </a:rPr>
              <a:t>3. Vertiefungsphase: FS 7-10; Module P 19 – P 28</a:t>
            </a:r>
          </a:p>
          <a:p>
            <a:pPr marL="457200" indent="-457200">
              <a:buClr>
                <a:schemeClr val="tx2">
                  <a:lumMod val="60000"/>
                  <a:lumOff val="40000"/>
                </a:schemeClr>
              </a:buClr>
              <a:buFont typeface="Arial" panose="020B0604020202020204" pitchFamily="34" charset="0"/>
              <a:buChar char="•"/>
              <a:defRPr/>
            </a:pPr>
            <a:endParaRPr lang="de-DE" altLang="de-DE" sz="2000" dirty="0">
              <a:solidFill>
                <a:schemeClr val="tx2">
                  <a:lumMod val="60000"/>
                  <a:lumOff val="40000"/>
                </a:schemeClr>
              </a:solidFill>
              <a:latin typeface="LMU CompatilFact" panose="02000500060000020003" pitchFamily="2" charset="0"/>
            </a:endParaRPr>
          </a:p>
          <a:p>
            <a:pPr marL="457200" indent="-457200">
              <a:buClr>
                <a:schemeClr val="tx2">
                  <a:lumMod val="60000"/>
                  <a:lumOff val="4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Diese Module sind an den Fachbereichen der Theologie ausgerichtet.</a:t>
            </a:r>
          </a:p>
          <a:p>
            <a:pPr marL="457200" indent="-457200">
              <a:buClr>
                <a:schemeClr val="tx2">
                  <a:lumMod val="60000"/>
                  <a:lumOff val="4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Magisterarbeit (9. und 10. FS).</a:t>
            </a:r>
          </a:p>
          <a:p>
            <a:pPr marL="457200" indent="-457200">
              <a:buClr>
                <a:schemeClr val="tx2">
                  <a:lumMod val="60000"/>
                  <a:lumOff val="40000"/>
                </a:schemeClr>
              </a:buClr>
              <a:buFont typeface="Arial" panose="020B0604020202020204" pitchFamily="34" charset="0"/>
              <a:buChar char="•"/>
              <a:defRPr/>
            </a:pPr>
            <a:r>
              <a:rPr lang="de-DE" altLang="de-DE" sz="2000" dirty="0">
                <a:solidFill>
                  <a:schemeClr val="tx2">
                    <a:lumMod val="60000"/>
                    <a:lumOff val="40000"/>
                  </a:schemeClr>
                </a:solidFill>
                <a:latin typeface="LMU CompatilFact" panose="02000500060000020003" pitchFamily="2" charset="0"/>
              </a:rPr>
              <a:t>Zulassungsvoraussetzungen zu P 19 – P 28: </a:t>
            </a:r>
          </a:p>
        </p:txBody>
      </p:sp>
      <p:sp>
        <p:nvSpPr>
          <p:cNvPr id="4" name="Textfeld 3">
            <a:extLst>
              <a:ext uri="{FF2B5EF4-FFF2-40B4-BE49-F238E27FC236}">
                <a16:creationId xmlns:a16="http://schemas.microsoft.com/office/drawing/2014/main" id="{D8C7FBD7-A613-B7F8-443E-D324B0401DBD}"/>
              </a:ext>
            </a:extLst>
          </p:cNvPr>
          <p:cNvSpPr txBox="1"/>
          <p:nvPr/>
        </p:nvSpPr>
        <p:spPr>
          <a:xfrm>
            <a:off x="1475656" y="3999840"/>
            <a:ext cx="5328592" cy="1292662"/>
          </a:xfrm>
          <a:prstGeom prst="rect">
            <a:avLst/>
          </a:prstGeom>
          <a:noFill/>
        </p:spPr>
        <p:txBody>
          <a:bodyPr wrap="square" rtlCol="0">
            <a:spAutoFit/>
          </a:bodyPr>
          <a:lstStyle/>
          <a:p>
            <a:pPr marL="342900" indent="-342900">
              <a:buClr>
                <a:schemeClr val="tx2">
                  <a:lumMod val="60000"/>
                  <a:lumOff val="40000"/>
                </a:schemeClr>
              </a:buClr>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Erfolgreicher Abschluss von P 1 – P 6. </a:t>
            </a:r>
          </a:p>
          <a:p>
            <a:pPr marL="342900" indent="-342900">
              <a:buClr>
                <a:schemeClr val="tx2">
                  <a:lumMod val="60000"/>
                  <a:lumOff val="40000"/>
                </a:schemeClr>
              </a:buClr>
              <a:buFont typeface="Wingdings" panose="05000000000000000000" pitchFamily="2" charset="2"/>
              <a:buChar char="Ø"/>
              <a:defRPr/>
            </a:pPr>
            <a:r>
              <a:rPr lang="de-DE" altLang="de-DE" sz="2000" dirty="0">
                <a:solidFill>
                  <a:schemeClr val="tx2">
                    <a:lumMod val="60000"/>
                    <a:lumOff val="40000"/>
                  </a:schemeClr>
                </a:solidFill>
                <a:latin typeface="LMU CompatilFact" panose="02000500060000020003" pitchFamily="2" charset="0"/>
              </a:rPr>
              <a:t>Nachweis der Sprachen (Latein, Altgriechisch, Hebräisch).</a:t>
            </a:r>
          </a:p>
          <a:p>
            <a:endParaRPr lang="de-DE" dirty="0"/>
          </a:p>
        </p:txBody>
      </p:sp>
    </p:spTree>
    <p:extLst>
      <p:ext uri="{BB962C8B-B14F-4D97-AF65-F5344CB8AC3E}">
        <p14:creationId xmlns:p14="http://schemas.microsoft.com/office/powerpoint/2010/main" val="255868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B612E98-2D4F-1FC8-7636-D2AB1A7CF8C7}"/>
              </a:ext>
            </a:extLst>
          </p:cNvPr>
          <p:cNvPicPr>
            <a:picLocks noChangeAspect="1"/>
          </p:cNvPicPr>
          <p:nvPr/>
        </p:nvPicPr>
        <p:blipFill>
          <a:blip r:embed="rId2"/>
          <a:stretch>
            <a:fillRect/>
          </a:stretch>
        </p:blipFill>
        <p:spPr>
          <a:xfrm>
            <a:off x="443795" y="3054584"/>
            <a:ext cx="2584928" cy="1749704"/>
          </a:xfrm>
          <a:prstGeom prst="rect">
            <a:avLst/>
          </a:prstGeom>
        </p:spPr>
      </p:pic>
      <p:pic>
        <p:nvPicPr>
          <p:cNvPr id="5" name="Grafik 4">
            <a:extLst>
              <a:ext uri="{FF2B5EF4-FFF2-40B4-BE49-F238E27FC236}">
                <a16:creationId xmlns:a16="http://schemas.microsoft.com/office/drawing/2014/main" id="{01C6D76C-92C8-F051-BB3A-9F9E6FE72DE0}"/>
              </a:ext>
            </a:extLst>
          </p:cNvPr>
          <p:cNvPicPr>
            <a:picLocks noChangeAspect="1"/>
          </p:cNvPicPr>
          <p:nvPr/>
        </p:nvPicPr>
        <p:blipFill>
          <a:blip r:embed="rId3"/>
          <a:stretch>
            <a:fillRect/>
          </a:stretch>
        </p:blipFill>
        <p:spPr>
          <a:xfrm>
            <a:off x="6066640" y="3031781"/>
            <a:ext cx="2578832" cy="1749704"/>
          </a:xfrm>
          <a:prstGeom prst="rect">
            <a:avLst/>
          </a:prstGeom>
        </p:spPr>
      </p:pic>
      <p:pic>
        <p:nvPicPr>
          <p:cNvPr id="6" name="Grafik 5">
            <a:extLst>
              <a:ext uri="{FF2B5EF4-FFF2-40B4-BE49-F238E27FC236}">
                <a16:creationId xmlns:a16="http://schemas.microsoft.com/office/drawing/2014/main" id="{7E8D1FD6-DF92-189F-ADD7-0310B8A4990B}"/>
              </a:ext>
            </a:extLst>
          </p:cNvPr>
          <p:cNvPicPr>
            <a:picLocks noChangeAspect="1"/>
          </p:cNvPicPr>
          <p:nvPr/>
        </p:nvPicPr>
        <p:blipFill>
          <a:blip r:embed="rId4"/>
          <a:stretch>
            <a:fillRect/>
          </a:stretch>
        </p:blipFill>
        <p:spPr>
          <a:xfrm>
            <a:off x="3256443" y="3031781"/>
            <a:ext cx="2578832" cy="1749704"/>
          </a:xfrm>
          <a:prstGeom prst="rect">
            <a:avLst/>
          </a:prstGeom>
        </p:spPr>
      </p:pic>
      <p:sp>
        <p:nvSpPr>
          <p:cNvPr id="9" name="Textfeld 8">
            <a:extLst>
              <a:ext uri="{FF2B5EF4-FFF2-40B4-BE49-F238E27FC236}">
                <a16:creationId xmlns:a16="http://schemas.microsoft.com/office/drawing/2014/main" id="{E0B1AA98-1906-3EB0-BB90-B4B61CDFDC40}"/>
              </a:ext>
            </a:extLst>
          </p:cNvPr>
          <p:cNvSpPr txBox="1"/>
          <p:nvPr/>
        </p:nvSpPr>
        <p:spPr>
          <a:xfrm>
            <a:off x="1183944" y="5301208"/>
            <a:ext cx="1152128" cy="461665"/>
          </a:xfrm>
          <a:prstGeom prst="rect">
            <a:avLst/>
          </a:prstGeom>
          <a:noFill/>
        </p:spPr>
        <p:txBody>
          <a:bodyPr wrap="square" rtlCol="0">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Latein</a:t>
            </a:r>
            <a:r>
              <a:rPr lang="de-DE" altLang="de-DE" sz="2000" dirty="0">
                <a:solidFill>
                  <a:schemeClr val="tx2">
                    <a:lumMod val="60000"/>
                    <a:lumOff val="40000"/>
                  </a:schemeClr>
                </a:solidFill>
                <a:latin typeface="LMU CompatilFact" panose="02000500060000020003" pitchFamily="2" charset="0"/>
              </a:rPr>
              <a:t> </a:t>
            </a:r>
          </a:p>
        </p:txBody>
      </p:sp>
      <p:sp>
        <p:nvSpPr>
          <p:cNvPr id="13" name="Textfeld 12">
            <a:extLst>
              <a:ext uri="{FF2B5EF4-FFF2-40B4-BE49-F238E27FC236}">
                <a16:creationId xmlns:a16="http://schemas.microsoft.com/office/drawing/2014/main" id="{80B911C0-09FC-FEBF-0F57-4D946914B070}"/>
              </a:ext>
            </a:extLst>
          </p:cNvPr>
          <p:cNvSpPr txBox="1"/>
          <p:nvPr/>
        </p:nvSpPr>
        <p:spPr>
          <a:xfrm>
            <a:off x="3419872" y="5301207"/>
            <a:ext cx="2029414" cy="461665"/>
          </a:xfrm>
          <a:prstGeom prst="rect">
            <a:avLst/>
          </a:prstGeom>
          <a:noFill/>
        </p:spPr>
        <p:txBody>
          <a:bodyPr wrap="square">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Altgriechisch</a:t>
            </a:r>
          </a:p>
        </p:txBody>
      </p:sp>
      <p:sp>
        <p:nvSpPr>
          <p:cNvPr id="14" name="Textfeld 13">
            <a:extLst>
              <a:ext uri="{FF2B5EF4-FFF2-40B4-BE49-F238E27FC236}">
                <a16:creationId xmlns:a16="http://schemas.microsoft.com/office/drawing/2014/main" id="{8EB3EC62-59D0-E407-9E21-77486193F40F}"/>
              </a:ext>
            </a:extLst>
          </p:cNvPr>
          <p:cNvSpPr txBox="1"/>
          <p:nvPr/>
        </p:nvSpPr>
        <p:spPr>
          <a:xfrm>
            <a:off x="6588224" y="5301206"/>
            <a:ext cx="1662012" cy="461665"/>
          </a:xfrm>
          <a:prstGeom prst="rect">
            <a:avLst/>
          </a:prstGeom>
          <a:noFill/>
        </p:spPr>
        <p:txBody>
          <a:bodyPr wrap="square" rtlCol="0">
            <a:spAutoFit/>
          </a:bodyPr>
          <a:lstStyle/>
          <a:p>
            <a:pPr eaLnBrk="1" hangingPunct="1">
              <a:buClr>
                <a:srgbClr val="589898"/>
              </a:buClr>
              <a:defRPr/>
            </a:pPr>
            <a:r>
              <a:rPr lang="de-DE" altLang="de-DE" sz="2400" dirty="0">
                <a:solidFill>
                  <a:schemeClr val="tx2">
                    <a:lumMod val="60000"/>
                    <a:lumOff val="40000"/>
                  </a:schemeClr>
                </a:solidFill>
                <a:latin typeface="LMU CompatilFact" panose="02000500060000020003" pitchFamily="2" charset="0"/>
              </a:rPr>
              <a:t>Hebräisch</a:t>
            </a:r>
            <a:r>
              <a:rPr lang="de-DE" altLang="de-DE" sz="2000" dirty="0">
                <a:solidFill>
                  <a:schemeClr val="tx2">
                    <a:lumMod val="60000"/>
                    <a:lumOff val="40000"/>
                  </a:schemeClr>
                </a:solidFill>
                <a:latin typeface="LMU CompatilFact" panose="02000500060000020003" pitchFamily="2" charset="0"/>
              </a:rPr>
              <a:t> </a:t>
            </a:r>
          </a:p>
        </p:txBody>
      </p:sp>
      <p:sp>
        <p:nvSpPr>
          <p:cNvPr id="10" name="Rechteck 9">
            <a:extLst>
              <a:ext uri="{FF2B5EF4-FFF2-40B4-BE49-F238E27FC236}">
                <a16:creationId xmlns:a16="http://schemas.microsoft.com/office/drawing/2014/main" id="{B245C5A8-8506-A5DC-5585-5F779066CEAF}"/>
              </a:ext>
            </a:extLst>
          </p:cNvPr>
          <p:cNvSpPr/>
          <p:nvPr/>
        </p:nvSpPr>
        <p:spPr>
          <a:xfrm>
            <a:off x="279577" y="1772816"/>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Sprachen</a:t>
            </a:r>
          </a:p>
        </p:txBody>
      </p:sp>
    </p:spTree>
    <p:extLst>
      <p:ext uri="{BB962C8B-B14F-4D97-AF65-F5344CB8AC3E}">
        <p14:creationId xmlns:p14="http://schemas.microsoft.com/office/powerpoint/2010/main" val="21816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B68ABA5-6F06-3625-8869-73290D7CBDC8}"/>
              </a:ext>
            </a:extLst>
          </p:cNvPr>
          <p:cNvSpPr txBox="1"/>
          <p:nvPr/>
        </p:nvSpPr>
        <p:spPr>
          <a:xfrm>
            <a:off x="467544" y="1988840"/>
            <a:ext cx="8532440" cy="4678204"/>
          </a:xfrm>
          <a:prstGeom prst="rect">
            <a:avLst/>
          </a:prstGeom>
          <a:noFill/>
        </p:spPr>
        <p:txBody>
          <a:bodyPr wrap="square">
            <a:spAutoFit/>
          </a:bodyPr>
          <a:lstStyle/>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Nachweis der Sprachen muss bis zum Ende des 6. Fachsemesters erfolgen.</a:t>
            </a: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Wird zu Beginn des Studiums das </a:t>
            </a:r>
            <a:r>
              <a:rPr lang="de-DE" altLang="de-DE" sz="2000">
                <a:solidFill>
                  <a:schemeClr val="tx2">
                    <a:lumMod val="60000"/>
                    <a:lumOff val="40000"/>
                  </a:schemeClr>
                </a:solidFill>
                <a:latin typeface="LMU CompatilFact" panose="02000500060000020003" pitchFamily="2" charset="0"/>
              </a:rPr>
              <a:t>Latinum und </a:t>
            </a:r>
            <a:r>
              <a:rPr lang="de-DE" altLang="de-DE" sz="2000" dirty="0">
                <a:solidFill>
                  <a:schemeClr val="tx2">
                    <a:lumMod val="60000"/>
                    <a:lumOff val="40000"/>
                  </a:schemeClr>
                </a:solidFill>
                <a:latin typeface="LMU CompatilFact" panose="02000500060000020003" pitchFamily="2" charset="0"/>
              </a:rPr>
              <a:t>Graecum nachgewiesen, muss das Hebraicum erworben werden. Ist dies nicht der Fall, ist der Erwerb hebräischer Grundkenntnisse ausreichend.</a:t>
            </a: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Für den Erwerb der Sprachen werden keine ECTS-Punkte vergeben. </a:t>
            </a: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Fehlende Sprachkenntnisse können über Sprachkurse an der Katholisch-Theologischen und Evangelisch-Theologischen (Hebräisch) Fakultät nachgeholt werden.</a:t>
            </a: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Die Angebote können im online-Vorlesungsverzeichnis „LSF“ unter „Magisterstudiengang Katholische Theologie“ – „Sprachkurse“ abgerufen werden.</a:t>
            </a: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Bei Sprachkursen gelten teils andere Belegverfahren. </a:t>
            </a: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a:p>
            <a:pPr marL="0" indent="0" eaLnBrk="1" hangingPunct="1">
              <a:defRPr/>
            </a:pPr>
            <a:endParaRPr lang="de-DE" altLang="de-DE" sz="1800" dirty="0">
              <a:solidFill>
                <a:srgbClr val="589898"/>
              </a:solidFill>
            </a:endParaRPr>
          </a:p>
        </p:txBody>
      </p:sp>
    </p:spTree>
    <p:extLst>
      <p:ext uri="{BB962C8B-B14F-4D97-AF65-F5344CB8AC3E}">
        <p14:creationId xmlns:p14="http://schemas.microsoft.com/office/powerpoint/2010/main" val="240644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8AC4DA3-D213-1F12-1BBD-BB6AD83D5E0D}"/>
              </a:ext>
            </a:extLst>
          </p:cNvPr>
          <p:cNvSpPr txBox="1"/>
          <p:nvPr/>
        </p:nvSpPr>
        <p:spPr>
          <a:xfrm>
            <a:off x="467544" y="1916832"/>
            <a:ext cx="7920880" cy="4401205"/>
          </a:xfrm>
          <a:prstGeom prst="rect">
            <a:avLst/>
          </a:prstGeom>
          <a:noFill/>
        </p:spPr>
        <p:txBody>
          <a:bodyPr wrap="square">
            <a:spAutoFit/>
          </a:bodyPr>
          <a:lstStyle/>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Bei Belegung eines außeruniversitären Sprachkurses ist eine Anerkennung durch den Studiendekan erforderlich.</a:t>
            </a:r>
          </a:p>
          <a:p>
            <a:pPr eaLnBrk="1" hangingPunct="1">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Alle Sprachzeugnisse müssen bis zum Ende des 6. FS (bzw. der Aufbauphase) im Studienbüro vollständig eingereicht werden.</a:t>
            </a: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Wird Latein und/oder Griechisch über die Hochschulreife nachgewiesen, muss das Abiturzeugnis vorgelegt werden.</a:t>
            </a: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v"/>
              <a:defRPr/>
            </a:pPr>
            <a:r>
              <a:rPr lang="de-DE" altLang="de-DE" sz="2000" dirty="0">
                <a:solidFill>
                  <a:schemeClr val="tx2">
                    <a:lumMod val="60000"/>
                    <a:lumOff val="40000"/>
                  </a:schemeClr>
                </a:solidFill>
                <a:latin typeface="LMU CompatilFact" panose="02000500060000020003" pitchFamily="2" charset="0"/>
              </a:rPr>
              <a:t>Liegen die Sprachzeugnisse bis zum 7. FS nicht vollständig vor, ist die Teilnahme an den Prüfungen der Vertiefungsphase (Module P 19 – P 28; Ausnahme P 24) nicht möglich.</a:t>
            </a: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a:p>
            <a:pPr marL="342900" indent="-342900" eaLnBrk="1" hangingPunct="1">
              <a:buFont typeface="Wingdings" panose="05000000000000000000" pitchFamily="2" charset="2"/>
              <a:buChar char="v"/>
              <a:defRPr/>
            </a:pPr>
            <a:endParaRPr lang="de-DE" altLang="de-DE" sz="2000"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4294279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9861FB21-3916-1956-4E1E-8D52C6E41C90}"/>
              </a:ext>
            </a:extLst>
          </p:cNvPr>
          <p:cNvSpPr txBox="1"/>
          <p:nvPr/>
        </p:nvSpPr>
        <p:spPr>
          <a:xfrm>
            <a:off x="334691" y="2261775"/>
            <a:ext cx="7812360" cy="305019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Empfohlener Studienverlauf: Der Studienplan spricht zu jedem Modul/ jeder Lehrveranstaltung eine Empfehlung aus, in welchem Fachsemester diese besucht werden sollten. Dies hat keinen verpflichtenden Charakter. Um Studienverzögerungen zu vermeiden und zur Erreichung der Qualifikationsziele wird jedoch (dringend) empfohlen, den Studienverlauf einzuhalten.</a:t>
            </a:r>
          </a:p>
          <a:p>
            <a:pPr marL="285750" indent="-285750">
              <a:lnSpc>
                <a:spcPct val="150000"/>
              </a:lnSpc>
              <a:buFont typeface="Arial" panose="020B0604020202020204" pitchFamily="34" charset="0"/>
              <a:buChar char="•"/>
            </a:pPr>
            <a:r>
              <a:rPr lang="de-DE" sz="1600" dirty="0">
                <a:solidFill>
                  <a:schemeClr val="tx2">
                    <a:lumMod val="60000"/>
                    <a:lumOff val="40000"/>
                  </a:schemeClr>
                </a:solidFill>
                <a:latin typeface="LMU CompatilFact" panose="02000500060000020003" pitchFamily="2" charset="0"/>
              </a:rPr>
              <a:t>Gestaltung des Stundenplans: Mit Hilfe der Übersicht zum Studienverlauf (s. Homepage) kann jedes Semester der Stundenplan erstellt werden.</a:t>
            </a:r>
          </a:p>
          <a:p>
            <a:pPr>
              <a:lnSpc>
                <a:spcPct val="150000"/>
              </a:lnSpc>
            </a:pPr>
            <a:r>
              <a:rPr lang="de-DE" sz="1600" dirty="0">
                <a:solidFill>
                  <a:schemeClr val="tx2">
                    <a:lumMod val="60000"/>
                    <a:lumOff val="40000"/>
                  </a:schemeClr>
                </a:solidFill>
                <a:latin typeface="LMU CompatilFact" panose="02000500060000020003" pitchFamily="2" charset="0"/>
              </a:rPr>
              <a:t> </a:t>
            </a:r>
            <a:r>
              <a:rPr lang="de-DE" sz="1800" dirty="0">
                <a:solidFill>
                  <a:schemeClr val="tx2">
                    <a:lumMod val="60000"/>
                    <a:lumOff val="40000"/>
                  </a:schemeClr>
                </a:solidFill>
              </a:rPr>
              <a:t>	</a:t>
            </a:r>
            <a:r>
              <a:rPr lang="de-DE" sz="1800" b="1" dirty="0">
                <a:solidFill>
                  <a:schemeClr val="tx2">
                    <a:lumMod val="60000"/>
                    <a:lumOff val="40000"/>
                  </a:schemeClr>
                </a:solidFill>
              </a:rPr>
              <a:t>https://www.kaththeol.uni-muenchen.de/studium/index.html</a:t>
            </a:r>
          </a:p>
        </p:txBody>
      </p:sp>
      <p:sp>
        <p:nvSpPr>
          <p:cNvPr id="8" name="Textfeld 7">
            <a:extLst>
              <a:ext uri="{FF2B5EF4-FFF2-40B4-BE49-F238E27FC236}">
                <a16:creationId xmlns:a16="http://schemas.microsoft.com/office/drawing/2014/main" id="{7FEFFF61-AFA7-EB88-66A6-A3780805BC9B}"/>
              </a:ext>
            </a:extLst>
          </p:cNvPr>
          <p:cNvSpPr txBox="1"/>
          <p:nvPr/>
        </p:nvSpPr>
        <p:spPr>
          <a:xfrm>
            <a:off x="719572" y="5311979"/>
            <a:ext cx="7704856" cy="1077218"/>
          </a:xfrm>
          <a:prstGeom prst="rect">
            <a:avLst/>
          </a:prstGeom>
          <a:noFill/>
        </p:spPr>
        <p:txBody>
          <a:bodyPr wrap="square" rtlCol="0">
            <a:spAutoFit/>
          </a:bodyPr>
          <a:lstStyle/>
          <a:p>
            <a:pPr eaLnBrk="1" hangingPunct="1"/>
            <a:r>
              <a:rPr lang="de-DE" altLang="de-DE" sz="1600" dirty="0">
                <a:solidFill>
                  <a:schemeClr val="tx2">
                    <a:lumMod val="60000"/>
                    <a:lumOff val="40000"/>
                  </a:schemeClr>
                </a:solidFill>
                <a:latin typeface="LMU CompatilFact" panose="02000500060000020003" pitchFamily="2" charset="0"/>
              </a:rPr>
              <a:t>→ Gleichmäßige Verteilung des „Workload“. </a:t>
            </a:r>
          </a:p>
          <a:p>
            <a:pPr eaLnBrk="1" hangingPunct="1"/>
            <a:endParaRPr lang="de-DE" altLang="de-DE" sz="1600" dirty="0">
              <a:solidFill>
                <a:schemeClr val="tx2">
                  <a:lumMod val="60000"/>
                  <a:lumOff val="40000"/>
                </a:schemeClr>
              </a:solidFill>
              <a:latin typeface="LMU CompatilFact" panose="02000500060000020003" pitchFamily="2" charset="0"/>
            </a:endParaRPr>
          </a:p>
          <a:p>
            <a:pPr eaLnBrk="1" hangingPunct="1"/>
            <a:r>
              <a:rPr lang="de-DE" altLang="de-DE" sz="1600" dirty="0">
                <a:solidFill>
                  <a:schemeClr val="tx2">
                    <a:lumMod val="60000"/>
                    <a:lumOff val="40000"/>
                  </a:schemeClr>
                </a:solidFill>
                <a:latin typeface="LMU CompatilFact" panose="02000500060000020003" pitchFamily="2" charset="0"/>
              </a:rPr>
              <a:t>→ Die Lehrveranstaltungen pro Fachsemester werden überschneidungsfrei angeboten.</a:t>
            </a:r>
          </a:p>
        </p:txBody>
      </p:sp>
      <p:sp>
        <p:nvSpPr>
          <p:cNvPr id="6" name="Rechteck 5">
            <a:extLst>
              <a:ext uri="{FF2B5EF4-FFF2-40B4-BE49-F238E27FC236}">
                <a16:creationId xmlns:a16="http://schemas.microsoft.com/office/drawing/2014/main" id="{CC18EF87-A347-4692-3506-29D8E321BBFD}"/>
              </a:ext>
            </a:extLst>
          </p:cNvPr>
          <p:cNvSpPr/>
          <p:nvPr/>
        </p:nvSpPr>
        <p:spPr>
          <a:xfrm>
            <a:off x="276745" y="1685706"/>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Studienverlauf(-</a:t>
            </a:r>
            <a:r>
              <a:rPr lang="de-DE" sz="2800" b="1" dirty="0" err="1">
                <a:latin typeface="LMU CompatilFact" panose="02000500060000020003" pitchFamily="2" charset="0"/>
              </a:rPr>
              <a:t>splan</a:t>
            </a:r>
            <a:r>
              <a:rPr lang="de-DE" sz="2800" b="1" dirty="0">
                <a:latin typeface="LMU CompatilFact" panose="02000500060000020003" pitchFamily="2" charset="0"/>
              </a:rPr>
              <a:t>)</a:t>
            </a:r>
          </a:p>
        </p:txBody>
      </p:sp>
    </p:spTree>
    <p:extLst>
      <p:ext uri="{BB962C8B-B14F-4D97-AF65-F5344CB8AC3E}">
        <p14:creationId xmlns:p14="http://schemas.microsoft.com/office/powerpoint/2010/main" val="328947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B5091367-1323-9E3E-07FC-9D30627252DD}"/>
              </a:ext>
            </a:extLst>
          </p:cNvPr>
          <p:cNvSpPr txBox="1"/>
          <p:nvPr/>
        </p:nvSpPr>
        <p:spPr>
          <a:xfrm>
            <a:off x="395536" y="1772816"/>
            <a:ext cx="8136904" cy="4832092"/>
          </a:xfrm>
          <a:prstGeom prst="rect">
            <a:avLst/>
          </a:prstGeom>
          <a:noFill/>
        </p:spPr>
        <p:txBody>
          <a:bodyPr wrap="square">
            <a:spAutoFit/>
          </a:bodyPr>
          <a:lstStyle/>
          <a:p>
            <a:pPr marL="266700" indent="-266700" eaLnBrk="1" hangingPunct="1">
              <a:defRPr/>
            </a:pPr>
            <a:r>
              <a:rPr lang="de-DE" altLang="de-DE" sz="2000" b="1" dirty="0">
                <a:solidFill>
                  <a:schemeClr val="tx2">
                    <a:lumMod val="60000"/>
                    <a:lumOff val="40000"/>
                  </a:schemeClr>
                </a:solidFill>
                <a:latin typeface="LMU CompatilFact" panose="02000500060000020003" pitchFamily="2" charset="0"/>
              </a:rPr>
              <a:t>Werden weniger Lehrveranstaltungen besucht und Prüfungen abgelegt, als vorgesehen:</a:t>
            </a:r>
          </a:p>
          <a:p>
            <a:pPr marL="266700" indent="-266700" eaLnBrk="1" hangingPunct="1">
              <a:buFont typeface="Wingdings" panose="05000000000000000000" pitchFamily="2" charset="2"/>
              <a:buChar char="§"/>
              <a:defRPr/>
            </a:pPr>
            <a:endParaRPr lang="de-DE" altLang="de-DE" sz="1600"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 Müssen diese auf ein späteres Semester (Folgejahr) geschoben werden.</a:t>
            </a:r>
          </a:p>
          <a:p>
            <a:pPr marL="285750" indent="-285750"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 Können Lehrveranstaltungen aus der Aufbauphase erst wieder in zwei   </a:t>
            </a:r>
          </a:p>
          <a:p>
            <a:pPr eaLnBrk="1" hangingPunct="1">
              <a:buClr>
                <a:srgbClr val="589898"/>
              </a:buClr>
              <a:defRPr/>
            </a:pPr>
            <a:r>
              <a:rPr lang="de-DE" altLang="de-DE" dirty="0">
                <a:solidFill>
                  <a:schemeClr val="tx2">
                    <a:lumMod val="60000"/>
                    <a:lumOff val="40000"/>
                  </a:schemeClr>
                </a:solidFill>
                <a:latin typeface="LMU CompatilFact" panose="02000500060000020003" pitchFamily="2" charset="0"/>
              </a:rPr>
              <a:t>      Jahren gehört werden.</a:t>
            </a:r>
          </a:p>
          <a:p>
            <a:pPr eaLnBrk="1" hangingPunct="1">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Bedeutet dies einen entsprechend höheren Workload in einem späteren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Fachsemester (30 Punkte + x).</a:t>
            </a:r>
          </a:p>
          <a:p>
            <a:pPr marL="285750" indent="-285750"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 Kann dies zu einer Verzögerung/Verlängerung Ihres Studiums führen.</a:t>
            </a:r>
          </a:p>
          <a:p>
            <a:pPr marL="285750" indent="-285750"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 Kann die Überschneidungsfreiheit von Lehrveranstaltungen nicht gewährt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werden.</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 Überschneidungsfreiheit gilt nur für die Lehrveranstaltungen eines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Fachsemesters.</a:t>
            </a:r>
          </a:p>
        </p:txBody>
      </p:sp>
    </p:spTree>
    <p:extLst>
      <p:ext uri="{BB962C8B-B14F-4D97-AF65-F5344CB8AC3E}">
        <p14:creationId xmlns:p14="http://schemas.microsoft.com/office/powerpoint/2010/main" val="1674341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78C05D3-C34F-1FD9-7FDB-8E040CAB12BF}"/>
              </a:ext>
            </a:extLst>
          </p:cNvPr>
          <p:cNvSpPr txBox="1"/>
          <p:nvPr/>
        </p:nvSpPr>
        <p:spPr>
          <a:xfrm>
            <a:off x="539552" y="2060848"/>
            <a:ext cx="6606480" cy="3170099"/>
          </a:xfrm>
          <a:prstGeom prst="rect">
            <a:avLst/>
          </a:prstGeom>
          <a:noFill/>
        </p:spPr>
        <p:txBody>
          <a:bodyPr wrap="square">
            <a:spAutoFit/>
          </a:bodyPr>
          <a:lstStyle/>
          <a:p>
            <a:pPr marL="266700" indent="-266700">
              <a:defRPr/>
            </a:pPr>
            <a:r>
              <a:rPr lang="de-DE" altLang="de-DE" sz="2000" b="1" dirty="0">
                <a:solidFill>
                  <a:schemeClr val="tx2">
                    <a:lumMod val="60000"/>
                    <a:lumOff val="40000"/>
                  </a:schemeClr>
                </a:solidFill>
                <a:latin typeface="LMU CompatilFact" panose="02000500060000020003" pitchFamily="2" charset="0"/>
              </a:rPr>
              <a:t>Vorziehen von Modulen/Veranstaltungen</a:t>
            </a:r>
            <a:endParaRPr lang="de-DE" altLang="de-DE" sz="1800" u="sng" dirty="0">
              <a:solidFill>
                <a:srgbClr val="589898"/>
              </a:solidFill>
            </a:endParaRPr>
          </a:p>
          <a:p>
            <a:pPr indent="0">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 Das Studium ist in Grundlagen, Aufbau und Vertiefung</a:t>
            </a:r>
            <a:br>
              <a:rPr lang="de-DE" altLang="de-DE" dirty="0">
                <a:solidFill>
                  <a:schemeClr val="tx2">
                    <a:lumMod val="60000"/>
                    <a:lumOff val="40000"/>
                  </a:schemeClr>
                </a:solidFill>
                <a:latin typeface="LMU CompatilFact" panose="02000500060000020003" pitchFamily="2" charset="0"/>
              </a:rPr>
            </a:br>
            <a:r>
              <a:rPr lang="de-DE" altLang="de-DE" dirty="0">
                <a:solidFill>
                  <a:schemeClr val="tx2">
                    <a:lumMod val="60000"/>
                    <a:lumOff val="40000"/>
                  </a:schemeClr>
                </a:solidFill>
                <a:latin typeface="LMU CompatilFact" panose="02000500060000020003" pitchFamily="2" charset="0"/>
              </a:rPr>
              <a:t>strukturiert. Ziehen Sie Module/Veranstaltungen vor, kann es sein, dass Sie nicht den notwendigen Wissensstand haben. </a:t>
            </a:r>
          </a:p>
          <a:p>
            <a:pPr indent="0">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Wenn Sie „schneller“ studieren wollen/müssen, nehmen Sie bitte Kontakt mit der Studienberatung auf. </a:t>
            </a:r>
          </a:p>
          <a:p>
            <a:pPr>
              <a:buClr>
                <a:srgbClr val="589898"/>
              </a:buClr>
              <a:buFont typeface="Wingdings" panose="05000000000000000000" pitchFamily="2" charset="2"/>
              <a:buChar char="Ø"/>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Achten Sie auf Ihren Workload sowie Ihr Zeitmanagement.</a:t>
            </a:r>
          </a:p>
        </p:txBody>
      </p:sp>
    </p:spTree>
    <p:extLst>
      <p:ext uri="{BB962C8B-B14F-4D97-AF65-F5344CB8AC3E}">
        <p14:creationId xmlns:p14="http://schemas.microsoft.com/office/powerpoint/2010/main" val="347236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FD6DFE2-44D9-462E-C7B1-D40E26FACC91}"/>
              </a:ext>
            </a:extLst>
          </p:cNvPr>
          <p:cNvSpPr txBox="1"/>
          <p:nvPr/>
        </p:nvSpPr>
        <p:spPr>
          <a:xfrm>
            <a:off x="242401" y="2409275"/>
            <a:ext cx="8352928" cy="1231106"/>
          </a:xfrm>
          <a:prstGeom prst="rect">
            <a:avLst/>
          </a:prstGeom>
          <a:noFill/>
        </p:spPr>
        <p:txBody>
          <a:bodyPr wrap="square">
            <a:spAutoFit/>
          </a:bodyPr>
          <a:lstStyle/>
          <a:p>
            <a:pPr eaLnBrk="1" hangingPunct="1"/>
            <a:r>
              <a:rPr lang="de-DE" altLang="de-DE" sz="2000" b="1" dirty="0">
                <a:solidFill>
                  <a:schemeClr val="tx2">
                    <a:lumMod val="60000"/>
                    <a:lumOff val="40000"/>
                  </a:schemeClr>
                </a:solidFill>
                <a:latin typeface="LMU CompatilFact" panose="02000500060000020003" pitchFamily="2" charset="0"/>
              </a:rPr>
              <a:t>Auf Modulebene:</a:t>
            </a:r>
            <a:endParaRPr lang="de-DE" altLang="de-DE" b="1" dirty="0">
              <a:solidFill>
                <a:srgbClr val="589898"/>
              </a:solidFill>
            </a:endParaRP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Das Studium beinhaltet ausschließlich Pflichtmodule.</a:t>
            </a: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Diese Module müssen alle absolviert werden.</a:t>
            </a:r>
          </a:p>
          <a:p>
            <a:pPr marL="285750" indent="-285750">
              <a:buClr>
                <a:schemeClr val="tx2">
                  <a:lumMod val="60000"/>
                  <a:lumOff val="40000"/>
                </a:schemeClr>
              </a:buClr>
              <a:buFont typeface="Wingdings" panose="05000000000000000000" pitchFamily="2" charset="2"/>
              <a:buChar char="Ø"/>
              <a:defRPr/>
            </a:pPr>
            <a:r>
              <a:rPr lang="de-DE" altLang="de-DE" dirty="0">
                <a:solidFill>
                  <a:schemeClr val="tx2">
                    <a:lumMod val="60000"/>
                    <a:lumOff val="40000"/>
                  </a:schemeClr>
                </a:solidFill>
                <a:latin typeface="LMU CompatilFact" panose="02000500060000020003" pitchFamily="2" charset="0"/>
              </a:rPr>
              <a:t>Insgesamt werden 28 Pflichtmodule studiert.</a:t>
            </a:r>
          </a:p>
        </p:txBody>
      </p:sp>
      <p:sp>
        <p:nvSpPr>
          <p:cNvPr id="4" name="Textfeld 3">
            <a:extLst>
              <a:ext uri="{FF2B5EF4-FFF2-40B4-BE49-F238E27FC236}">
                <a16:creationId xmlns:a16="http://schemas.microsoft.com/office/drawing/2014/main" id="{1BA023B8-3035-31DA-2C48-D106C1897FE9}"/>
              </a:ext>
            </a:extLst>
          </p:cNvPr>
          <p:cNvSpPr txBox="1"/>
          <p:nvPr/>
        </p:nvSpPr>
        <p:spPr>
          <a:xfrm>
            <a:off x="179512" y="3833172"/>
            <a:ext cx="8784976" cy="2339102"/>
          </a:xfrm>
          <a:prstGeom prst="rect">
            <a:avLst/>
          </a:prstGeom>
          <a:noFill/>
        </p:spPr>
        <p:txBody>
          <a:bodyPr wrap="square">
            <a:spAutoFit/>
          </a:bodyPr>
          <a:lstStyle/>
          <a:p>
            <a:pPr marL="0" indent="0" eaLnBrk="1" hangingPunct="1"/>
            <a:r>
              <a:rPr lang="de-DE" altLang="de-DE" sz="2000" b="1" dirty="0">
                <a:solidFill>
                  <a:schemeClr val="tx2">
                    <a:lumMod val="60000"/>
                    <a:lumOff val="40000"/>
                  </a:schemeClr>
                </a:solidFill>
                <a:latin typeface="LMU CompatilFact" panose="02000500060000020003" pitchFamily="2" charset="0"/>
              </a:rPr>
              <a:t>Auf Veranstaltungsebene:</a:t>
            </a:r>
            <a:endParaRPr lang="de-DE" altLang="de-DE" sz="2000" u="sng" dirty="0">
              <a:solidFill>
                <a:srgbClr val="589898"/>
              </a:solidFill>
            </a:endParaRPr>
          </a:p>
          <a:p>
            <a:pPr marL="0" indent="0" eaLnBrk="1" hangingPunct="1"/>
            <a:r>
              <a:rPr lang="de-DE" altLang="de-DE" u="sng" dirty="0">
                <a:solidFill>
                  <a:schemeClr val="tx2">
                    <a:lumMod val="60000"/>
                    <a:lumOff val="40000"/>
                  </a:schemeClr>
                </a:solidFill>
                <a:latin typeface="LMU CompatilFact" panose="02000500060000020003" pitchFamily="2" charset="0"/>
              </a:rPr>
              <a:t>1. Pflichtlehrveranstaltungen: </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Alle Veranstaltungen eines Moduls müssen </a:t>
            </a:r>
            <a:r>
              <a:rPr lang="de-DE" altLang="de-DE">
                <a:solidFill>
                  <a:schemeClr val="tx2">
                    <a:lumMod val="60000"/>
                    <a:lumOff val="40000"/>
                  </a:schemeClr>
                </a:solidFill>
                <a:latin typeface="LMU CompatilFact" panose="02000500060000020003" pitchFamily="2" charset="0"/>
              </a:rPr>
              <a:t>besucht werden.</a:t>
            </a: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Auch zu einer Pflichtlehrveranstaltung kann es ein Mehrfachangebot geben.</a:t>
            </a:r>
          </a:p>
          <a:p>
            <a:pPr marL="0" indent="0" eaLnBrk="1" hangingPunct="1"/>
            <a:r>
              <a:rPr lang="de-DE" altLang="de-DE" dirty="0">
                <a:solidFill>
                  <a:schemeClr val="tx2">
                    <a:lumMod val="60000"/>
                    <a:lumOff val="40000"/>
                  </a:schemeClr>
                </a:solidFill>
                <a:latin typeface="LMU CompatilFact" panose="02000500060000020003" pitchFamily="2" charset="0"/>
              </a:rPr>
              <a:t>	Beispiel: </a:t>
            </a:r>
          </a:p>
          <a:p>
            <a:pPr marL="0" indent="0" eaLnBrk="1" hangingPunct="1"/>
            <a:r>
              <a:rPr lang="de-DE" altLang="de-DE" dirty="0">
                <a:solidFill>
                  <a:schemeClr val="tx2">
                    <a:lumMod val="60000"/>
                    <a:lumOff val="40000"/>
                  </a:schemeClr>
                </a:solidFill>
                <a:latin typeface="LMU CompatilFact" panose="02000500060000020003" pitchFamily="2" charset="0"/>
              </a:rPr>
              <a:t>	P 6.1 „Einführung ins wissenschaftliche Arbeiten“ WS; 1. FS</a:t>
            </a:r>
          </a:p>
          <a:p>
            <a:pPr marL="0" indent="0" eaLnBrk="1" hangingPunct="1"/>
            <a:r>
              <a:rPr lang="de-DE" altLang="de-DE" dirty="0">
                <a:solidFill>
                  <a:schemeClr val="tx2">
                    <a:lumMod val="60000"/>
                    <a:lumOff val="40000"/>
                  </a:schemeClr>
                </a:solidFill>
                <a:latin typeface="LMU CompatilFact" panose="02000500060000020003" pitchFamily="2" charset="0"/>
              </a:rPr>
              <a:t>	Die Veranstaltung P 6.1 muss abgelegt werden, es gibt dazu aber viele 	gleichwertige Kurse, von denen nur einer besucht werden muss.</a:t>
            </a:r>
          </a:p>
        </p:txBody>
      </p:sp>
      <p:sp>
        <p:nvSpPr>
          <p:cNvPr id="5" name="Rechteck 4">
            <a:extLst>
              <a:ext uri="{FF2B5EF4-FFF2-40B4-BE49-F238E27FC236}">
                <a16:creationId xmlns:a16="http://schemas.microsoft.com/office/drawing/2014/main" id="{6D2C0D17-39E7-5B81-E7D1-4E29B73E6A3F}"/>
              </a:ext>
            </a:extLst>
          </p:cNvPr>
          <p:cNvSpPr/>
          <p:nvPr/>
        </p:nvSpPr>
        <p:spPr>
          <a:xfrm>
            <a:off x="305718" y="1736816"/>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Pflicht- und Wahlpflichtanteile im Studium</a:t>
            </a:r>
          </a:p>
        </p:txBody>
      </p:sp>
    </p:spTree>
    <p:extLst>
      <p:ext uri="{BB962C8B-B14F-4D97-AF65-F5344CB8AC3E}">
        <p14:creationId xmlns:p14="http://schemas.microsoft.com/office/powerpoint/2010/main" val="4218752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84AB11E-C12D-95BE-768B-0236ECD0A733}"/>
              </a:ext>
            </a:extLst>
          </p:cNvPr>
          <p:cNvSpPr txBox="1"/>
          <p:nvPr/>
        </p:nvSpPr>
        <p:spPr>
          <a:xfrm>
            <a:off x="218664" y="1628800"/>
            <a:ext cx="8208912" cy="1200329"/>
          </a:xfrm>
          <a:prstGeom prst="rect">
            <a:avLst/>
          </a:prstGeom>
          <a:noFill/>
        </p:spPr>
        <p:txBody>
          <a:bodyPr wrap="square">
            <a:spAutoFit/>
          </a:bodyPr>
          <a:lstStyle/>
          <a:p>
            <a:r>
              <a:rPr lang="de-DE" altLang="de-DE" u="sng" dirty="0">
                <a:solidFill>
                  <a:schemeClr val="tx2">
                    <a:lumMod val="60000"/>
                    <a:lumOff val="40000"/>
                  </a:schemeClr>
                </a:solidFill>
                <a:latin typeface="LMU CompatilFact" panose="02000500060000020003" pitchFamily="2" charset="0"/>
              </a:rPr>
              <a:t>2. Wahlpflichtlehrveranstaltungen: </a:t>
            </a:r>
            <a:endParaRPr lang="de-DE" altLang="de-DE" dirty="0">
              <a:solidFill>
                <a:srgbClr val="589898"/>
              </a:solidFill>
            </a:endParaRP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Das Modul muss belegt werden.</a:t>
            </a:r>
          </a:p>
          <a:p>
            <a:pPr marL="285750" indent="-285750" eaLnBrk="1" hangingPunct="1">
              <a:buClr>
                <a:schemeClr val="tx2">
                  <a:lumMod val="60000"/>
                  <a:lumOff val="40000"/>
                </a:schemeClr>
              </a:buClr>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Innerhalb dieses Moduls stehen aber mehrere Veranstaltungen zur freien Auswahl, aus denen eine vorgegebene Anzahl gewählt wird.</a:t>
            </a:r>
          </a:p>
        </p:txBody>
      </p:sp>
      <p:graphicFrame>
        <p:nvGraphicFramePr>
          <p:cNvPr id="4" name="Group 71">
            <a:extLst>
              <a:ext uri="{FF2B5EF4-FFF2-40B4-BE49-F238E27FC236}">
                <a16:creationId xmlns:a16="http://schemas.microsoft.com/office/drawing/2014/main" id="{A875A57A-D7EC-CFAB-2E70-5EE2B24057F8}"/>
              </a:ext>
            </a:extLst>
          </p:cNvPr>
          <p:cNvGraphicFramePr>
            <a:graphicFrameLocks/>
          </p:cNvGraphicFramePr>
          <p:nvPr>
            <p:extLst>
              <p:ext uri="{D42A27DB-BD31-4B8C-83A1-F6EECF244321}">
                <p14:modId xmlns:p14="http://schemas.microsoft.com/office/powerpoint/2010/main" val="2105136373"/>
              </p:ext>
            </p:extLst>
          </p:nvPr>
        </p:nvGraphicFramePr>
        <p:xfrm>
          <a:off x="395636" y="2843139"/>
          <a:ext cx="8352728" cy="3238749"/>
        </p:xfrm>
        <a:graphic>
          <a:graphicData uri="http://schemas.openxmlformats.org/drawingml/2006/table">
            <a:tbl>
              <a:tblPr/>
              <a:tblGrid>
                <a:gridCol w="2088182">
                  <a:extLst>
                    <a:ext uri="{9D8B030D-6E8A-4147-A177-3AD203B41FA5}">
                      <a16:colId xmlns:a16="http://schemas.microsoft.com/office/drawing/2014/main" val="20000"/>
                    </a:ext>
                  </a:extLst>
                </a:gridCol>
                <a:gridCol w="2088182">
                  <a:extLst>
                    <a:ext uri="{9D8B030D-6E8A-4147-A177-3AD203B41FA5}">
                      <a16:colId xmlns:a16="http://schemas.microsoft.com/office/drawing/2014/main" val="20001"/>
                    </a:ext>
                  </a:extLst>
                </a:gridCol>
                <a:gridCol w="2088182">
                  <a:extLst>
                    <a:ext uri="{9D8B030D-6E8A-4147-A177-3AD203B41FA5}">
                      <a16:colId xmlns:a16="http://schemas.microsoft.com/office/drawing/2014/main" val="20002"/>
                    </a:ext>
                  </a:extLst>
                </a:gridCol>
                <a:gridCol w="2088182">
                  <a:extLst>
                    <a:ext uri="{9D8B030D-6E8A-4147-A177-3AD203B41FA5}">
                      <a16:colId xmlns:a16="http://schemas.microsoft.com/office/drawing/2014/main" val="20003"/>
                    </a:ext>
                  </a:extLst>
                </a:gridCol>
              </a:tblGrid>
              <a:tr h="1665981">
                <a:tc gridSpan="4">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Beispiel: Pflichtmodul P 18</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Das Modul muss belegt werden.</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Im Rahmen des Moduls können aber Lehrveranstaltungen gewählt werden:</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„Aus den Wahlpflichtlehrveranstaltungen P 18.0.1 – P 18.0.4 ist eine Wahlpflichtlehrveranstaltung zu wählen.“: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1425254">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a:t>
                      </a:r>
                      <a:r>
                        <a:rPr lang="de-DE" altLang="de-DE" sz="1800" kern="1200" dirty="0" err="1">
                          <a:solidFill>
                            <a:schemeClr val="tx2">
                              <a:lumMod val="60000"/>
                              <a:lumOff val="40000"/>
                            </a:schemeClr>
                          </a:solidFill>
                          <a:latin typeface="LMU CompatilFact" panose="02000500060000020003" pitchFamily="2" charset="0"/>
                          <a:ea typeface="+mn-ea"/>
                          <a:cs typeface="+mn-cs"/>
                        </a:rPr>
                        <a:t>Liturgiewis-senschaft</a:t>
                      </a:r>
                      <a:r>
                        <a:rPr lang="de-DE" altLang="de-DE" sz="1800" kern="1200" dirty="0">
                          <a:solidFill>
                            <a:schemeClr val="tx2">
                              <a:lumMod val="60000"/>
                              <a:lumOff val="40000"/>
                            </a:schemeClr>
                          </a:solidFill>
                          <a:latin typeface="LMU CompatilFact" panose="02000500060000020003" pitchFamily="2" charset="0"/>
                          <a:ea typeface="+mn-ea"/>
                          <a:cs typeface="+mn-cs"/>
                        </a:rPr>
                        <a:t> 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ODER: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18.0.2</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Kirchenrecht 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ODER: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18.0.3</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Pastoral-theologie 1</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ODER: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900"/>
                        </a:buClr>
                        <a:buFont typeface="Wingdings" pitchFamily="2" charset="2"/>
                        <a:defRPr sz="2000">
                          <a:solidFill>
                            <a:srgbClr val="006C30"/>
                          </a:solidFill>
                          <a:latin typeface="LMU CompatilFact" pitchFamily="2" charset="0"/>
                        </a:defRPr>
                      </a:lvl1pPr>
                      <a:lvl2pPr marL="742950" indent="-285750">
                        <a:lnSpc>
                          <a:spcPct val="140000"/>
                        </a:lnSpc>
                        <a:spcBef>
                          <a:spcPct val="20000"/>
                        </a:spcBef>
                        <a:buClr>
                          <a:srgbClr val="006600"/>
                        </a:buClr>
                        <a:buFont typeface="Times" pitchFamily="18" charset="0"/>
                        <a:defRPr sz="1400">
                          <a:solidFill>
                            <a:srgbClr val="006C30"/>
                          </a:solidFill>
                          <a:latin typeface="LMU CompatilFact" pitchFamily="2" charset="0"/>
                        </a:defRPr>
                      </a:lvl2pPr>
                      <a:lvl3pPr marL="1143000" indent="-228600">
                        <a:spcBef>
                          <a:spcPct val="20000"/>
                        </a:spcBef>
                        <a:buClr>
                          <a:srgbClr val="006600"/>
                        </a:buClr>
                        <a:buFont typeface="LMU CompatilFact" pitchFamily="2" charset="0"/>
                        <a:defRPr sz="1400">
                          <a:solidFill>
                            <a:srgbClr val="006C30"/>
                          </a:solidFill>
                          <a:latin typeface="LMU CompatilFact" pitchFamily="2" charset="0"/>
                        </a:defRPr>
                      </a:lvl3pPr>
                      <a:lvl4pPr marL="1600200" indent="-228600">
                        <a:spcBef>
                          <a:spcPct val="20000"/>
                        </a:spcBef>
                        <a:buClr>
                          <a:srgbClr val="006600"/>
                        </a:buClr>
                        <a:defRPr sz="1400">
                          <a:solidFill>
                            <a:srgbClr val="006C30"/>
                          </a:solidFill>
                          <a:latin typeface="LMU CompatilFact" pitchFamily="2" charset="0"/>
                        </a:defRPr>
                      </a:lvl4pPr>
                      <a:lvl5pPr marL="2057400" indent="-228600">
                        <a:spcBef>
                          <a:spcPct val="20000"/>
                        </a:spcBef>
                        <a:defRPr sz="1400">
                          <a:solidFill>
                            <a:srgbClr val="006C30"/>
                          </a:solidFill>
                          <a:latin typeface="LMU CompatilFact" pitchFamily="2" charset="0"/>
                        </a:defRPr>
                      </a:lvl5pPr>
                      <a:lvl6pPr marL="2514600" indent="-228600" eaLnBrk="0" fontAlgn="base" hangingPunct="0">
                        <a:spcBef>
                          <a:spcPct val="20000"/>
                        </a:spcBef>
                        <a:spcAft>
                          <a:spcPct val="0"/>
                        </a:spcAft>
                        <a:defRPr sz="1400">
                          <a:solidFill>
                            <a:srgbClr val="006C30"/>
                          </a:solidFill>
                          <a:latin typeface="LMU CompatilFact" pitchFamily="2" charset="0"/>
                        </a:defRPr>
                      </a:lvl6pPr>
                      <a:lvl7pPr marL="2971800" indent="-228600" eaLnBrk="0" fontAlgn="base" hangingPunct="0">
                        <a:spcBef>
                          <a:spcPct val="20000"/>
                        </a:spcBef>
                        <a:spcAft>
                          <a:spcPct val="0"/>
                        </a:spcAft>
                        <a:defRPr sz="1400">
                          <a:solidFill>
                            <a:srgbClr val="006C30"/>
                          </a:solidFill>
                          <a:latin typeface="LMU CompatilFact" pitchFamily="2" charset="0"/>
                        </a:defRPr>
                      </a:lvl7pPr>
                      <a:lvl8pPr marL="3429000" indent="-228600" eaLnBrk="0" fontAlgn="base" hangingPunct="0">
                        <a:spcBef>
                          <a:spcPct val="20000"/>
                        </a:spcBef>
                        <a:spcAft>
                          <a:spcPct val="0"/>
                        </a:spcAft>
                        <a:defRPr sz="1400">
                          <a:solidFill>
                            <a:srgbClr val="006C30"/>
                          </a:solidFill>
                          <a:latin typeface="LMU CompatilFact" pitchFamily="2" charset="0"/>
                        </a:defRPr>
                      </a:lvl8pPr>
                      <a:lvl9pPr marL="3886200" indent="-228600" eaLnBrk="0" fontAlgn="base" hangingPunct="0">
                        <a:spcBef>
                          <a:spcPct val="20000"/>
                        </a:spcBef>
                        <a:spcAft>
                          <a:spcPct val="0"/>
                        </a:spcAft>
                        <a:defRPr sz="1400">
                          <a:solidFill>
                            <a:srgbClr val="006C30"/>
                          </a:solidFill>
                          <a:latin typeface="LMU CompatilFact" pitchFamily="2" charset="0"/>
                        </a:defRPr>
                      </a:lvl9pPr>
                    </a:lstStyle>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P 18.0.4</a:t>
                      </a:r>
                    </a:p>
                    <a:p>
                      <a:pPr marL="0" marR="0" lvl="0" indent="0" algn="l" defTabSz="914400" rtl="0" eaLnBrk="1" fontAlgn="base" latinLnBrk="0" hangingPunct="1">
                        <a:lnSpc>
                          <a:spcPct val="100000"/>
                        </a:lnSpc>
                        <a:spcBef>
                          <a:spcPct val="20000"/>
                        </a:spcBef>
                        <a:spcAft>
                          <a:spcPct val="0"/>
                        </a:spcAft>
                        <a:buClr>
                          <a:srgbClr val="009900"/>
                        </a:buClr>
                        <a:buSzTx/>
                        <a:buFont typeface="Wingdings" pitchFamily="2" charset="2"/>
                        <a:buNone/>
                        <a:tabLst/>
                      </a:pPr>
                      <a:r>
                        <a:rPr lang="de-DE" altLang="de-DE" sz="1800" kern="1200" dirty="0">
                          <a:solidFill>
                            <a:schemeClr val="tx2">
                              <a:lumMod val="60000"/>
                              <a:lumOff val="40000"/>
                            </a:schemeClr>
                          </a:solidFill>
                          <a:latin typeface="LMU CompatilFact" panose="02000500060000020003" pitchFamily="2" charset="0"/>
                          <a:ea typeface="+mn-ea"/>
                          <a:cs typeface="+mn-cs"/>
                        </a:rPr>
                        <a:t>Seminar Religions-pädagogik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73423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04F8262-94C9-3BEF-95A1-7F1961F999EB}"/>
              </a:ext>
            </a:extLst>
          </p:cNvPr>
          <p:cNvSpPr txBox="1"/>
          <p:nvPr/>
        </p:nvSpPr>
        <p:spPr>
          <a:xfrm>
            <a:off x="395536" y="1916832"/>
            <a:ext cx="8280920" cy="1477328"/>
          </a:xfrm>
          <a:prstGeom prst="rect">
            <a:avLst/>
          </a:prstGeom>
          <a:noFill/>
        </p:spPr>
        <p:txBody>
          <a:bodyPr wrap="square">
            <a:spAutoFit/>
          </a:bodyPr>
          <a:lstStyle/>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Auswahlmöglichkeiten können Sie Ihrem jeweiligen Studienplan entnehmen, den Sie auf der Homepage abrufen oder im Portal LSF </a:t>
            </a:r>
            <a:r>
              <a:rPr lang="de-DE" altLang="de-DE">
                <a:solidFill>
                  <a:schemeClr val="tx2">
                    <a:lumMod val="60000"/>
                    <a:lumOff val="40000"/>
                  </a:schemeClr>
                </a:solidFill>
                <a:latin typeface="LMU CompatilFact" panose="02000500060000020003" pitchFamily="2" charset="0"/>
              </a:rPr>
              <a:t>einsehen können.</a:t>
            </a: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eaLnBrk="1" hangingPunct="1"/>
            <a:endParaRPr lang="de-DE" altLang="de-DE" dirty="0">
              <a:solidFill>
                <a:schemeClr val="tx2">
                  <a:lumMod val="60000"/>
                  <a:lumOff val="40000"/>
                </a:schemeClr>
              </a:solidFill>
              <a:latin typeface="LMU CompatilFact" panose="02000500060000020003" pitchFamily="2" charset="0"/>
            </a:endParaRPr>
          </a:p>
        </p:txBody>
      </p:sp>
      <p:sp>
        <p:nvSpPr>
          <p:cNvPr id="5" name="Textfeld 4">
            <a:extLst>
              <a:ext uri="{FF2B5EF4-FFF2-40B4-BE49-F238E27FC236}">
                <a16:creationId xmlns:a16="http://schemas.microsoft.com/office/drawing/2014/main" id="{1232A3FC-6FC6-FF1A-0A76-15724EA7E60F}"/>
              </a:ext>
            </a:extLst>
          </p:cNvPr>
          <p:cNvSpPr txBox="1"/>
          <p:nvPr/>
        </p:nvSpPr>
        <p:spPr>
          <a:xfrm>
            <a:off x="395536" y="2996952"/>
            <a:ext cx="8136904" cy="2585323"/>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Prinzipiell können Sie immer mehr LV besuchen, als Sie müssen, aber:</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Bei Wahlpflichtlehrveranstaltungen ist immer angegeben, wie viele Veranstaltungen auszuwählen sind.</a:t>
            </a:r>
          </a:p>
          <a:p>
            <a:pPr lvl="2"/>
            <a:r>
              <a:rPr lang="de-DE" altLang="de-DE" dirty="0">
                <a:solidFill>
                  <a:schemeClr val="tx2">
                    <a:lumMod val="60000"/>
                    <a:lumOff val="40000"/>
                  </a:schemeClr>
                </a:solidFill>
                <a:latin typeface="LMU CompatilFact" panose="02000500060000020003" pitchFamily="2" charset="0"/>
                <a:sym typeface="Wingdings" panose="05000000000000000000" pitchFamily="2" charset="2"/>
              </a:rPr>
              <a:t> </a:t>
            </a:r>
            <a:r>
              <a:rPr lang="de-DE" altLang="de-DE" dirty="0">
                <a:solidFill>
                  <a:schemeClr val="tx2">
                    <a:lumMod val="60000"/>
                    <a:lumOff val="40000"/>
                  </a:schemeClr>
                </a:solidFill>
                <a:latin typeface="LMU CompatilFact" panose="02000500060000020003" pitchFamily="2" charset="0"/>
              </a:rPr>
              <a:t>Zum Beispiel: eine Veranstaltung aus P 18.0.1 – P 18.0.4</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Bitte halten Sie diese Auswahlvorgabe im Hinblick auf die Prüfungen ein.</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Es können nicht mehr Prüfungen abgelegt und ECTS-Punkte eingebracht werden, als für das Modul vorgesehen sind!</a:t>
            </a:r>
          </a:p>
          <a:p>
            <a:pPr marL="285750" indent="-285750" eaLnBrk="1" hangingPunct="1">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Zu viel erbrachte Punkte werden nicht gewertet.</a:t>
            </a:r>
          </a:p>
        </p:txBody>
      </p:sp>
    </p:spTree>
    <p:extLst>
      <p:ext uri="{BB962C8B-B14F-4D97-AF65-F5344CB8AC3E}">
        <p14:creationId xmlns:p14="http://schemas.microsoft.com/office/powerpoint/2010/main" val="3025146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359532" y="1916832"/>
            <a:ext cx="8424936" cy="44012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b="1" dirty="0">
                <a:solidFill>
                  <a:srgbClr val="0070C0"/>
                </a:solidFill>
                <a:latin typeface="Edwardian Script ITC" panose="030303020407070D0804" pitchFamily="66" charset="0"/>
              </a:rPr>
              <a:t>Zwar weiß ich viel, </a:t>
            </a:r>
          </a:p>
          <a:p>
            <a:pPr algn="ctr"/>
            <a:r>
              <a:rPr lang="de-DE" sz="6000" b="1" dirty="0">
                <a:solidFill>
                  <a:srgbClr val="0070C0"/>
                </a:solidFill>
                <a:latin typeface="Edwardian Script ITC" panose="030303020407070D0804" pitchFamily="66" charset="0"/>
              </a:rPr>
              <a:t>doch möcht‘ ich alles wissen</a:t>
            </a:r>
            <a:r>
              <a:rPr lang="de-DE" sz="6000" b="1" dirty="0">
                <a:solidFill>
                  <a:srgbClr val="0070C0"/>
                </a:solidFill>
                <a:latin typeface="LMU CompatilFact" panose="02000500060000020003" pitchFamily="2" charset="0"/>
              </a:rPr>
              <a:t>  </a:t>
            </a:r>
          </a:p>
          <a:p>
            <a:pPr algn="ctr"/>
            <a:r>
              <a:rPr lang="de-DE" sz="4000" b="1" dirty="0">
                <a:solidFill>
                  <a:srgbClr val="0070C0"/>
                </a:solidFill>
                <a:latin typeface="LMU CompatilFact SC" panose="02000500060000020003" pitchFamily="2" charset="0"/>
              </a:rPr>
              <a:t>–</a:t>
            </a:r>
          </a:p>
          <a:p>
            <a:pPr algn="ctr"/>
            <a:r>
              <a:rPr lang="de-DE" sz="4000" b="1" dirty="0">
                <a:solidFill>
                  <a:srgbClr val="0070C0"/>
                </a:solidFill>
                <a:latin typeface="LMU CompatilFact SC" panose="02000500060000020003" pitchFamily="2" charset="0"/>
              </a:rPr>
              <a:t> Grundinformationen</a:t>
            </a: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1580489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359532" y="2420888"/>
            <a:ext cx="8424936"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b="1" dirty="0">
                <a:solidFill>
                  <a:srgbClr val="0070C0"/>
                </a:solidFill>
                <a:latin typeface="Edwardian Script ITC" panose="030303020407070D0804" pitchFamily="66" charset="0"/>
              </a:rPr>
              <a:t>Fast möcht‘ ich nun Theologie studieren</a:t>
            </a:r>
            <a:endParaRPr lang="de-DE" sz="6000" b="1" dirty="0">
              <a:solidFill>
                <a:srgbClr val="0070C0"/>
              </a:solidFill>
              <a:latin typeface="LMU CompatilFact" panose="02000500060000020003" pitchFamily="2" charset="0"/>
            </a:endParaRPr>
          </a:p>
          <a:p>
            <a:pPr algn="ctr"/>
            <a:r>
              <a:rPr lang="de-DE" sz="4000" b="1" dirty="0">
                <a:solidFill>
                  <a:srgbClr val="0070C0"/>
                </a:solidFill>
                <a:latin typeface="LMU CompatilFact SC" panose="02000500060000020003" pitchFamily="2" charset="0"/>
              </a:rPr>
              <a:t>–</a:t>
            </a:r>
          </a:p>
          <a:p>
            <a:pPr algn="ctr"/>
            <a:r>
              <a:rPr lang="de-DE" sz="4000" b="1" dirty="0">
                <a:solidFill>
                  <a:srgbClr val="0070C0"/>
                </a:solidFill>
                <a:latin typeface="LMU CompatilFact SC" panose="02000500060000020003" pitchFamily="2" charset="0"/>
              </a:rPr>
              <a:t> Belegen (LSF) und Prüfungen</a:t>
            </a: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66255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512" y="2348879"/>
            <a:ext cx="8661648" cy="3996445"/>
          </a:xfrm>
        </p:spPr>
        <p:txBody>
          <a:bodyPr/>
          <a:lstStyle/>
          <a:p>
            <a:pPr>
              <a:lnSpc>
                <a:spcPct val="150000"/>
              </a:lnSpc>
            </a:pPr>
            <a:r>
              <a:rPr lang="de-DE" sz="1600" dirty="0">
                <a:solidFill>
                  <a:schemeClr val="tx2">
                    <a:lumMod val="60000"/>
                    <a:lumOff val="40000"/>
                  </a:schemeClr>
                </a:solidFill>
                <a:latin typeface="LMU CompatilFact" panose="02000500060000020003" pitchFamily="2" charset="0"/>
              </a:rPr>
              <a:t>Alle Veranstaltungen im Rahmen des Magisterstudienganges sind belegpflichtig.</a:t>
            </a:r>
          </a:p>
          <a:p>
            <a:pPr>
              <a:lnSpc>
                <a:spcPct val="150000"/>
              </a:lnSpc>
            </a:pPr>
            <a:r>
              <a:rPr lang="de-DE" sz="1600" dirty="0">
                <a:solidFill>
                  <a:schemeClr val="tx2">
                    <a:lumMod val="60000"/>
                    <a:lumOff val="40000"/>
                  </a:schemeClr>
                </a:solidFill>
                <a:latin typeface="LMU CompatilFact" panose="02000500060000020003" pitchFamily="2" charset="0"/>
              </a:rPr>
              <a:t>Für den Besuch der Veranstaltungen ist eine online-Anmeldung vor Semesterbeginn über das elektronische Vorlesungsverzeichnis der LMU: „LSF“ notwendig. </a:t>
            </a:r>
          </a:p>
          <a:p>
            <a:pPr>
              <a:lnSpc>
                <a:spcPct val="150000"/>
              </a:lnSpc>
            </a:pPr>
            <a:r>
              <a:rPr lang="de-DE" sz="1600" dirty="0">
                <a:solidFill>
                  <a:schemeClr val="tx2">
                    <a:lumMod val="60000"/>
                    <a:lumOff val="40000"/>
                  </a:schemeClr>
                </a:solidFill>
                <a:latin typeface="LMU CompatilFact" panose="02000500060000020003" pitchFamily="2" charset="0"/>
              </a:rPr>
              <a:t>Anmeldungen sind nur innerhalb der Belegfrist möglich.</a:t>
            </a:r>
          </a:p>
          <a:p>
            <a:pPr>
              <a:lnSpc>
                <a:spcPct val="150000"/>
              </a:lnSpc>
            </a:pPr>
            <a:r>
              <a:rPr lang="de-DE" altLang="de-DE" sz="1600" dirty="0">
                <a:solidFill>
                  <a:schemeClr val="tx2">
                    <a:lumMod val="60000"/>
                    <a:lumOff val="40000"/>
                  </a:schemeClr>
                </a:solidFill>
                <a:latin typeface="LMU CompatilFact" panose="02000500060000020003" pitchFamily="2" charset="0"/>
              </a:rPr>
              <a:t>Nach Ablauf der Belegfrist (für WS: 25.09.2023 – 09.10.2023) ist keine online-Anmeldung mehr möglich! </a:t>
            </a:r>
          </a:p>
          <a:p>
            <a:pPr>
              <a:lnSpc>
                <a:spcPct val="150000"/>
              </a:lnSpc>
            </a:pPr>
            <a:r>
              <a:rPr lang="de-DE" altLang="de-DE" sz="1600" dirty="0">
                <a:solidFill>
                  <a:schemeClr val="tx2">
                    <a:lumMod val="60000"/>
                    <a:lumOff val="40000"/>
                  </a:schemeClr>
                </a:solidFill>
                <a:latin typeface="LMU CompatilFact" panose="02000500060000020003" pitchFamily="2" charset="0"/>
              </a:rPr>
              <a:t>In Ausnahmefällen können Sie nacherfasst werden. - Wenden Sie sich dazu an das Studienbüro und:</a:t>
            </a:r>
          </a:p>
          <a:p>
            <a:pPr marL="0" indent="0" eaLnBrk="1" hangingPunct="1">
              <a:spcBef>
                <a:spcPct val="50000"/>
              </a:spcBef>
              <a:buNone/>
              <a:tabLst>
                <a:tab pos="355600" algn="l"/>
              </a:tabLst>
            </a:pPr>
            <a:r>
              <a:rPr lang="de-DE" altLang="de-DE" sz="1600" dirty="0">
                <a:solidFill>
                  <a:schemeClr val="tx2">
                    <a:lumMod val="60000"/>
                    <a:lumOff val="40000"/>
                  </a:schemeClr>
                </a:solidFill>
                <a:latin typeface="LMU CompatilFact" panose="02000500060000020003" pitchFamily="2" charset="0"/>
              </a:rPr>
              <a:t>	 →  Geben Sie vollständigen Namen und Studiengang an.</a:t>
            </a:r>
          </a:p>
          <a:p>
            <a:pPr marL="0" indent="0" eaLnBrk="1" hangingPunct="1">
              <a:buNone/>
              <a:tabLst>
                <a:tab pos="355600" algn="l"/>
              </a:tabLst>
            </a:pPr>
            <a:r>
              <a:rPr lang="de-DE" altLang="de-DE" sz="1600" dirty="0">
                <a:solidFill>
                  <a:schemeClr val="tx2">
                    <a:lumMod val="60000"/>
                    <a:lumOff val="40000"/>
                  </a:schemeClr>
                </a:solidFill>
                <a:latin typeface="LMU CompatilFact" panose="02000500060000020003" pitchFamily="2" charset="0"/>
              </a:rPr>
              <a:t>	 →  Geben Sie immer Ihre Matrikelnummer an.</a:t>
            </a:r>
            <a:endParaRPr lang="de-DE" sz="1600" dirty="0">
              <a:solidFill>
                <a:schemeClr val="tx2">
                  <a:lumMod val="60000"/>
                  <a:lumOff val="40000"/>
                </a:schemeClr>
              </a:solidFill>
              <a:latin typeface="LMU CompatilFact" panose="02000500060000020003" pitchFamily="2" charset="0"/>
            </a:endParaRPr>
          </a:p>
          <a:p>
            <a:pPr marL="0" indent="0" eaLnBrk="1" hangingPunct="1">
              <a:tabLst>
                <a:tab pos="355600" algn="l"/>
              </a:tabLst>
            </a:pPr>
            <a:endParaRPr lang="de-DE" altLang="de-DE" sz="1100" dirty="0">
              <a:solidFill>
                <a:srgbClr val="589898"/>
              </a:solidFill>
            </a:endParaRPr>
          </a:p>
          <a:p>
            <a:pPr>
              <a:lnSpc>
                <a:spcPct val="150000"/>
              </a:lnSpc>
            </a:pPr>
            <a:endParaRPr lang="de-DE" sz="1800" dirty="0">
              <a:solidFill>
                <a:schemeClr val="tx2">
                  <a:lumMod val="60000"/>
                  <a:lumOff val="40000"/>
                </a:schemeClr>
              </a:solidFill>
              <a:latin typeface="LMU CompatilFact" panose="02000500060000020003" pitchFamily="2" charset="0"/>
            </a:endParaRPr>
          </a:p>
          <a:p>
            <a:endParaRPr lang="de-DE" sz="2000" dirty="0"/>
          </a:p>
        </p:txBody>
      </p:sp>
      <p:sp>
        <p:nvSpPr>
          <p:cNvPr id="5" name="Textfeld 4">
            <a:extLst>
              <a:ext uri="{FF2B5EF4-FFF2-40B4-BE49-F238E27FC236}">
                <a16:creationId xmlns:a16="http://schemas.microsoft.com/office/drawing/2014/main" id="{D77C736A-2E5A-BA8A-0279-ADE0260EE72F}"/>
              </a:ext>
            </a:extLst>
          </p:cNvPr>
          <p:cNvSpPr txBox="1"/>
          <p:nvPr/>
        </p:nvSpPr>
        <p:spPr>
          <a:xfrm>
            <a:off x="899592" y="5146572"/>
            <a:ext cx="4572000" cy="646331"/>
          </a:xfrm>
          <a:prstGeom prst="rect">
            <a:avLst/>
          </a:prstGeom>
          <a:noFill/>
        </p:spPr>
        <p:txBody>
          <a:bodyPr wrap="square">
            <a:spAutoFit/>
          </a:bodyPr>
          <a:lstStyle/>
          <a:p>
            <a:pPr marL="0" indent="0" eaLnBrk="1" hangingPunct="1">
              <a:tabLst>
                <a:tab pos="355600" algn="l"/>
              </a:tabLst>
            </a:pPr>
            <a:endParaRPr lang="de-DE" altLang="de-DE" dirty="0">
              <a:solidFill>
                <a:srgbClr val="589898"/>
              </a:solidFill>
            </a:endParaRPr>
          </a:p>
          <a:p>
            <a:pPr marL="0" indent="0" eaLnBrk="1" hangingPunct="1">
              <a:tabLst>
                <a:tab pos="355600" algn="l"/>
              </a:tabLst>
            </a:pPr>
            <a:r>
              <a:rPr lang="de-DE" altLang="de-DE" dirty="0">
                <a:solidFill>
                  <a:srgbClr val="589898"/>
                </a:solidFill>
              </a:rPr>
              <a:t> </a:t>
            </a:r>
            <a:endParaRPr lang="de-DE" dirty="0"/>
          </a:p>
        </p:txBody>
      </p:sp>
      <p:sp>
        <p:nvSpPr>
          <p:cNvPr id="6" name="Rechteck 5">
            <a:extLst>
              <a:ext uri="{FF2B5EF4-FFF2-40B4-BE49-F238E27FC236}">
                <a16:creationId xmlns:a16="http://schemas.microsoft.com/office/drawing/2014/main" id="{EF2E28AD-FEB7-BD16-3ACD-D4B62E68F0D3}"/>
              </a:ext>
            </a:extLst>
          </p:cNvPr>
          <p:cNvSpPr/>
          <p:nvPr/>
        </p:nvSpPr>
        <p:spPr>
          <a:xfrm>
            <a:off x="305718" y="1738713"/>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Belegung von Lehrveranstaltungen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22E654E-876D-DDDC-493A-96F6BD61A0EF}"/>
              </a:ext>
            </a:extLst>
          </p:cNvPr>
          <p:cNvSpPr/>
          <p:nvPr/>
        </p:nvSpPr>
        <p:spPr>
          <a:xfrm>
            <a:off x="175680" y="1700808"/>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Lehre-Studium-Forschung (LSF)</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2896"/>
            <a:ext cx="8528732" cy="414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6385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348880"/>
            <a:ext cx="8229600" cy="3816424"/>
          </a:xfrm>
        </p:spPr>
        <p:txBody>
          <a:bodyPr/>
          <a:lstStyle/>
          <a:p>
            <a:pPr>
              <a:lnSpc>
                <a:spcPct val="150000"/>
              </a:lnSpc>
            </a:pPr>
            <a:r>
              <a:rPr lang="de-DE" sz="1600" dirty="0">
                <a:solidFill>
                  <a:schemeClr val="tx2">
                    <a:lumMod val="60000"/>
                    <a:lumOff val="40000"/>
                  </a:schemeClr>
                </a:solidFill>
                <a:latin typeface="LMU CompatilFact" panose="02000500060000020003" pitchFamily="2" charset="0"/>
              </a:rPr>
              <a:t>Die Lehrveranstaltungen der Module werden mit studienbegleitenden (Modul-) Prüfungen abgeschlossen.</a:t>
            </a:r>
          </a:p>
          <a:p>
            <a:pPr>
              <a:lnSpc>
                <a:spcPct val="150000"/>
              </a:lnSpc>
            </a:pPr>
            <a:r>
              <a:rPr lang="de-DE" sz="1600" dirty="0">
                <a:solidFill>
                  <a:schemeClr val="tx2">
                    <a:lumMod val="60000"/>
                    <a:lumOff val="40000"/>
                  </a:schemeClr>
                </a:solidFill>
                <a:latin typeface="LMU CompatilFact" panose="02000500060000020003" pitchFamily="2" charset="0"/>
              </a:rPr>
              <a:t>Der Magisterstudiengang Katholische Theologie ist abgeschlossen, wenn alle Modulprüfungen in der vorgesehenen Weise erfolgreich abgelegt wurden.</a:t>
            </a:r>
          </a:p>
          <a:p>
            <a:pPr>
              <a:lnSpc>
                <a:spcPct val="150000"/>
              </a:lnSpc>
            </a:pPr>
            <a:r>
              <a:rPr lang="de-DE" sz="1600" dirty="0">
                <a:solidFill>
                  <a:schemeClr val="tx2">
                    <a:lumMod val="60000"/>
                    <a:lumOff val="40000"/>
                  </a:schemeClr>
                </a:solidFill>
                <a:latin typeface="LMU CompatilFact" panose="02000500060000020003" pitchFamily="2" charset="0"/>
              </a:rPr>
              <a:t>Eine Prüfung ist bestanden, wenn sie mit mindestens „ausreichend“ (4,0) bewertet ist. </a:t>
            </a:r>
          </a:p>
          <a:p>
            <a:pPr>
              <a:lnSpc>
                <a:spcPct val="150000"/>
              </a:lnSpc>
            </a:pPr>
            <a:r>
              <a:rPr lang="de-DE" sz="1600" dirty="0">
                <a:solidFill>
                  <a:schemeClr val="tx2">
                    <a:lumMod val="60000"/>
                    <a:lumOff val="40000"/>
                  </a:schemeClr>
                </a:solidFill>
                <a:latin typeface="LMU CompatilFact" panose="02000500060000020003" pitchFamily="2" charset="0"/>
              </a:rPr>
              <a:t>Eine nicht bestandene Prüfung kann im Rahmen der Höchststudienzeit beliebig oft wiederholt werden (Ausnahme P 28 – Theologische Abschlussarbeit). </a:t>
            </a:r>
          </a:p>
          <a:p>
            <a:pPr>
              <a:buNone/>
            </a:pPr>
            <a:endParaRPr lang="de-DE" sz="2400" dirty="0"/>
          </a:p>
        </p:txBody>
      </p:sp>
      <p:sp>
        <p:nvSpPr>
          <p:cNvPr id="4" name="Rechteck 3">
            <a:extLst>
              <a:ext uri="{FF2B5EF4-FFF2-40B4-BE49-F238E27FC236}">
                <a16:creationId xmlns:a16="http://schemas.microsoft.com/office/drawing/2014/main" id="{CA30848A-75CB-8DF7-1803-F398964B1B8E}"/>
              </a:ext>
            </a:extLst>
          </p:cNvPr>
          <p:cNvSpPr/>
          <p:nvPr/>
        </p:nvSpPr>
        <p:spPr>
          <a:xfrm>
            <a:off x="305718" y="1700808"/>
            <a:ext cx="8532564" cy="57606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Prüfungen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88B3404-E8F0-FF2D-3C98-793AD2D41384}"/>
              </a:ext>
            </a:extLst>
          </p:cNvPr>
          <p:cNvSpPr txBox="1"/>
          <p:nvPr/>
        </p:nvSpPr>
        <p:spPr>
          <a:xfrm>
            <a:off x="251520" y="1700808"/>
            <a:ext cx="6534472" cy="1785104"/>
          </a:xfrm>
          <a:prstGeom prst="rect">
            <a:avLst/>
          </a:prstGeom>
          <a:noFill/>
        </p:spPr>
        <p:txBody>
          <a:bodyPr wrap="square">
            <a:spAutoFit/>
          </a:bodyPr>
          <a:lstStyle/>
          <a:p>
            <a:pPr marL="0" indent="0" eaLnBrk="1" hangingPunct="1"/>
            <a:r>
              <a:rPr lang="de-DE" altLang="de-DE" sz="2000" b="1" dirty="0">
                <a:solidFill>
                  <a:schemeClr val="tx2">
                    <a:lumMod val="60000"/>
                    <a:lumOff val="40000"/>
                  </a:schemeClr>
                </a:solidFill>
                <a:latin typeface="LMU CompatilFact" panose="02000500060000020003" pitchFamily="2" charset="0"/>
              </a:rPr>
              <a:t>Zu allen Lehrveranstaltungen werden Prüfungen abgelegt.</a:t>
            </a:r>
          </a:p>
          <a:p>
            <a:pPr marL="0" indent="0" eaLnBrk="1" hangingPunct="1"/>
            <a:endParaRPr lang="de-DE" altLang="de-DE" b="1" dirty="0">
              <a:solidFill>
                <a:schemeClr val="tx2">
                  <a:lumMod val="60000"/>
                  <a:lumOff val="40000"/>
                </a:schemeClr>
              </a:solidFill>
              <a:latin typeface="LMU CompatilFact" panose="02000500060000020003" pitchFamily="2" charset="0"/>
            </a:endParaRPr>
          </a:p>
          <a:p>
            <a:pPr marL="0" indent="0" eaLnBrk="1" hangingPunct="1"/>
            <a:r>
              <a:rPr lang="de-DE" altLang="de-DE" dirty="0">
                <a:solidFill>
                  <a:schemeClr val="tx2">
                    <a:lumMod val="60000"/>
                    <a:lumOff val="40000"/>
                  </a:schemeClr>
                </a:solidFill>
                <a:latin typeface="LMU CompatilFact" panose="02000500060000020003" pitchFamily="2" charset="0"/>
              </a:rPr>
              <a:t>Dazu gibt es zwei Varianten:</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0" indent="0" eaLnBrk="1" hangingPunct="1">
              <a:buClr>
                <a:schemeClr val="tx2">
                  <a:lumMod val="60000"/>
                  <a:lumOff val="40000"/>
                </a:schemeClr>
              </a:buClr>
              <a:buFont typeface="Wingdings" panose="05000000000000000000" pitchFamily="2" charset="2"/>
              <a:buAutoNum type="arabicPeriod"/>
            </a:pPr>
            <a:r>
              <a:rPr lang="de-DE" altLang="de-DE" dirty="0">
                <a:solidFill>
                  <a:schemeClr val="tx2">
                    <a:lumMod val="60000"/>
                    <a:lumOff val="40000"/>
                  </a:schemeClr>
                </a:solidFill>
                <a:latin typeface="LMU CompatilFact" panose="02000500060000020003" pitchFamily="2" charset="0"/>
              </a:rPr>
              <a:t> Modulteilprüfungen</a:t>
            </a:r>
          </a:p>
          <a:p>
            <a:pPr marL="0" indent="0" eaLnBrk="1" hangingPunct="1">
              <a:buClr>
                <a:schemeClr val="tx2">
                  <a:lumMod val="60000"/>
                  <a:lumOff val="40000"/>
                </a:schemeClr>
              </a:buClr>
              <a:buFont typeface="Wingdings" panose="05000000000000000000" pitchFamily="2" charset="2"/>
              <a:buAutoNum type="arabicPeriod"/>
            </a:pPr>
            <a:r>
              <a:rPr lang="de-DE" altLang="de-DE" dirty="0">
                <a:solidFill>
                  <a:schemeClr val="tx2">
                    <a:lumMod val="60000"/>
                    <a:lumOff val="40000"/>
                  </a:schemeClr>
                </a:solidFill>
                <a:latin typeface="LMU CompatilFact" panose="02000500060000020003" pitchFamily="2" charset="0"/>
              </a:rPr>
              <a:t> Modulprüfungen</a:t>
            </a:r>
          </a:p>
        </p:txBody>
      </p:sp>
      <p:sp>
        <p:nvSpPr>
          <p:cNvPr id="4" name="Textfeld 3">
            <a:extLst>
              <a:ext uri="{FF2B5EF4-FFF2-40B4-BE49-F238E27FC236}">
                <a16:creationId xmlns:a16="http://schemas.microsoft.com/office/drawing/2014/main" id="{BC5E77DF-AE57-9225-1A58-8A59EDAFB9A7}"/>
              </a:ext>
            </a:extLst>
          </p:cNvPr>
          <p:cNvSpPr txBox="1"/>
          <p:nvPr/>
        </p:nvSpPr>
        <p:spPr>
          <a:xfrm>
            <a:off x="219275" y="4005064"/>
            <a:ext cx="8784976" cy="2339102"/>
          </a:xfrm>
          <a:prstGeom prst="rect">
            <a:avLst/>
          </a:prstGeom>
          <a:noFill/>
        </p:spPr>
        <p:txBody>
          <a:bodyPr wrap="square">
            <a:spAutoFit/>
          </a:bodyPr>
          <a:lstStyle/>
          <a:p>
            <a:pPr marL="0" indent="0" eaLnBrk="1" hangingPunct="1"/>
            <a:r>
              <a:rPr lang="de-DE" altLang="de-DE" sz="2000" b="1" dirty="0">
                <a:solidFill>
                  <a:schemeClr val="tx2">
                    <a:lumMod val="60000"/>
                    <a:lumOff val="40000"/>
                  </a:schemeClr>
                </a:solidFill>
                <a:latin typeface="LMU CompatilFact" panose="02000500060000020003" pitchFamily="2" charset="0"/>
              </a:rPr>
              <a:t>1. Modulteilprüfungen (MTP):</a:t>
            </a:r>
          </a:p>
          <a:p>
            <a:pPr marL="0" indent="0" eaLnBrk="1" hangingPunct="1"/>
            <a:endParaRPr lang="de-DE" altLang="de-DE" b="1" dirty="0">
              <a:solidFill>
                <a:srgbClr val="589898"/>
              </a:solidFill>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Zu jeder Lehrveranstaltung eines Moduls gibt es eine eigene Prüfung. </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Prüfung findet meist nach Abschluss der Lehrveranstaltung am Ende des Semesters statt.</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MTP sind vor allem in der Basisphase vorgesehen.</a:t>
            </a:r>
          </a:p>
        </p:txBody>
      </p:sp>
    </p:spTree>
    <p:extLst>
      <p:ext uri="{BB962C8B-B14F-4D97-AF65-F5344CB8AC3E}">
        <p14:creationId xmlns:p14="http://schemas.microsoft.com/office/powerpoint/2010/main" val="3650677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2B9D864-1248-CAE4-AC87-171C86838B14}"/>
              </a:ext>
            </a:extLst>
          </p:cNvPr>
          <p:cNvSpPr txBox="1"/>
          <p:nvPr/>
        </p:nvSpPr>
        <p:spPr>
          <a:xfrm>
            <a:off x="611560" y="2348880"/>
            <a:ext cx="8136904" cy="2862322"/>
          </a:xfrm>
          <a:prstGeom prst="rect">
            <a:avLst/>
          </a:prstGeom>
          <a:noFill/>
        </p:spPr>
        <p:txBody>
          <a:bodyPr wrap="square">
            <a:spAutoFit/>
          </a:bodyPr>
          <a:lstStyle/>
          <a:p>
            <a:pPr eaLnBrk="1" hangingPunct="1">
              <a:defRPr/>
            </a:pPr>
            <a:r>
              <a:rPr lang="de-DE" altLang="de-DE" dirty="0">
                <a:solidFill>
                  <a:schemeClr val="tx2">
                    <a:lumMod val="60000"/>
                    <a:lumOff val="40000"/>
                  </a:schemeClr>
                </a:solidFill>
                <a:latin typeface="LMU CompatilFact" panose="02000500060000020003" pitchFamily="2" charset="0"/>
              </a:rPr>
              <a:t>Beispiel:</a:t>
            </a:r>
          </a:p>
          <a:p>
            <a:pPr eaLnBrk="1" hangingPunct="1">
              <a:defRPr/>
            </a:pPr>
            <a:r>
              <a:rPr lang="de-DE" altLang="de-DE" dirty="0">
                <a:solidFill>
                  <a:schemeClr val="tx2">
                    <a:lumMod val="60000"/>
                    <a:lumOff val="40000"/>
                  </a:schemeClr>
                </a:solidFill>
                <a:latin typeface="LMU CompatilFact" panose="02000500060000020003" pitchFamily="2" charset="0"/>
              </a:rPr>
              <a:t>Modul P 2 „Einführung in die Historische Theologie“ </a:t>
            </a:r>
          </a:p>
          <a:p>
            <a:pPr eaLnBrk="1" hangingPunct="1">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rgbClr val="589898"/>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P 2.1 „Einführung in die Geschichte des Antiken Christentums“ – die Veranstaltung wird im WS gehört.</a:t>
            </a:r>
          </a:p>
          <a:p>
            <a:pPr marL="0" indent="0" eaLnBrk="1" hangingPunct="1">
              <a:buClr>
                <a:srgbClr val="589898"/>
              </a:buClr>
              <a:defRPr/>
            </a:pPr>
            <a:r>
              <a:rPr lang="de-DE" altLang="de-DE" dirty="0">
                <a:solidFill>
                  <a:schemeClr val="tx2">
                    <a:lumMod val="60000"/>
                    <a:lumOff val="40000"/>
                  </a:schemeClr>
                </a:solidFill>
                <a:latin typeface="LMU CompatilFact" panose="02000500060000020003" pitchFamily="2" charset="0"/>
              </a:rPr>
              <a:t>	</a:t>
            </a:r>
            <a:r>
              <a:rPr lang="de-DE" altLang="de-DE" b="1" dirty="0">
                <a:solidFill>
                  <a:schemeClr val="tx2">
                    <a:lumMod val="60000"/>
                    <a:lumOff val="40000"/>
                  </a:schemeClr>
                </a:solidFill>
                <a:latin typeface="LMU CompatilFact" panose="02000500060000020003" pitchFamily="2" charset="0"/>
                <a:sym typeface="Wingdings" panose="05000000000000000000" pitchFamily="2" charset="2"/>
              </a:rPr>
              <a:t> </a:t>
            </a:r>
            <a:r>
              <a:rPr lang="de-DE" altLang="de-DE" b="1" dirty="0">
                <a:solidFill>
                  <a:schemeClr val="tx2">
                    <a:lumMod val="60000"/>
                    <a:lumOff val="40000"/>
                  </a:schemeClr>
                </a:solidFill>
                <a:latin typeface="LMU CompatilFact" panose="02000500060000020003" pitchFamily="2" charset="0"/>
              </a:rPr>
              <a:t>Dazu wird am Ende des WS eine MTP abgehalten.</a:t>
            </a:r>
          </a:p>
          <a:p>
            <a:pPr marL="0" indent="0" eaLnBrk="1" hangingPunct="1">
              <a:buClr>
                <a:srgbClr val="589898"/>
              </a:buCl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rgbClr val="589898"/>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P 2.2 „Einführung in die Kirchengeschichte des Mittelalters und der Neuzeit“ – die Veranstaltung wird im </a:t>
            </a:r>
            <a:r>
              <a:rPr lang="de-DE" altLang="de-DE" dirty="0" err="1">
                <a:solidFill>
                  <a:schemeClr val="tx2">
                    <a:lumMod val="60000"/>
                    <a:lumOff val="40000"/>
                  </a:schemeClr>
                </a:solidFill>
                <a:latin typeface="LMU CompatilFact" panose="02000500060000020003" pitchFamily="2" charset="0"/>
              </a:rPr>
              <a:t>SoSe</a:t>
            </a:r>
            <a:r>
              <a:rPr lang="de-DE" altLang="de-DE" dirty="0">
                <a:solidFill>
                  <a:schemeClr val="tx2">
                    <a:lumMod val="60000"/>
                    <a:lumOff val="40000"/>
                  </a:schemeClr>
                </a:solidFill>
                <a:latin typeface="LMU CompatilFact" panose="02000500060000020003" pitchFamily="2" charset="0"/>
              </a:rPr>
              <a:t> gehört. </a:t>
            </a:r>
          </a:p>
          <a:p>
            <a:pPr marL="0" indent="0" eaLnBrk="1" hangingPunct="1">
              <a:buClr>
                <a:srgbClr val="589898"/>
              </a:buClr>
              <a:defRPr/>
            </a:pPr>
            <a:r>
              <a:rPr lang="de-DE" altLang="de-DE" dirty="0">
                <a:solidFill>
                  <a:schemeClr val="tx2">
                    <a:lumMod val="60000"/>
                    <a:lumOff val="40000"/>
                  </a:schemeClr>
                </a:solidFill>
                <a:latin typeface="LMU CompatilFact" panose="02000500060000020003" pitchFamily="2" charset="0"/>
              </a:rPr>
              <a:t>	</a:t>
            </a:r>
            <a:r>
              <a:rPr lang="de-DE" altLang="de-DE" b="1" dirty="0">
                <a:solidFill>
                  <a:schemeClr val="tx2">
                    <a:lumMod val="60000"/>
                    <a:lumOff val="40000"/>
                  </a:schemeClr>
                </a:solidFill>
                <a:latin typeface="LMU CompatilFact" panose="02000500060000020003" pitchFamily="2" charset="0"/>
                <a:sym typeface="Wingdings" panose="05000000000000000000" pitchFamily="2" charset="2"/>
              </a:rPr>
              <a:t> </a:t>
            </a:r>
            <a:r>
              <a:rPr lang="de-DE" altLang="de-DE" b="1" dirty="0">
                <a:solidFill>
                  <a:schemeClr val="tx2">
                    <a:lumMod val="60000"/>
                    <a:lumOff val="40000"/>
                  </a:schemeClr>
                </a:solidFill>
                <a:latin typeface="LMU CompatilFact" panose="02000500060000020003" pitchFamily="2" charset="0"/>
              </a:rPr>
              <a:t>Dazu wird am Ende des </a:t>
            </a:r>
            <a:r>
              <a:rPr lang="de-DE" altLang="de-DE" b="1" dirty="0" err="1">
                <a:solidFill>
                  <a:schemeClr val="tx2">
                    <a:lumMod val="60000"/>
                    <a:lumOff val="40000"/>
                  </a:schemeClr>
                </a:solidFill>
                <a:latin typeface="LMU CompatilFact" panose="02000500060000020003" pitchFamily="2" charset="0"/>
              </a:rPr>
              <a:t>SoSe</a:t>
            </a:r>
            <a:r>
              <a:rPr lang="de-DE" altLang="de-DE" b="1" dirty="0">
                <a:solidFill>
                  <a:schemeClr val="tx2">
                    <a:lumMod val="60000"/>
                    <a:lumOff val="40000"/>
                  </a:schemeClr>
                </a:solidFill>
                <a:latin typeface="LMU CompatilFact" panose="02000500060000020003" pitchFamily="2" charset="0"/>
              </a:rPr>
              <a:t> eine MTP abgehalten.</a:t>
            </a:r>
          </a:p>
        </p:txBody>
      </p:sp>
    </p:spTree>
    <p:extLst>
      <p:ext uri="{BB962C8B-B14F-4D97-AF65-F5344CB8AC3E}">
        <p14:creationId xmlns:p14="http://schemas.microsoft.com/office/powerpoint/2010/main" val="647459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ACBCDC4-5ABA-C19D-C5C5-7DC87F33FC5D}"/>
              </a:ext>
            </a:extLst>
          </p:cNvPr>
          <p:cNvSpPr txBox="1"/>
          <p:nvPr/>
        </p:nvSpPr>
        <p:spPr>
          <a:xfrm>
            <a:off x="215516" y="1844824"/>
            <a:ext cx="8712968" cy="2616101"/>
          </a:xfrm>
          <a:prstGeom prst="rect">
            <a:avLst/>
          </a:prstGeom>
          <a:noFill/>
        </p:spPr>
        <p:txBody>
          <a:bodyPr wrap="square">
            <a:spAutoFit/>
          </a:bodyPr>
          <a:lstStyle/>
          <a:p>
            <a:r>
              <a:rPr lang="de-DE" altLang="de-DE" sz="2000" b="1" dirty="0">
                <a:solidFill>
                  <a:schemeClr val="tx2">
                    <a:lumMod val="60000"/>
                    <a:lumOff val="40000"/>
                  </a:schemeClr>
                </a:solidFill>
                <a:latin typeface="LMU CompatilFact" panose="02000500060000020003" pitchFamily="2" charset="0"/>
              </a:rPr>
              <a:t>2. Modulprüfungen (MP):</a:t>
            </a:r>
          </a:p>
          <a:p>
            <a:pPr marL="0" indent="0" eaLnBrk="1" hangingPunct="1"/>
            <a:endParaRPr lang="de-DE" altLang="de-DE" b="1" dirty="0">
              <a:solidFill>
                <a:srgbClr val="589898"/>
              </a:solidFill>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Ein Modul (und damit alle Lehrveranstaltungen eines Moduls) wird mit </a:t>
            </a:r>
            <a:r>
              <a:rPr lang="de-DE" altLang="de-DE" b="1" u="sng" dirty="0">
                <a:solidFill>
                  <a:schemeClr val="tx2">
                    <a:lumMod val="60000"/>
                    <a:lumOff val="40000"/>
                  </a:schemeClr>
                </a:solidFill>
                <a:latin typeface="LMU CompatilFact" panose="02000500060000020003" pitchFamily="2" charset="0"/>
              </a:rPr>
              <a:t>einer</a:t>
            </a:r>
            <a:r>
              <a:rPr lang="de-DE" altLang="de-DE" dirty="0">
                <a:solidFill>
                  <a:schemeClr val="tx2">
                    <a:lumMod val="60000"/>
                    <a:lumOff val="40000"/>
                  </a:schemeClr>
                </a:solidFill>
                <a:latin typeface="LMU CompatilFact" panose="02000500060000020003" pitchFamily="2" charset="0"/>
              </a:rPr>
              <a:t> Prüfung abgelegt.</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Modulprüfung findet am Ende des Moduls statt. Bei zweisemestrigen Modulen am Ende dieser zwei Semester.</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MP sind vor allem in der Aufbau- und Vertiefungsphase vorgesehen.</a:t>
            </a:r>
          </a:p>
        </p:txBody>
      </p:sp>
    </p:spTree>
    <p:extLst>
      <p:ext uri="{BB962C8B-B14F-4D97-AF65-F5344CB8AC3E}">
        <p14:creationId xmlns:p14="http://schemas.microsoft.com/office/powerpoint/2010/main" val="204412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BC76494-C56C-D837-90BE-395C67E0A362}"/>
              </a:ext>
            </a:extLst>
          </p:cNvPr>
          <p:cNvSpPr txBox="1"/>
          <p:nvPr/>
        </p:nvSpPr>
        <p:spPr>
          <a:xfrm>
            <a:off x="611560" y="2132856"/>
            <a:ext cx="6840760" cy="3416320"/>
          </a:xfrm>
          <a:prstGeom prst="rect">
            <a:avLst/>
          </a:prstGeom>
          <a:noFill/>
        </p:spPr>
        <p:txBody>
          <a:bodyPr wrap="square">
            <a:spAutoFit/>
          </a:bodyPr>
          <a:lstStyle/>
          <a:p>
            <a:pPr eaLnBrk="1" hangingPunct="1">
              <a:defRPr/>
            </a:pPr>
            <a:r>
              <a:rPr lang="de-DE" altLang="de-DE" sz="1800" dirty="0">
                <a:solidFill>
                  <a:schemeClr val="tx2">
                    <a:lumMod val="60000"/>
                    <a:lumOff val="40000"/>
                  </a:schemeClr>
                </a:solidFill>
                <a:latin typeface="LMU CompatilFact" panose="02000500060000020003" pitchFamily="2" charset="0"/>
              </a:rPr>
              <a:t>Beispiel:</a:t>
            </a:r>
          </a:p>
          <a:p>
            <a:pPr eaLnBrk="1" hangingPunct="1">
              <a:defRPr/>
            </a:pPr>
            <a:r>
              <a:rPr lang="de-DE" altLang="de-DE" sz="1800" dirty="0">
                <a:solidFill>
                  <a:schemeClr val="tx2">
                    <a:lumMod val="60000"/>
                    <a:lumOff val="40000"/>
                  </a:schemeClr>
                </a:solidFill>
                <a:latin typeface="LMU CompatilFact" panose="02000500060000020003" pitchFamily="2" charset="0"/>
              </a:rPr>
              <a:t>Modul P 8 „</a:t>
            </a:r>
            <a:r>
              <a:rPr lang="de-DE" altLang="de-DE" dirty="0">
                <a:solidFill>
                  <a:schemeClr val="tx2">
                    <a:lumMod val="60000"/>
                    <a:lumOff val="40000"/>
                  </a:schemeClr>
                </a:solidFill>
                <a:latin typeface="LMU CompatilFact" panose="02000500060000020003" pitchFamily="2" charset="0"/>
              </a:rPr>
              <a:t>Mensch und Schöpfung</a:t>
            </a:r>
            <a:r>
              <a:rPr lang="de-DE" altLang="de-DE" sz="1800" dirty="0">
                <a:solidFill>
                  <a:schemeClr val="tx2">
                    <a:lumMod val="60000"/>
                    <a:lumOff val="40000"/>
                  </a:schemeClr>
                </a:solidFill>
                <a:latin typeface="LMU CompatilFact" panose="02000500060000020003" pitchFamily="2" charset="0"/>
              </a:rPr>
              <a:t>“ </a:t>
            </a:r>
          </a:p>
          <a:p>
            <a:pPr eaLnBrk="1" hangingPunct="1">
              <a:defRPr/>
            </a:pPr>
            <a:endParaRPr lang="de-DE" altLang="de-DE" sz="1800"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sz="1800" dirty="0">
                <a:solidFill>
                  <a:schemeClr val="tx2">
                    <a:lumMod val="60000"/>
                    <a:lumOff val="40000"/>
                  </a:schemeClr>
                </a:solidFill>
                <a:latin typeface="LMU CompatilFact" panose="02000500060000020003" pitchFamily="2" charset="0"/>
              </a:rPr>
              <a:t>P 8.1 „Zentrale alttestamentliche Texte zu Schöpfung und Anthropologie“ – die Veranstaltung wird im WS gehört.</a:t>
            </a:r>
          </a:p>
          <a:p>
            <a:pPr eaLnBrk="1" hangingPunct="1">
              <a:buClr>
                <a:schemeClr val="tx2">
                  <a:lumMod val="60000"/>
                  <a:lumOff val="40000"/>
                </a:schemeClr>
              </a:buClr>
              <a:defRPr/>
            </a:pPr>
            <a:r>
              <a:rPr lang="de-DE" altLang="de-DE" sz="1800" dirty="0">
                <a:solidFill>
                  <a:schemeClr val="tx2">
                    <a:lumMod val="60000"/>
                    <a:lumOff val="40000"/>
                  </a:schemeClr>
                </a:solidFill>
                <a:latin typeface="LMU CompatilFact" panose="02000500060000020003" pitchFamily="2" charset="0"/>
              </a:rPr>
              <a:t>	</a:t>
            </a:r>
            <a:r>
              <a:rPr lang="de-DE" altLang="de-DE" sz="1800" b="1" dirty="0">
                <a:solidFill>
                  <a:schemeClr val="tx2">
                    <a:lumMod val="60000"/>
                    <a:lumOff val="40000"/>
                  </a:schemeClr>
                </a:solidFill>
                <a:latin typeface="LMU CompatilFact" panose="02000500060000020003" pitchFamily="2" charset="0"/>
                <a:sym typeface="Wingdings" panose="05000000000000000000" pitchFamily="2" charset="2"/>
              </a:rPr>
              <a:t> </a:t>
            </a:r>
            <a:r>
              <a:rPr lang="de-DE" altLang="de-DE" sz="1800" b="1" dirty="0">
                <a:solidFill>
                  <a:schemeClr val="tx2">
                    <a:lumMod val="60000"/>
                    <a:lumOff val="40000"/>
                  </a:schemeClr>
                </a:solidFill>
                <a:latin typeface="LMU CompatilFact" panose="02000500060000020003" pitchFamily="2" charset="0"/>
              </a:rPr>
              <a:t>Dazu wird am Ende des WS keine Prüfung abgehalten.</a:t>
            </a:r>
          </a:p>
          <a:p>
            <a:pPr marL="285750" indent="-285750" eaLnBrk="1" hangingPunct="1">
              <a:buClr>
                <a:schemeClr val="tx2">
                  <a:lumMod val="60000"/>
                  <a:lumOff val="40000"/>
                </a:schemeClr>
              </a:buClr>
              <a:buFont typeface="Arial" panose="020B0604020202020204" pitchFamily="34" charset="0"/>
              <a:buChar char="•"/>
              <a:defRPr/>
            </a:pPr>
            <a:r>
              <a:rPr lang="de-DE" altLang="de-DE" sz="1800" dirty="0">
                <a:solidFill>
                  <a:schemeClr val="tx2">
                    <a:lumMod val="60000"/>
                    <a:lumOff val="40000"/>
                  </a:schemeClr>
                </a:solidFill>
                <a:latin typeface="LMU CompatilFact" panose="02000500060000020003" pitchFamily="2" charset="0"/>
              </a:rPr>
              <a:t>P </a:t>
            </a:r>
            <a:r>
              <a:rPr lang="de-DE" altLang="de-DE" dirty="0">
                <a:solidFill>
                  <a:schemeClr val="tx2">
                    <a:lumMod val="60000"/>
                    <a:lumOff val="40000"/>
                  </a:schemeClr>
                </a:solidFill>
                <a:latin typeface="LMU CompatilFact" panose="02000500060000020003" pitchFamily="2" charset="0"/>
              </a:rPr>
              <a:t>8</a:t>
            </a:r>
            <a:r>
              <a:rPr lang="de-DE" altLang="de-DE" sz="1800" dirty="0">
                <a:solidFill>
                  <a:schemeClr val="tx2">
                    <a:lumMod val="60000"/>
                    <a:lumOff val="40000"/>
                  </a:schemeClr>
                </a:solidFill>
                <a:latin typeface="LMU CompatilFact" panose="02000500060000020003" pitchFamily="2" charset="0"/>
              </a:rPr>
              <a:t>.2 „Schöpfung, Geschöpf und Schöpfer im Spiegel des christlichen Dogmas“ </a:t>
            </a: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P 8.3 „Handeln in Verantwortung“</a:t>
            </a:r>
          </a:p>
          <a:p>
            <a:pPr marL="285750" indent="-285750" eaLnBrk="1" hangingPunct="1">
              <a:buClr>
                <a:schemeClr val="tx2">
                  <a:lumMod val="60000"/>
                  <a:lumOff val="40000"/>
                </a:schemeClr>
              </a:buClr>
              <a:buFont typeface="Arial" panose="020B0604020202020204" pitchFamily="34" charset="0"/>
              <a:buChar char="•"/>
              <a:defRPr/>
            </a:pPr>
            <a:r>
              <a:rPr lang="de-DE" altLang="de-DE" sz="1800" dirty="0">
                <a:solidFill>
                  <a:schemeClr val="tx2">
                    <a:lumMod val="60000"/>
                    <a:lumOff val="40000"/>
                  </a:schemeClr>
                </a:solidFill>
                <a:latin typeface="LMU CompatilFact" panose="02000500060000020003" pitchFamily="2" charset="0"/>
              </a:rPr>
              <a:t>P </a:t>
            </a:r>
            <a:r>
              <a:rPr lang="de-DE" altLang="de-DE" dirty="0">
                <a:solidFill>
                  <a:schemeClr val="tx2">
                    <a:lumMod val="60000"/>
                    <a:lumOff val="40000"/>
                  </a:schemeClr>
                </a:solidFill>
                <a:latin typeface="LMU CompatilFact" panose="02000500060000020003" pitchFamily="2" charset="0"/>
              </a:rPr>
              <a:t>8.4 „Philosophische Anthropologie“</a:t>
            </a:r>
            <a:r>
              <a:rPr lang="de-DE" altLang="de-DE" sz="1800" dirty="0">
                <a:solidFill>
                  <a:schemeClr val="tx2">
                    <a:lumMod val="60000"/>
                    <a:lumOff val="40000"/>
                  </a:schemeClr>
                </a:solidFill>
                <a:latin typeface="LMU CompatilFact" panose="02000500060000020003" pitchFamily="2" charset="0"/>
              </a:rPr>
              <a:t>– die Veranstaltungen werden im </a:t>
            </a:r>
            <a:r>
              <a:rPr lang="de-DE" altLang="de-DE" sz="1800" dirty="0" err="1">
                <a:solidFill>
                  <a:schemeClr val="tx2">
                    <a:lumMod val="60000"/>
                    <a:lumOff val="40000"/>
                  </a:schemeClr>
                </a:solidFill>
                <a:latin typeface="LMU CompatilFact" panose="02000500060000020003" pitchFamily="2" charset="0"/>
              </a:rPr>
              <a:t>SoSe</a:t>
            </a:r>
            <a:r>
              <a:rPr lang="de-DE" altLang="de-DE" sz="1800" dirty="0">
                <a:solidFill>
                  <a:schemeClr val="tx2">
                    <a:lumMod val="60000"/>
                    <a:lumOff val="40000"/>
                  </a:schemeClr>
                </a:solidFill>
                <a:latin typeface="LMU CompatilFact" panose="02000500060000020003" pitchFamily="2" charset="0"/>
              </a:rPr>
              <a:t> gehört. </a:t>
            </a:r>
          </a:p>
          <a:p>
            <a:pPr marL="0" indent="0" eaLnBrk="1" hangingPunct="1">
              <a:buClr>
                <a:srgbClr val="589898"/>
              </a:buClr>
              <a:defRPr/>
            </a:pPr>
            <a:r>
              <a:rPr lang="de-DE" altLang="de-DE" sz="1800" dirty="0">
                <a:solidFill>
                  <a:schemeClr val="tx2">
                    <a:lumMod val="60000"/>
                    <a:lumOff val="40000"/>
                  </a:schemeClr>
                </a:solidFill>
                <a:latin typeface="LMU CompatilFact" panose="02000500060000020003" pitchFamily="2" charset="0"/>
              </a:rPr>
              <a:t>	</a:t>
            </a:r>
            <a:r>
              <a:rPr lang="de-DE" altLang="de-DE" sz="1800" b="1" dirty="0">
                <a:solidFill>
                  <a:schemeClr val="tx2">
                    <a:lumMod val="60000"/>
                    <a:lumOff val="40000"/>
                  </a:schemeClr>
                </a:solidFill>
                <a:latin typeface="LMU CompatilFact" panose="02000500060000020003" pitchFamily="2" charset="0"/>
                <a:sym typeface="Wingdings" panose="05000000000000000000" pitchFamily="2" charset="2"/>
              </a:rPr>
              <a:t> Am</a:t>
            </a:r>
            <a:r>
              <a:rPr lang="de-DE" altLang="de-DE" sz="1800" b="1" dirty="0">
                <a:solidFill>
                  <a:schemeClr val="tx2">
                    <a:lumMod val="60000"/>
                    <a:lumOff val="40000"/>
                  </a:schemeClr>
                </a:solidFill>
                <a:latin typeface="LMU CompatilFact" panose="02000500060000020003" pitchFamily="2" charset="0"/>
              </a:rPr>
              <a:t> Ende des </a:t>
            </a:r>
            <a:r>
              <a:rPr lang="de-DE" altLang="de-DE" sz="1800" b="1" dirty="0" err="1">
                <a:solidFill>
                  <a:schemeClr val="tx2">
                    <a:lumMod val="60000"/>
                    <a:lumOff val="40000"/>
                  </a:schemeClr>
                </a:solidFill>
                <a:latin typeface="LMU CompatilFact" panose="02000500060000020003" pitchFamily="2" charset="0"/>
              </a:rPr>
              <a:t>SoSe</a:t>
            </a:r>
            <a:r>
              <a:rPr lang="de-DE" altLang="de-DE" sz="1800" b="1" dirty="0">
                <a:solidFill>
                  <a:schemeClr val="tx2">
                    <a:lumMod val="60000"/>
                    <a:lumOff val="40000"/>
                  </a:schemeClr>
                </a:solidFill>
                <a:latin typeface="LMU CompatilFact" panose="02000500060000020003" pitchFamily="2" charset="0"/>
              </a:rPr>
              <a:t> ´wird die MP abgehalten.</a:t>
            </a:r>
          </a:p>
        </p:txBody>
      </p:sp>
    </p:spTree>
    <p:extLst>
      <p:ext uri="{BB962C8B-B14F-4D97-AF65-F5344CB8AC3E}">
        <p14:creationId xmlns:p14="http://schemas.microsoft.com/office/powerpoint/2010/main" val="3285749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504B484-5B25-2002-1588-5B0952A95020}"/>
              </a:ext>
            </a:extLst>
          </p:cNvPr>
          <p:cNvSpPr txBox="1"/>
          <p:nvPr/>
        </p:nvSpPr>
        <p:spPr>
          <a:xfrm>
            <a:off x="323528" y="2060848"/>
            <a:ext cx="8712968" cy="3139321"/>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Besonderheit: Magisterzwischenprüfung</a:t>
            </a:r>
          </a:p>
          <a:p>
            <a:pPr>
              <a:defRPr/>
            </a:pPr>
            <a:endParaRPr lang="de-DE" sz="1600" dirty="0">
              <a:solidFill>
                <a:schemeClr val="tx2">
                  <a:lumMod val="60000"/>
                  <a:lumOff val="40000"/>
                </a:schemeClr>
              </a:solidFill>
              <a:latin typeface="LMU CompatilFact" panose="02000500060000020003" pitchFamily="2" charset="0"/>
            </a:endParaRPr>
          </a:p>
          <a:p>
            <a:pPr marL="444500" indent="-444500">
              <a:buClr>
                <a:schemeClr val="tx2">
                  <a:lumMod val="60000"/>
                  <a:lumOff val="40000"/>
                </a:schemeClr>
              </a:buClr>
              <a:buFont typeface="Arial" panose="020B0604020202020204" pitchFamily="34" charset="0"/>
              <a:buChar char="•"/>
              <a:tabLst>
                <a:tab pos="355600" algn="l"/>
              </a:tabLst>
              <a:defRPr/>
            </a:pPr>
            <a:r>
              <a:rPr lang="de-DE" dirty="0">
                <a:solidFill>
                  <a:schemeClr val="tx2">
                    <a:lumMod val="60000"/>
                    <a:lumOff val="40000"/>
                  </a:schemeClr>
                </a:solidFill>
                <a:latin typeface="LMU CompatilFact" panose="02000500060000020003" pitchFamily="2" charset="0"/>
              </a:rPr>
              <a:t>Die Prüfung zu P 3.2 „Einführung in die Fundamentaltheologie“ (</a:t>
            </a:r>
            <a:r>
              <a:rPr lang="de-DE" dirty="0" err="1">
                <a:solidFill>
                  <a:schemeClr val="tx2">
                    <a:lumMod val="60000"/>
                    <a:lumOff val="40000"/>
                  </a:schemeClr>
                </a:solidFill>
                <a:latin typeface="LMU CompatilFact" panose="02000500060000020003" pitchFamily="2" charset="0"/>
              </a:rPr>
              <a:t>SoSe</a:t>
            </a:r>
            <a:r>
              <a:rPr lang="de-DE" dirty="0">
                <a:solidFill>
                  <a:schemeClr val="tx2">
                    <a:lumMod val="60000"/>
                    <a:lumOff val="40000"/>
                  </a:schemeClr>
                </a:solidFill>
                <a:latin typeface="LMU CompatilFact" panose="02000500060000020003" pitchFamily="2" charset="0"/>
              </a:rPr>
              <a:t>, 2. FS) ist als Magisterzwischenprüfung festgelegt.</a:t>
            </a:r>
          </a:p>
          <a:p>
            <a:pPr>
              <a:buClr>
                <a:srgbClr val="589898"/>
              </a:buClr>
              <a:tabLst>
                <a:tab pos="355600" algn="l"/>
              </a:tabLst>
              <a:defRPr/>
            </a:pPr>
            <a:endParaRPr lang="de-DE" dirty="0">
              <a:solidFill>
                <a:schemeClr val="tx2">
                  <a:lumMod val="60000"/>
                  <a:lumOff val="40000"/>
                </a:schemeClr>
              </a:solidFill>
              <a:latin typeface="LMU CompatilFact" panose="02000500060000020003" pitchFamily="2" charset="0"/>
            </a:endParaRPr>
          </a:p>
          <a:p>
            <a:pPr marL="444500" indent="-444500">
              <a:buClr>
                <a:schemeClr val="tx2">
                  <a:lumMod val="60000"/>
                  <a:lumOff val="40000"/>
                </a:schemeClr>
              </a:buClr>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Die </a:t>
            </a:r>
            <a:r>
              <a:rPr lang="de-DE" dirty="0" err="1">
                <a:solidFill>
                  <a:schemeClr val="tx2">
                    <a:lumMod val="60000"/>
                    <a:lumOff val="40000"/>
                  </a:schemeClr>
                </a:solidFill>
                <a:latin typeface="LMU CompatilFact" panose="02000500060000020003" pitchFamily="2" charset="0"/>
              </a:rPr>
              <a:t>MagZwPr</a:t>
            </a:r>
            <a:r>
              <a:rPr lang="de-DE" dirty="0">
                <a:solidFill>
                  <a:schemeClr val="tx2">
                    <a:lumMod val="60000"/>
                    <a:lumOff val="40000"/>
                  </a:schemeClr>
                </a:solidFill>
                <a:latin typeface="LMU CompatilFact" panose="02000500060000020003" pitchFamily="2" charset="0"/>
              </a:rPr>
              <a:t>. muss im 2. FS abgelegt werden. </a:t>
            </a:r>
          </a:p>
          <a:p>
            <a:pPr marL="444500" indent="-444500">
              <a:buClr>
                <a:srgbClr val="589898"/>
              </a:buClr>
              <a:buFont typeface="Arial" panose="020B0604020202020204" pitchFamily="34" charset="0"/>
              <a:buChar char="•"/>
              <a:defRPr/>
            </a:pPr>
            <a:endParaRPr lang="de-DE" dirty="0">
              <a:solidFill>
                <a:schemeClr val="tx2">
                  <a:lumMod val="60000"/>
                  <a:lumOff val="40000"/>
                </a:schemeClr>
              </a:solidFill>
              <a:latin typeface="LMU CompatilFact" panose="02000500060000020003" pitchFamily="2" charset="0"/>
            </a:endParaRPr>
          </a:p>
          <a:p>
            <a:pPr marL="444500" indent="-444500">
              <a:buClr>
                <a:schemeClr val="tx2">
                  <a:lumMod val="60000"/>
                  <a:lumOff val="40000"/>
                </a:schemeClr>
              </a:buClr>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Melden Sie sich im 2. FS nicht zur </a:t>
            </a:r>
            <a:r>
              <a:rPr lang="de-DE" dirty="0" err="1">
                <a:solidFill>
                  <a:schemeClr val="tx2">
                    <a:lumMod val="60000"/>
                    <a:lumOff val="40000"/>
                  </a:schemeClr>
                </a:solidFill>
                <a:latin typeface="LMU CompatilFact" panose="02000500060000020003" pitchFamily="2" charset="0"/>
              </a:rPr>
              <a:t>MagZwPr</a:t>
            </a:r>
            <a:r>
              <a:rPr lang="de-DE" dirty="0">
                <a:solidFill>
                  <a:schemeClr val="tx2">
                    <a:lumMod val="60000"/>
                    <a:lumOff val="40000"/>
                  </a:schemeClr>
                </a:solidFill>
                <a:latin typeface="LMU CompatilFact" panose="02000500060000020003" pitchFamily="2" charset="0"/>
              </a:rPr>
              <a:t>. an, werden Sie vom Prüfungsamt pflichtangemeldet.</a:t>
            </a:r>
          </a:p>
          <a:p>
            <a:pPr>
              <a:buClr>
                <a:srgbClr val="589898"/>
              </a:buClr>
              <a:defRPr/>
            </a:pPr>
            <a:endParaRPr lang="de-DE" dirty="0">
              <a:solidFill>
                <a:schemeClr val="tx2">
                  <a:lumMod val="60000"/>
                  <a:lumOff val="40000"/>
                </a:schemeClr>
              </a:solidFill>
              <a:latin typeface="LMU CompatilFact" panose="02000500060000020003" pitchFamily="2" charset="0"/>
            </a:endParaRPr>
          </a:p>
          <a:p>
            <a:pPr marL="444500" indent="-444500">
              <a:buClr>
                <a:schemeClr val="tx2">
                  <a:lumMod val="60000"/>
                  <a:lumOff val="40000"/>
                </a:schemeClr>
              </a:buClr>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Die </a:t>
            </a:r>
            <a:r>
              <a:rPr lang="de-DE" dirty="0" err="1">
                <a:solidFill>
                  <a:schemeClr val="tx2">
                    <a:lumMod val="60000"/>
                    <a:lumOff val="40000"/>
                  </a:schemeClr>
                </a:solidFill>
                <a:latin typeface="LMU CompatilFact" panose="02000500060000020003" pitchFamily="2" charset="0"/>
              </a:rPr>
              <a:t>MagZwPr</a:t>
            </a:r>
            <a:r>
              <a:rPr lang="de-DE" dirty="0">
                <a:solidFill>
                  <a:schemeClr val="tx2">
                    <a:lumMod val="60000"/>
                    <a:lumOff val="40000"/>
                  </a:schemeClr>
                </a:solidFill>
                <a:latin typeface="LMU CompatilFact" panose="02000500060000020003" pitchFamily="2" charset="0"/>
              </a:rPr>
              <a:t>. kann beliebig oft wiederholt werden.</a:t>
            </a:r>
          </a:p>
        </p:txBody>
      </p:sp>
    </p:spTree>
    <p:extLst>
      <p:ext uri="{BB962C8B-B14F-4D97-AF65-F5344CB8AC3E}">
        <p14:creationId xmlns:p14="http://schemas.microsoft.com/office/powerpoint/2010/main" val="306721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5DE0FE5-907C-40E9-548E-ECBC383CFFB9}"/>
              </a:ext>
            </a:extLst>
          </p:cNvPr>
          <p:cNvSpPr txBox="1"/>
          <p:nvPr/>
        </p:nvSpPr>
        <p:spPr>
          <a:xfrm>
            <a:off x="323528" y="1875758"/>
            <a:ext cx="8208912" cy="590931"/>
          </a:xfrm>
          <a:prstGeom prst="rect">
            <a:avLst/>
          </a:prstGeom>
          <a:noFill/>
        </p:spPr>
        <p:txBody>
          <a:bodyPr wrap="square">
            <a:spAutoFit/>
          </a:bodyPr>
          <a:lstStyle/>
          <a:p>
            <a:pPr marL="0" indent="0" eaLnBrk="1" hangingPunct="1">
              <a:lnSpc>
                <a:spcPct val="90000"/>
              </a:lnSpc>
            </a:pPr>
            <a:r>
              <a:rPr lang="de-DE" altLang="de-DE" dirty="0">
                <a:solidFill>
                  <a:schemeClr val="tx2">
                    <a:lumMod val="60000"/>
                    <a:lumOff val="40000"/>
                  </a:schemeClr>
                </a:solidFill>
                <a:latin typeface="LMU CompatilFact" panose="02000500060000020003" pitchFamily="2" charset="0"/>
              </a:rPr>
              <a:t>Informationen, wann Sie welche Prüfung haben, können Sie jedes Semester der Homepage, LSF und den Aushängen der Lehrstühle entnehmen.</a:t>
            </a:r>
          </a:p>
        </p:txBody>
      </p:sp>
      <p:sp>
        <p:nvSpPr>
          <p:cNvPr id="5" name="Textfeld 4">
            <a:extLst>
              <a:ext uri="{FF2B5EF4-FFF2-40B4-BE49-F238E27FC236}">
                <a16:creationId xmlns:a16="http://schemas.microsoft.com/office/drawing/2014/main" id="{6B18B13B-69B9-EF0C-98B1-A603597875DF}"/>
              </a:ext>
            </a:extLst>
          </p:cNvPr>
          <p:cNvSpPr txBox="1"/>
          <p:nvPr/>
        </p:nvSpPr>
        <p:spPr>
          <a:xfrm>
            <a:off x="322194" y="2636912"/>
            <a:ext cx="7706189" cy="2308324"/>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Bitte achten Sie auf Folgendes:</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0" indent="0" eaLnBrk="1" hangingPunct="1"/>
            <a:r>
              <a:rPr lang="de-DE" altLang="de-DE" dirty="0">
                <a:solidFill>
                  <a:schemeClr val="tx2">
                    <a:lumMod val="60000"/>
                    <a:lumOff val="40000"/>
                  </a:schemeClr>
                </a:solidFill>
                <a:latin typeface="LMU CompatilFact" panose="02000500060000020003" pitchFamily="2" charset="0"/>
              </a:rPr>
              <a:t>An einer Lehrveranstaltung nehmen oft </a:t>
            </a:r>
            <a:r>
              <a:rPr lang="de-DE" altLang="de-DE" u="sng" dirty="0">
                <a:solidFill>
                  <a:schemeClr val="tx2">
                    <a:lumMod val="60000"/>
                    <a:lumOff val="40000"/>
                  </a:schemeClr>
                </a:solidFill>
                <a:latin typeface="LMU CompatilFact" panose="02000500060000020003" pitchFamily="2" charset="0"/>
              </a:rPr>
              <a:t>verschiedene Studiengänge</a:t>
            </a:r>
            <a:r>
              <a:rPr lang="de-DE" altLang="de-DE" dirty="0">
                <a:solidFill>
                  <a:schemeClr val="tx2">
                    <a:lumMod val="60000"/>
                    <a:lumOff val="40000"/>
                  </a:schemeClr>
                </a:solidFill>
                <a:latin typeface="LMU CompatilFact" panose="02000500060000020003" pitchFamily="2" charset="0"/>
              </a:rPr>
              <a:t> der Katholischen Theologie teil.</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0" indent="0" eaLnBrk="1" hangingPunct="1"/>
            <a:r>
              <a:rPr lang="de-DE" altLang="de-DE" dirty="0">
                <a:solidFill>
                  <a:schemeClr val="tx2">
                    <a:lumMod val="60000"/>
                    <a:lumOff val="40000"/>
                  </a:schemeClr>
                </a:solidFill>
                <a:latin typeface="LMU CompatilFact" panose="02000500060000020003" pitchFamily="2" charset="0"/>
              </a:rPr>
              <a:t>Eine LV wird </a:t>
            </a:r>
            <a:r>
              <a:rPr lang="de-DE" altLang="de-DE" u="sng" dirty="0">
                <a:solidFill>
                  <a:schemeClr val="tx2">
                    <a:lumMod val="60000"/>
                    <a:lumOff val="40000"/>
                  </a:schemeClr>
                </a:solidFill>
                <a:latin typeface="LMU CompatilFact" panose="02000500060000020003" pitchFamily="2" charset="0"/>
              </a:rPr>
              <a:t>nicht für jeden</a:t>
            </a:r>
            <a:r>
              <a:rPr lang="de-DE" altLang="de-DE" dirty="0">
                <a:solidFill>
                  <a:schemeClr val="tx2">
                    <a:lumMod val="60000"/>
                    <a:lumOff val="40000"/>
                  </a:schemeClr>
                </a:solidFill>
                <a:latin typeface="LMU CompatilFact" panose="02000500060000020003" pitchFamily="2" charset="0"/>
              </a:rPr>
              <a:t> Studiengang auf dieselbe Weise abgeprüft.</a:t>
            </a:r>
          </a:p>
          <a:p>
            <a:pPr marL="0" indent="0" eaLnBrk="1" hangingPunct="1"/>
            <a:r>
              <a:rPr lang="de-DE" altLang="de-DE" dirty="0">
                <a:solidFill>
                  <a:schemeClr val="tx2">
                    <a:lumMod val="60000"/>
                    <a:lumOff val="40000"/>
                  </a:schemeClr>
                </a:solidFill>
                <a:latin typeface="LMU CompatilFact" panose="02000500060000020003" pitchFamily="2" charset="0"/>
              </a:rPr>
              <a:t>Was für Sie in dieser Lehrveranstaltung gilt, gilt nicht unbedingt für Ihren Kommilitonen/Ihre Kommilitonin aus einem anderen Studiengang.</a:t>
            </a:r>
          </a:p>
        </p:txBody>
      </p:sp>
    </p:spTree>
    <p:extLst>
      <p:ext uri="{BB962C8B-B14F-4D97-AF65-F5344CB8AC3E}">
        <p14:creationId xmlns:p14="http://schemas.microsoft.com/office/powerpoint/2010/main" val="240979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gls-berlin.de/uploads/tx_brgallery/08_Muenchen_Panorama.jpg">
            <a:extLst>
              <a:ext uri="{FF2B5EF4-FFF2-40B4-BE49-F238E27FC236}">
                <a16:creationId xmlns:a16="http://schemas.microsoft.com/office/drawing/2014/main" id="{DEBAD475-6EE9-6AA6-EEA0-614904D309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405"/>
          <a:stretch/>
        </p:blipFill>
        <p:spPr bwMode="auto">
          <a:xfrm>
            <a:off x="251520" y="1760239"/>
            <a:ext cx="8640959" cy="47003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a:extLst>
              <a:ext uri="{FF2B5EF4-FFF2-40B4-BE49-F238E27FC236}">
                <a16:creationId xmlns:a16="http://schemas.microsoft.com/office/drawing/2014/main" id="{DC92DFF5-B525-437B-73F2-88873281225C}"/>
              </a:ext>
            </a:extLst>
          </p:cNvPr>
          <p:cNvSpPr txBox="1"/>
          <p:nvPr/>
        </p:nvSpPr>
        <p:spPr>
          <a:xfrm>
            <a:off x="467544" y="2060848"/>
            <a:ext cx="4572000" cy="954107"/>
          </a:xfrm>
          <a:prstGeom prst="rect">
            <a:avLst/>
          </a:prstGeom>
          <a:noFill/>
        </p:spPr>
        <p:txBody>
          <a:bodyPr wrap="square">
            <a:spAutoFit/>
          </a:bodyPr>
          <a:lstStyle/>
          <a:p>
            <a:r>
              <a:rPr lang="de-DE" sz="2800" b="1" dirty="0">
                <a:solidFill>
                  <a:schemeClr val="bg1"/>
                </a:solidFill>
                <a:latin typeface="LMU CompatilFact" panose="02000500060000020003" pitchFamily="2" charset="0"/>
              </a:rPr>
              <a:t>STUDIENSTANDORT</a:t>
            </a:r>
          </a:p>
          <a:p>
            <a:r>
              <a:rPr lang="de-DE" sz="2800" b="1" dirty="0">
                <a:solidFill>
                  <a:schemeClr val="bg1"/>
                </a:solidFill>
                <a:latin typeface="LMU CompatilFact" panose="02000500060000020003" pitchFamily="2" charset="0"/>
              </a:rPr>
              <a:t>MÜNCHEN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8CAC7B3-E5A3-3359-2EB9-4982B0DD08E3}"/>
              </a:ext>
            </a:extLst>
          </p:cNvPr>
          <p:cNvSpPr txBox="1"/>
          <p:nvPr/>
        </p:nvSpPr>
        <p:spPr>
          <a:xfrm>
            <a:off x="467544" y="1916832"/>
            <a:ext cx="7920880" cy="4001095"/>
          </a:xfrm>
          <a:prstGeom prst="rect">
            <a:avLst/>
          </a:prstGeom>
          <a:noFill/>
        </p:spPr>
        <p:txBody>
          <a:bodyPr wrap="square">
            <a:spAutoFit/>
          </a:bodyPr>
          <a:lstStyle/>
          <a:p>
            <a:pPr eaLnBrk="1" hangingPunct="1"/>
            <a:r>
              <a:rPr lang="de-DE" altLang="de-DE" sz="2000" b="1" dirty="0">
                <a:solidFill>
                  <a:schemeClr val="tx2">
                    <a:lumMod val="60000"/>
                    <a:lumOff val="40000"/>
                  </a:schemeClr>
                </a:solidFill>
                <a:latin typeface="LMU CompatilFact" panose="02000500060000020003" pitchFamily="2" charset="0"/>
              </a:rPr>
              <a:t>Prüfungsmodalitäten</a:t>
            </a:r>
          </a:p>
          <a:p>
            <a:pPr eaLnBrk="1" hangingPunct="1"/>
            <a:endParaRPr lang="de-DE" altLang="de-DE" dirty="0">
              <a:solidFill>
                <a:srgbClr val="589898"/>
              </a:solidFill>
            </a:endParaRPr>
          </a:p>
          <a:p>
            <a:pPr eaLnBrk="1" hangingPunct="1"/>
            <a:r>
              <a:rPr lang="de-DE" altLang="de-DE" dirty="0">
                <a:solidFill>
                  <a:schemeClr val="tx2">
                    <a:lumMod val="60000"/>
                    <a:lumOff val="40000"/>
                  </a:schemeClr>
                </a:solidFill>
                <a:latin typeface="LMU CompatilFact" panose="02000500060000020003" pitchFamily="2" charset="0"/>
              </a:rPr>
              <a:t>In der Satzung (</a:t>
            </a:r>
            <a:r>
              <a:rPr lang="de-DE" altLang="de-DE" dirty="0" err="1">
                <a:solidFill>
                  <a:schemeClr val="tx2">
                    <a:lumMod val="60000"/>
                    <a:lumOff val="40000"/>
                  </a:schemeClr>
                </a:solidFill>
                <a:latin typeface="LMU CompatilFact" panose="02000500060000020003" pitchFamily="2" charset="0"/>
              </a:rPr>
              <a:t>PStO</a:t>
            </a:r>
            <a:r>
              <a:rPr lang="de-DE" altLang="de-DE" dirty="0">
                <a:solidFill>
                  <a:schemeClr val="tx2">
                    <a:lumMod val="60000"/>
                    <a:lumOff val="40000"/>
                  </a:schemeClr>
                </a:solidFill>
                <a:latin typeface="LMU CompatilFact" panose="02000500060000020003" pitchFamily="2" charset="0"/>
              </a:rPr>
              <a:t>) sind die Prüfungsmodalitäten festgelegt.</a:t>
            </a:r>
          </a:p>
          <a:p>
            <a:pPr eaLnBrk="1" hangingPunct="1"/>
            <a:endParaRPr lang="de-DE" altLang="de-DE" sz="1800" dirty="0">
              <a:solidFill>
                <a:srgbClr val="589898"/>
              </a:solidFill>
            </a:endParaRPr>
          </a:p>
          <a:p>
            <a:pPr eaLnBrk="1" hangingPunct="1">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Die Lehrenden wählen aus der Satzung eine Prüfungsform und den Umfang aus.</a:t>
            </a:r>
          </a:p>
          <a:p>
            <a:pPr eaLnBrk="1" hangingPunct="1">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eaLnBrk="1" hangingPunct="1">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 Die Art der Prüfung (Klausur, </a:t>
            </a:r>
            <a:r>
              <a:rPr lang="de-DE" altLang="de-DE" dirty="0" err="1">
                <a:solidFill>
                  <a:schemeClr val="tx2">
                    <a:lumMod val="60000"/>
                    <a:lumOff val="40000"/>
                  </a:schemeClr>
                </a:solidFill>
                <a:latin typeface="LMU CompatilFact" panose="02000500060000020003" pitchFamily="2" charset="0"/>
              </a:rPr>
              <a:t>mündl</a:t>
            </a:r>
            <a:r>
              <a:rPr lang="de-DE" altLang="de-DE" dirty="0">
                <a:solidFill>
                  <a:schemeClr val="tx2">
                    <a:lumMod val="60000"/>
                    <a:lumOff val="40000"/>
                  </a:schemeClr>
                </a:solidFill>
                <a:latin typeface="LMU CompatilFact" panose="02000500060000020003" pitchFamily="2" charset="0"/>
              </a:rPr>
              <a:t>. Prüfung, Seminararbeit etc.) wird Ihnen nach Veranstaltungsbeginn mitgeteilt. (Achtung: Zielgruppe/Studiengang beachten!)</a:t>
            </a:r>
          </a:p>
          <a:p>
            <a:pPr eaLnBrk="1" hangingPunct="1">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eaLnBrk="1" hangingPunct="1">
              <a:buClr>
                <a:schemeClr val="tx2">
                  <a:lumMod val="60000"/>
                  <a:lumOff val="40000"/>
                </a:schemeClr>
              </a:buClr>
              <a:buFont typeface="Arial" panose="020B0604020202020204" pitchFamily="34" charset="0"/>
              <a:buChar char="•"/>
            </a:pPr>
            <a:r>
              <a:rPr lang="de-DE" altLang="de-DE">
                <a:solidFill>
                  <a:schemeClr val="tx2">
                    <a:lumMod val="60000"/>
                    <a:lumOff val="40000"/>
                  </a:schemeClr>
                </a:solidFill>
                <a:latin typeface="LMU CompatilFact" panose="02000500060000020003" pitchFamily="2" charset="0"/>
              </a:rPr>
              <a:t> Termin </a:t>
            </a:r>
            <a:r>
              <a:rPr lang="de-DE" altLang="de-DE" dirty="0">
                <a:solidFill>
                  <a:schemeClr val="tx2">
                    <a:lumMod val="60000"/>
                    <a:lumOff val="40000"/>
                  </a:schemeClr>
                </a:solidFill>
                <a:latin typeface="LMU CompatilFact" panose="02000500060000020003" pitchFamily="2" charset="0"/>
              </a:rPr>
              <a:t>und Ort der Prüfung erfahren Sie u.a. per Aushang am Lehrstuhl mindestens 2 Wochen vor dem Prüfungstermin. Außerdem auf der Homepage unter „Termine und Infos“.</a:t>
            </a:r>
          </a:p>
        </p:txBody>
      </p:sp>
    </p:spTree>
    <p:extLst>
      <p:ext uri="{BB962C8B-B14F-4D97-AF65-F5344CB8AC3E}">
        <p14:creationId xmlns:p14="http://schemas.microsoft.com/office/powerpoint/2010/main" val="86338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178E81F-87B7-F293-9A21-3E8AEC958BAB}"/>
              </a:ext>
            </a:extLst>
          </p:cNvPr>
          <p:cNvSpPr txBox="1"/>
          <p:nvPr/>
        </p:nvSpPr>
        <p:spPr>
          <a:xfrm>
            <a:off x="197768" y="2100918"/>
            <a:ext cx="8748464" cy="4413516"/>
          </a:xfrm>
          <a:prstGeom prst="rect">
            <a:avLst/>
          </a:prstGeom>
          <a:noFill/>
        </p:spPr>
        <p:txBody>
          <a:bodyPr wrap="square">
            <a:spAutoFit/>
          </a:bodyPr>
          <a:lstStyle/>
          <a:p>
            <a:pPr marL="0" indent="0" eaLnBrk="1" hangingPunct="1"/>
            <a:r>
              <a:rPr lang="de-DE" altLang="de-DE" u="sng" dirty="0">
                <a:solidFill>
                  <a:schemeClr val="tx2">
                    <a:lumMod val="60000"/>
                    <a:lumOff val="40000"/>
                  </a:schemeClr>
                </a:solidFill>
                <a:latin typeface="LMU CompatilFact" panose="02000500060000020003" pitchFamily="2" charset="0"/>
              </a:rPr>
              <a:t>Zu allen Prüfungen müssen Sie sich vorab anmelden!</a:t>
            </a:r>
          </a:p>
          <a:p>
            <a:pPr marL="285750" indent="-285750" eaLnBrk="1" hangingPunct="1">
              <a:spcBef>
                <a:spcPct val="60000"/>
              </a:spcBef>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Das Prüfungsamt und die Fakultät geben auf ihren Homepages die Frist zur Prüfungsanmeldung bekannt.</a:t>
            </a:r>
          </a:p>
          <a:p>
            <a:pPr marL="285750" indent="-285750" eaLnBrk="1" hangingPunct="1">
              <a:spcBef>
                <a:spcPct val="60000"/>
              </a:spcBef>
              <a:buFont typeface="Arial" panose="020B0604020202020204" pitchFamily="34" charset="0"/>
              <a:buChar char="•"/>
            </a:pPr>
            <a:r>
              <a:rPr lang="de-DE" altLang="de-DE" b="1" dirty="0">
                <a:solidFill>
                  <a:schemeClr val="tx2">
                    <a:lumMod val="60000"/>
                    <a:lumOff val="40000"/>
                  </a:schemeClr>
                </a:solidFill>
                <a:latin typeface="LMU CompatilFact" panose="02000500060000020003" pitchFamily="2" charset="0"/>
              </a:rPr>
              <a:t>Anmeldefrist für das WS 2023/24 für Prüfungen: 27.11.2023 – 18.12.2023</a:t>
            </a:r>
          </a:p>
          <a:p>
            <a:pPr marL="285750" indent="-285750" eaLnBrk="1" hangingPunct="1">
              <a:spcBef>
                <a:spcPct val="60000"/>
              </a:spcBef>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Innerhalb dieser Frist melden Sie sich online über LSF zu Prüfungen an (Funktion: „Prüfungen an- und abmelden“).</a:t>
            </a:r>
          </a:p>
          <a:p>
            <a:pPr marL="285750" indent="-285750" eaLnBrk="1" hangingPunct="1">
              <a:spcBef>
                <a:spcPct val="60000"/>
              </a:spcBef>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Prüfungsanmeldung funktioniert ganz ähnlich der Anmeldung zur Lehrveranstaltung.</a:t>
            </a:r>
          </a:p>
          <a:p>
            <a:pPr marL="285750" indent="-285750" eaLnBrk="1" hangingPunct="1">
              <a:spcBef>
                <a:spcPct val="60000"/>
              </a:spcBef>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Sobald Sie die Prüfung zu einer Lehrveranstaltung angemeldet haben, können Sie die Wahl nicht mehr rückgängig machen.</a:t>
            </a:r>
          </a:p>
          <a:p>
            <a:pPr marL="285750" indent="-285750" eaLnBrk="1" hangingPunct="1">
              <a:spcBef>
                <a:spcPct val="60000"/>
              </a:spcBef>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Bestehen Sie die Prüfung zur Lehrveranstaltung nicht, so müssen Sie die Prüfung zu dieser LV wiederholen. </a:t>
            </a:r>
          </a:p>
        </p:txBody>
      </p:sp>
      <p:sp>
        <p:nvSpPr>
          <p:cNvPr id="5" name="Textfeld 4">
            <a:extLst>
              <a:ext uri="{FF2B5EF4-FFF2-40B4-BE49-F238E27FC236}">
                <a16:creationId xmlns:a16="http://schemas.microsoft.com/office/drawing/2014/main" id="{4ECA4AEE-39E0-A8C4-13BF-53DA4C97DFD9}"/>
              </a:ext>
            </a:extLst>
          </p:cNvPr>
          <p:cNvSpPr txBox="1"/>
          <p:nvPr/>
        </p:nvSpPr>
        <p:spPr>
          <a:xfrm>
            <a:off x="220006" y="1700808"/>
            <a:ext cx="4572000" cy="400110"/>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Prüfungsanmeldung</a:t>
            </a:r>
          </a:p>
        </p:txBody>
      </p:sp>
    </p:spTree>
    <p:extLst>
      <p:ext uri="{BB962C8B-B14F-4D97-AF65-F5344CB8AC3E}">
        <p14:creationId xmlns:p14="http://schemas.microsoft.com/office/powerpoint/2010/main" val="3110802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9D3EFE6-D4CE-67F8-CE56-CC8DC031A617}"/>
              </a:ext>
            </a:extLst>
          </p:cNvPr>
          <p:cNvSpPr txBox="1"/>
          <p:nvPr/>
        </p:nvSpPr>
        <p:spPr>
          <a:xfrm>
            <a:off x="218939" y="2094453"/>
            <a:ext cx="8456450" cy="2252924"/>
          </a:xfrm>
          <a:prstGeom prst="rect">
            <a:avLst/>
          </a:prstGeom>
          <a:noFill/>
        </p:spPr>
        <p:txBody>
          <a:bodyPr wrap="square">
            <a:spAutoFit/>
          </a:bodyPr>
          <a:lstStyle/>
          <a:p>
            <a:pPr marL="285750" indent="-285750">
              <a:spcBef>
                <a:spcPct val="60000"/>
              </a:spcBef>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Rücktritt: Sie gelten für die Prüfung als nicht angemeldet. </a:t>
            </a:r>
          </a:p>
          <a:p>
            <a:pPr marL="285750" indent="-285750">
              <a:spcBef>
                <a:spcPct val="60000"/>
              </a:spcBef>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Innerhalb der Rücktrittsfrist können Sie von Prüfungen zurücktreten               ( = Abmeldung).</a:t>
            </a:r>
          </a:p>
          <a:p>
            <a:pPr marL="285750" indent="-285750">
              <a:spcBef>
                <a:spcPct val="60000"/>
              </a:spcBef>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Dies funktioniert ebenfalls online (analog zur Anmeldung zur Prüfung). </a:t>
            </a:r>
          </a:p>
          <a:p>
            <a:pPr marL="285750" indent="-285750">
              <a:spcBef>
                <a:spcPct val="60000"/>
              </a:spcBef>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Nach Ablauf der Rücktrittsfrist (27.11.2023 – 08.01.2024) ist kein Rücktritt mehr möglich. </a:t>
            </a:r>
          </a:p>
        </p:txBody>
      </p:sp>
      <p:sp>
        <p:nvSpPr>
          <p:cNvPr id="4" name="Textfeld 3">
            <a:extLst>
              <a:ext uri="{FF2B5EF4-FFF2-40B4-BE49-F238E27FC236}">
                <a16:creationId xmlns:a16="http://schemas.microsoft.com/office/drawing/2014/main" id="{C0F156FD-7D4F-4499-4CBB-DE310A37A2E7}"/>
              </a:ext>
            </a:extLst>
          </p:cNvPr>
          <p:cNvSpPr txBox="1"/>
          <p:nvPr/>
        </p:nvSpPr>
        <p:spPr>
          <a:xfrm>
            <a:off x="218939" y="1583558"/>
            <a:ext cx="4572000" cy="400110"/>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Prüfungsrücktritt</a:t>
            </a:r>
          </a:p>
        </p:txBody>
      </p:sp>
      <p:sp>
        <p:nvSpPr>
          <p:cNvPr id="5" name="Textfeld 4">
            <a:extLst>
              <a:ext uri="{FF2B5EF4-FFF2-40B4-BE49-F238E27FC236}">
                <a16:creationId xmlns:a16="http://schemas.microsoft.com/office/drawing/2014/main" id="{CF3BB140-5ACA-4817-1DDE-2B0916AD7326}"/>
              </a:ext>
            </a:extLst>
          </p:cNvPr>
          <p:cNvSpPr txBox="1"/>
          <p:nvPr/>
        </p:nvSpPr>
        <p:spPr>
          <a:xfrm>
            <a:off x="107504" y="4458162"/>
            <a:ext cx="4572000" cy="400110"/>
          </a:xfrm>
          <a:prstGeom prst="rect">
            <a:avLst/>
          </a:prstGeom>
          <a:noFill/>
        </p:spPr>
        <p:txBody>
          <a:bodyPr wrap="square">
            <a:spAutoFit/>
          </a:bodyPr>
          <a:lstStyle/>
          <a:p>
            <a:pPr>
              <a:defRPr/>
            </a:pPr>
            <a:r>
              <a:rPr lang="de-DE" sz="2000" b="1" dirty="0">
                <a:solidFill>
                  <a:schemeClr val="tx2">
                    <a:lumMod val="60000"/>
                    <a:lumOff val="40000"/>
                  </a:schemeClr>
                </a:solidFill>
                <a:latin typeface="LMU CompatilFact" panose="02000500060000020003" pitchFamily="2" charset="0"/>
              </a:rPr>
              <a:t>Verpassen der Prüfungsanmeldung</a:t>
            </a:r>
          </a:p>
        </p:txBody>
      </p:sp>
      <p:sp>
        <p:nvSpPr>
          <p:cNvPr id="7" name="Textfeld 6">
            <a:extLst>
              <a:ext uri="{FF2B5EF4-FFF2-40B4-BE49-F238E27FC236}">
                <a16:creationId xmlns:a16="http://schemas.microsoft.com/office/drawing/2014/main" id="{C322E95E-958C-01C7-E4B2-910306E2C0AE}"/>
              </a:ext>
            </a:extLst>
          </p:cNvPr>
          <p:cNvSpPr txBox="1"/>
          <p:nvPr/>
        </p:nvSpPr>
        <p:spPr>
          <a:xfrm>
            <a:off x="220006" y="4796983"/>
            <a:ext cx="7808378" cy="1754326"/>
          </a:xfrm>
          <a:prstGeom prst="rect">
            <a:avLst/>
          </a:prstGeom>
          <a:noFill/>
        </p:spPr>
        <p:txBody>
          <a:bodyPr wrap="square">
            <a:spAutoFit/>
          </a:bodyPr>
          <a:lstStyle/>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Eine Nacherfassung von </a:t>
            </a:r>
            <a:r>
              <a:rPr lang="de-DE" altLang="de-DE" dirty="0" err="1">
                <a:solidFill>
                  <a:schemeClr val="tx2">
                    <a:lumMod val="60000"/>
                    <a:lumOff val="40000"/>
                  </a:schemeClr>
                </a:solidFill>
                <a:latin typeface="LMU CompatilFact" panose="02000500060000020003" pitchFamily="2" charset="0"/>
              </a:rPr>
              <a:t>Prüfungskandidat:innen</a:t>
            </a:r>
            <a:r>
              <a:rPr lang="de-DE" altLang="de-DE" dirty="0">
                <a:solidFill>
                  <a:schemeClr val="tx2">
                    <a:lumMod val="60000"/>
                    <a:lumOff val="40000"/>
                  </a:schemeClr>
                </a:solidFill>
                <a:latin typeface="LMU CompatilFact" panose="02000500060000020003" pitchFamily="2" charset="0"/>
              </a:rPr>
              <a:t> ist nicht möglich!</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Wird die Frist versäumt, kann eine Anmeldung erst zum nächsten regulären Prüfungstermin (ein Jahr später) wieder vorgenommen werden! </a:t>
            </a:r>
          </a:p>
          <a:p>
            <a:pPr marL="0" indent="0" algn="ctr" eaLnBrk="1" hangingPunct="1"/>
            <a:r>
              <a:rPr lang="de-DE" altLang="de-DE" b="1" u="sng" dirty="0">
                <a:solidFill>
                  <a:schemeClr val="tx2">
                    <a:lumMod val="60000"/>
                    <a:lumOff val="40000"/>
                  </a:schemeClr>
                </a:solidFill>
                <a:latin typeface="LMU CompatilFact" panose="02000500060000020003" pitchFamily="2" charset="0"/>
              </a:rPr>
              <a:t>Halten Sie deswegen die Frist unbedingt ein!</a:t>
            </a:r>
          </a:p>
        </p:txBody>
      </p:sp>
    </p:spTree>
    <p:extLst>
      <p:ext uri="{BB962C8B-B14F-4D97-AF65-F5344CB8AC3E}">
        <p14:creationId xmlns:p14="http://schemas.microsoft.com/office/powerpoint/2010/main" val="2957309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6EE0557-3EA0-4DBC-1F44-DE4DFEABD40A}"/>
              </a:ext>
            </a:extLst>
          </p:cNvPr>
          <p:cNvSpPr txBox="1"/>
          <p:nvPr/>
        </p:nvSpPr>
        <p:spPr>
          <a:xfrm>
            <a:off x="323528" y="2277406"/>
            <a:ext cx="8568952" cy="646331"/>
          </a:xfrm>
          <a:prstGeom prst="rect">
            <a:avLst/>
          </a:prstGeom>
          <a:noFill/>
        </p:spPr>
        <p:txBody>
          <a:bodyPr wrap="square">
            <a:spAutoFit/>
          </a:bodyPr>
          <a:lstStyle/>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Prüfungsstoff wird Ihnen von den Lehrenden bekannt gegeben. </a:t>
            </a: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Seien Sie zur Prüfung </a:t>
            </a:r>
            <a:r>
              <a:rPr lang="de-DE" altLang="de-DE" u="sng" dirty="0">
                <a:solidFill>
                  <a:schemeClr val="tx2">
                    <a:lumMod val="60000"/>
                    <a:lumOff val="40000"/>
                  </a:schemeClr>
                </a:solidFill>
                <a:latin typeface="LMU CompatilFact" panose="02000500060000020003" pitchFamily="2" charset="0"/>
              </a:rPr>
              <a:t>pünktlich!</a:t>
            </a:r>
          </a:p>
        </p:txBody>
      </p:sp>
      <p:sp>
        <p:nvSpPr>
          <p:cNvPr id="5" name="Textfeld 4">
            <a:extLst>
              <a:ext uri="{FF2B5EF4-FFF2-40B4-BE49-F238E27FC236}">
                <a16:creationId xmlns:a16="http://schemas.microsoft.com/office/drawing/2014/main" id="{848DEFAD-E069-F949-66B3-1BDBFF32502D}"/>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Prüfungsablauf</a:t>
            </a:r>
            <a:endParaRPr lang="de-DE" sz="2000" dirty="0"/>
          </a:p>
        </p:txBody>
      </p:sp>
      <p:sp>
        <p:nvSpPr>
          <p:cNvPr id="6" name="Textfeld 5">
            <a:extLst>
              <a:ext uri="{FF2B5EF4-FFF2-40B4-BE49-F238E27FC236}">
                <a16:creationId xmlns:a16="http://schemas.microsoft.com/office/drawing/2014/main" id="{0C05773D-DED3-1F20-7C4E-EADF9C9C3695}"/>
              </a:ext>
            </a:extLst>
          </p:cNvPr>
          <p:cNvSpPr txBox="1"/>
          <p:nvPr/>
        </p:nvSpPr>
        <p:spPr>
          <a:xfrm>
            <a:off x="287524" y="3356992"/>
            <a:ext cx="8568952" cy="2336024"/>
          </a:xfrm>
          <a:prstGeom prst="rect">
            <a:avLst/>
          </a:prstGeom>
          <a:noFill/>
        </p:spPr>
        <p:txBody>
          <a:bodyPr wrap="square">
            <a:spAutoFit/>
          </a:bodyPr>
          <a:lstStyle/>
          <a:p>
            <a:pPr>
              <a:lnSpc>
                <a:spcPct val="90000"/>
              </a:lnSpc>
            </a:pPr>
            <a:r>
              <a:rPr lang="de-DE" altLang="de-DE" b="1" dirty="0">
                <a:solidFill>
                  <a:schemeClr val="tx2">
                    <a:lumMod val="60000"/>
                    <a:lumOff val="40000"/>
                  </a:schemeClr>
                </a:solidFill>
                <a:latin typeface="LMU CompatilFact" panose="02000500060000020003" pitchFamily="2" charset="0"/>
              </a:rPr>
              <a:t>Bei Klausuren:</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Sollte Ihnen der Gebrauch von Hilfsmitteln (Bibel etc.) erlaubt sein, werden Sie von den Lehrenden vorab informiert.</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Gebrauch nicht erlaubter Hilfsmittel gilt als Täuschungsversuch.</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Auf dem Klausurblatt steht, wie Sie die Fragen zu beantworten haben. Halten Sie diese Vorgaben ein!</a:t>
            </a:r>
          </a:p>
        </p:txBody>
      </p:sp>
    </p:spTree>
    <p:extLst>
      <p:ext uri="{BB962C8B-B14F-4D97-AF65-F5344CB8AC3E}">
        <p14:creationId xmlns:p14="http://schemas.microsoft.com/office/powerpoint/2010/main" val="1980059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FDE986F-EAF9-401A-269F-01DF17A3EB9D}"/>
              </a:ext>
            </a:extLst>
          </p:cNvPr>
          <p:cNvSpPr txBox="1"/>
          <p:nvPr/>
        </p:nvSpPr>
        <p:spPr>
          <a:xfrm>
            <a:off x="403054" y="3429000"/>
            <a:ext cx="6858000" cy="2585323"/>
          </a:xfrm>
          <a:prstGeom prst="rect">
            <a:avLst/>
          </a:prstGeom>
          <a:noFill/>
        </p:spPr>
        <p:txBody>
          <a:bodyPr wrap="square">
            <a:spAutoFit/>
          </a:bodyPr>
          <a:lstStyle/>
          <a:p>
            <a:pPr marL="266700" indent="-266700" eaLnBrk="1" hangingPunct="1">
              <a:defRPr/>
            </a:pPr>
            <a:r>
              <a:rPr lang="de-DE" altLang="de-DE" b="1" dirty="0">
                <a:solidFill>
                  <a:schemeClr val="tx2">
                    <a:lumMod val="60000"/>
                    <a:lumOff val="40000"/>
                  </a:schemeClr>
                </a:solidFill>
                <a:latin typeface="LMU CompatilFact" panose="02000500060000020003" pitchFamily="2" charset="0"/>
              </a:rPr>
              <a:t>Bei Seminararbeiten:</a:t>
            </a:r>
          </a:p>
          <a:p>
            <a:pPr marL="266700" indent="-266700" eaLnBrk="1" hangingPunct="1">
              <a:defRPr/>
            </a:pPr>
            <a:endParaRPr lang="de-DE" altLang="de-DE" dirty="0">
              <a:solidFill>
                <a:srgbClr val="589898"/>
              </a:solidFill>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Sie bekommen von den Lehrenden ein Thema für eine Seminararbeit und erfahren den gewünschten Umfang der Arbeit.</a:t>
            </a:r>
          </a:p>
          <a:p>
            <a:pPr eaLnBrk="1" hangingPunct="1">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Sie erhalten von Ihren Lehrenden einen Abgabetermin.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 Prüfungstermin; dieser Termin ist auf jeden Fall </a:t>
            </a:r>
          </a:p>
          <a:p>
            <a:pPr eaLnBrk="1" hangingPunct="1">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einzuhalten!)</a:t>
            </a:r>
          </a:p>
        </p:txBody>
      </p:sp>
      <p:sp>
        <p:nvSpPr>
          <p:cNvPr id="4" name="Textfeld 3">
            <a:extLst>
              <a:ext uri="{FF2B5EF4-FFF2-40B4-BE49-F238E27FC236}">
                <a16:creationId xmlns:a16="http://schemas.microsoft.com/office/drawing/2014/main" id="{A20E11C7-AAC9-F125-605A-EADD1D989B20}"/>
              </a:ext>
            </a:extLst>
          </p:cNvPr>
          <p:cNvSpPr txBox="1"/>
          <p:nvPr/>
        </p:nvSpPr>
        <p:spPr>
          <a:xfrm>
            <a:off x="403054" y="1772816"/>
            <a:ext cx="8568952" cy="1089529"/>
          </a:xfrm>
          <a:prstGeom prst="rect">
            <a:avLst/>
          </a:prstGeom>
          <a:noFill/>
        </p:spPr>
        <p:txBody>
          <a:bodyPr wrap="square">
            <a:spAutoFit/>
          </a:bodyPr>
          <a:lstStyle/>
          <a:p>
            <a:pPr>
              <a:lnSpc>
                <a:spcPct val="90000"/>
              </a:lnSpc>
            </a:pPr>
            <a:r>
              <a:rPr lang="de-DE" altLang="de-DE" b="1" dirty="0">
                <a:solidFill>
                  <a:schemeClr val="tx2">
                    <a:lumMod val="60000"/>
                    <a:lumOff val="40000"/>
                  </a:schemeClr>
                </a:solidFill>
                <a:latin typeface="LMU CompatilFact" panose="02000500060000020003" pitchFamily="2" charset="0"/>
              </a:rPr>
              <a:t>Bei mündlichen Prüfungen:</a:t>
            </a:r>
          </a:p>
          <a:p>
            <a:pPr marL="285750" indent="-285750">
              <a:lnSpc>
                <a:spcPct val="90000"/>
              </a:lnSpc>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lnSpc>
                <a:spcPct val="90000"/>
              </a:lnSpc>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genauen Prüfungstermine erhalten Sie durch einen Aushang an den Lehrstühlen.</a:t>
            </a:r>
          </a:p>
        </p:txBody>
      </p:sp>
    </p:spTree>
    <p:extLst>
      <p:ext uri="{BB962C8B-B14F-4D97-AF65-F5344CB8AC3E}">
        <p14:creationId xmlns:p14="http://schemas.microsoft.com/office/powerpoint/2010/main" val="564000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6DDE2BE-BEFD-29BF-6F5E-E520EFB56E46}"/>
              </a:ext>
            </a:extLst>
          </p:cNvPr>
          <p:cNvSpPr txBox="1"/>
          <p:nvPr/>
        </p:nvSpPr>
        <p:spPr>
          <a:xfrm>
            <a:off x="323528" y="2276872"/>
            <a:ext cx="8424936" cy="3970318"/>
          </a:xfrm>
          <a:prstGeom prst="rect">
            <a:avLst/>
          </a:prstGeom>
          <a:noFill/>
        </p:spPr>
        <p:txBody>
          <a:bodyPr wrap="square">
            <a:spAutoFit/>
          </a:bodyPr>
          <a:lstStyle/>
          <a:p>
            <a:pPr marL="285750"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Die meisten Prüfungsleistungen werden benotet.</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Einzelne Prüfungen werden mit bestanden/nicht bestanden bewertet </a:t>
            </a:r>
          </a:p>
          <a:p>
            <a:pPr>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(z.B. P 6.1 „Einführung in das wissenschaftliche Arbeiten und in die</a:t>
            </a:r>
          </a:p>
          <a:p>
            <a:pPr>
              <a:buClr>
                <a:schemeClr val="tx2">
                  <a:lumMod val="60000"/>
                  <a:lumOff val="40000"/>
                </a:schemeClr>
              </a:buClr>
              <a:defRPr/>
            </a:pPr>
            <a:r>
              <a:rPr lang="de-DE" altLang="de-DE" dirty="0">
                <a:solidFill>
                  <a:schemeClr val="tx2">
                    <a:lumMod val="60000"/>
                    <a:lumOff val="40000"/>
                  </a:schemeClr>
                </a:solidFill>
                <a:latin typeface="LMU CompatilFact" panose="02000500060000020003" pitchFamily="2" charset="0"/>
              </a:rPr>
              <a:t>     Grundlagen der Theologie“). </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Eine Prüfung ist bestanden, wenn Sie mit 4,0 oder besser bewertet wurde. </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Die Note hat keine Auswirkung auf den Wert der ECTS-Punkte.</a:t>
            </a:r>
          </a:p>
          <a:p>
            <a:pPr>
              <a:buClr>
                <a:schemeClr val="tx2">
                  <a:lumMod val="60000"/>
                  <a:lumOff val="40000"/>
                </a:schemeClr>
              </a:buCl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Eine Prüfung kann nicht zur Notenverbesserung wiederholt werden.</a:t>
            </a:r>
          </a:p>
          <a:p>
            <a:pPr marL="285750" indent="-285750">
              <a:buClr>
                <a:schemeClr val="tx2">
                  <a:lumMod val="60000"/>
                  <a:lumOff val="40000"/>
                </a:schemeClr>
              </a:buClr>
              <a:buFont typeface="Arial" panose="020B0604020202020204" pitchFamily="34" charset="0"/>
              <a:buChar char="•"/>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altLang="de-DE" dirty="0">
                <a:solidFill>
                  <a:schemeClr val="tx2">
                    <a:lumMod val="60000"/>
                    <a:lumOff val="40000"/>
                  </a:schemeClr>
                </a:solidFill>
                <a:latin typeface="LMU CompatilFact" panose="02000500060000020003" pitchFamily="2" charset="0"/>
              </a:rPr>
              <a:t>Ihre Noten können Sie am Ende der vorlesungsfreien Zeit / am Beginn des nächsten Semesters in „LSF“ einsehen.</a:t>
            </a:r>
          </a:p>
        </p:txBody>
      </p:sp>
      <p:sp>
        <p:nvSpPr>
          <p:cNvPr id="5" name="Textfeld 4">
            <a:extLst>
              <a:ext uri="{FF2B5EF4-FFF2-40B4-BE49-F238E27FC236}">
                <a16:creationId xmlns:a16="http://schemas.microsoft.com/office/drawing/2014/main" id="{6BC4F4D8-96F8-59E0-B366-09387D7CCB21}"/>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Prüfungsbewertung</a:t>
            </a:r>
            <a:endParaRPr lang="de-DE" sz="2000" dirty="0"/>
          </a:p>
        </p:txBody>
      </p:sp>
    </p:spTree>
    <p:extLst>
      <p:ext uri="{BB962C8B-B14F-4D97-AF65-F5344CB8AC3E}">
        <p14:creationId xmlns:p14="http://schemas.microsoft.com/office/powerpoint/2010/main" val="2513538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C889524-E084-5402-155D-A82974398424}"/>
              </a:ext>
            </a:extLst>
          </p:cNvPr>
          <p:cNvSpPr txBox="1"/>
          <p:nvPr/>
        </p:nvSpPr>
        <p:spPr>
          <a:xfrm>
            <a:off x="395536" y="2348880"/>
            <a:ext cx="8496944" cy="2031325"/>
          </a:xfrm>
          <a:prstGeom prst="rect">
            <a:avLst/>
          </a:prstGeom>
          <a:noFill/>
        </p:spPr>
        <p:txBody>
          <a:bodyPr wrap="square">
            <a:spAutoFit/>
          </a:bodyPr>
          <a:lstStyle/>
          <a:p>
            <a:pPr marL="285750" indent="-285750">
              <a:buClr>
                <a:schemeClr val="tx2">
                  <a:lumMod val="60000"/>
                  <a:lumOff val="40000"/>
                </a:schemeClr>
              </a:buClr>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Wenn Sie von der Prüfung fernbleiben, gilt diese als nicht bestanden. </a:t>
            </a:r>
          </a:p>
          <a:p>
            <a:pPr>
              <a:buClr>
                <a:schemeClr val="tx2">
                  <a:lumMod val="60000"/>
                  <a:lumOff val="40000"/>
                </a:schemeClr>
              </a:buClr>
              <a:buFont typeface="Arial" panose="020B0604020202020204" pitchFamily="34" charset="0"/>
              <a:buChar char="•"/>
              <a:defRPr/>
            </a:pPr>
            <a:endParaRPr 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Wenn Sie am Tag der Prüfung erkrankt sind, benötigen Sie auf jeden Fall ein ärztliches Attest. Eine Arbeitsunfähigkeits-bescheinigung reicht nicht aus!</a:t>
            </a:r>
          </a:p>
          <a:p>
            <a:pPr>
              <a:buClr>
                <a:schemeClr val="tx2">
                  <a:lumMod val="60000"/>
                  <a:lumOff val="40000"/>
                </a:schemeClr>
              </a:buClr>
              <a:buFont typeface="Arial" panose="020B0604020202020204" pitchFamily="34" charset="0"/>
              <a:buChar char="•"/>
              <a:defRPr/>
            </a:pPr>
            <a:endParaRPr 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defRPr/>
            </a:pPr>
            <a:r>
              <a:rPr lang="de-DE" dirty="0">
                <a:solidFill>
                  <a:schemeClr val="tx2">
                    <a:lumMod val="60000"/>
                    <a:lumOff val="40000"/>
                  </a:schemeClr>
                </a:solidFill>
                <a:latin typeface="LMU CompatilFact" panose="02000500060000020003" pitchFamily="2" charset="0"/>
              </a:rPr>
              <a:t>Schicken Sie dieses Attest unverzüglich (in den nächsten drei Tagen nach Prüfungstermin) an das Prüfungsamt: </a:t>
            </a:r>
          </a:p>
        </p:txBody>
      </p:sp>
      <p:sp>
        <p:nvSpPr>
          <p:cNvPr id="4" name="Textfeld 3">
            <a:extLst>
              <a:ext uri="{FF2B5EF4-FFF2-40B4-BE49-F238E27FC236}">
                <a16:creationId xmlns:a16="http://schemas.microsoft.com/office/drawing/2014/main" id="{0D85EB61-3E70-933D-4FDC-4F1AE9521C54}"/>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Nichtantreten von Prüfungen</a:t>
            </a:r>
            <a:endParaRPr lang="de-DE" sz="2000" dirty="0"/>
          </a:p>
        </p:txBody>
      </p:sp>
      <p:sp>
        <p:nvSpPr>
          <p:cNvPr id="6" name="Textfeld 5">
            <a:extLst>
              <a:ext uri="{FF2B5EF4-FFF2-40B4-BE49-F238E27FC236}">
                <a16:creationId xmlns:a16="http://schemas.microsoft.com/office/drawing/2014/main" id="{E936B239-B396-6964-D766-77D1206D534C}"/>
              </a:ext>
            </a:extLst>
          </p:cNvPr>
          <p:cNvSpPr txBox="1"/>
          <p:nvPr/>
        </p:nvSpPr>
        <p:spPr>
          <a:xfrm>
            <a:off x="395536" y="4357622"/>
            <a:ext cx="8568952" cy="2308324"/>
          </a:xfrm>
          <a:prstGeom prst="rect">
            <a:avLst/>
          </a:prstGeom>
          <a:noFill/>
        </p:spPr>
        <p:txBody>
          <a:bodyPr wrap="square">
            <a:spAutoFit/>
          </a:bodyPr>
          <a:lstStyle/>
          <a:p>
            <a:pPr algn="ctr" eaLnBrk="1" hangingPunct="1">
              <a:spcBef>
                <a:spcPct val="80000"/>
              </a:spcBef>
              <a:tabLst>
                <a:tab pos="622300" algn="l"/>
              </a:tabLst>
            </a:pPr>
            <a:r>
              <a:rPr lang="de-DE" altLang="de-DE" dirty="0">
                <a:solidFill>
                  <a:schemeClr val="tx2">
                    <a:lumMod val="60000"/>
                    <a:lumOff val="40000"/>
                  </a:schemeClr>
                </a:solidFill>
                <a:latin typeface="LMU CompatilFact" panose="02000500060000020003" pitchFamily="2" charset="0"/>
              </a:rPr>
              <a:t>PAGS (Prüfungsamt für Geistes- und Sozialwissenschaften)</a:t>
            </a:r>
          </a:p>
          <a:p>
            <a:pPr algn="ctr" eaLnBrk="1" hangingPunct="1">
              <a:tabLst>
                <a:tab pos="622300" algn="l"/>
              </a:tabLst>
            </a:pPr>
            <a:r>
              <a:rPr lang="de-DE" altLang="de-DE" dirty="0">
                <a:solidFill>
                  <a:schemeClr val="tx2">
                    <a:lumMod val="60000"/>
                    <a:lumOff val="40000"/>
                  </a:schemeClr>
                </a:solidFill>
                <a:latin typeface="LMU CompatilFact" panose="02000500060000020003" pitchFamily="2" charset="0"/>
              </a:rPr>
              <a:t>	Geschwister-Scholl-Platz 1</a:t>
            </a:r>
          </a:p>
          <a:p>
            <a:pPr algn="ctr" eaLnBrk="1" hangingPunct="1">
              <a:tabLst>
                <a:tab pos="622300" algn="l"/>
              </a:tabLst>
            </a:pPr>
            <a:r>
              <a:rPr lang="de-DE" altLang="de-DE" dirty="0">
                <a:solidFill>
                  <a:schemeClr val="tx2">
                    <a:lumMod val="60000"/>
                    <a:lumOff val="40000"/>
                  </a:schemeClr>
                </a:solidFill>
                <a:latin typeface="LMU CompatilFact" panose="02000500060000020003" pitchFamily="2" charset="0"/>
              </a:rPr>
              <a:t>	Herr Phil </a:t>
            </a:r>
            <a:r>
              <a:rPr lang="de-DE" altLang="de-DE" dirty="0" err="1">
                <a:solidFill>
                  <a:schemeClr val="tx2">
                    <a:lumMod val="60000"/>
                    <a:lumOff val="40000"/>
                  </a:schemeClr>
                </a:solidFill>
                <a:latin typeface="LMU CompatilFact" panose="02000500060000020003" pitchFamily="2" charset="0"/>
              </a:rPr>
              <a:t>Hänßler</a:t>
            </a:r>
            <a:endParaRPr lang="de-DE" altLang="de-DE" dirty="0">
              <a:solidFill>
                <a:schemeClr val="tx2">
                  <a:lumMod val="60000"/>
                  <a:lumOff val="40000"/>
                </a:schemeClr>
              </a:solidFill>
              <a:latin typeface="LMU CompatilFact" panose="02000500060000020003" pitchFamily="2" charset="0"/>
            </a:endParaRPr>
          </a:p>
          <a:p>
            <a:pPr algn="ctr" eaLnBrk="1" hangingPunct="1">
              <a:tabLst>
                <a:tab pos="622300" algn="l"/>
              </a:tabLst>
            </a:pPr>
            <a:r>
              <a:rPr lang="de-DE" altLang="de-DE" dirty="0">
                <a:solidFill>
                  <a:schemeClr val="tx2">
                    <a:lumMod val="60000"/>
                    <a:lumOff val="40000"/>
                  </a:schemeClr>
                </a:solidFill>
                <a:latin typeface="LMU CompatilFact" panose="02000500060000020003" pitchFamily="2" charset="0"/>
              </a:rPr>
              <a:t>	80539 München</a:t>
            </a:r>
          </a:p>
          <a:p>
            <a:pPr>
              <a:tabLst>
                <a:tab pos="622300" algn="l"/>
              </a:tabLst>
            </a:pPr>
            <a:endParaRPr lang="de-DE" altLang="de-DE" dirty="0">
              <a:solidFill>
                <a:srgbClr val="589898"/>
              </a:solidFill>
            </a:endParaRPr>
          </a:p>
          <a:p>
            <a:pPr marL="285750" indent="-285750">
              <a:buFont typeface="Arial" panose="020B0604020202020204" pitchFamily="34" charset="0"/>
              <a:buChar char="•"/>
              <a:tabLst>
                <a:tab pos="622300" algn="l"/>
              </a:tabLst>
            </a:pPr>
            <a:r>
              <a:rPr lang="de-DE" altLang="de-DE" dirty="0">
                <a:solidFill>
                  <a:schemeClr val="tx2">
                    <a:lumMod val="60000"/>
                    <a:lumOff val="40000"/>
                  </a:schemeClr>
                </a:solidFill>
                <a:latin typeface="LMU CompatilFact" panose="02000500060000020003" pitchFamily="2" charset="0"/>
              </a:rPr>
              <a:t>Dem Attest ist ein ausgefülltes Formular (Beiblatt zum Attest) beizufügen, das Sie auf der Homepage des Prüfungsamtes </a:t>
            </a:r>
            <a:r>
              <a:rPr lang="de-DE" altLang="de-DE" dirty="0">
                <a:solidFill>
                  <a:schemeClr val="tx2">
                    <a:lumMod val="60000"/>
                    <a:lumOff val="40000"/>
                  </a:schemeClr>
                </a:solidFill>
                <a:latin typeface="LMU CompatilFact" panose="02000500060000020003" pitchFamily="2" charset="0"/>
                <a:hlinkClick r:id="rId2"/>
              </a:rPr>
              <a:t>www.uni-muenchen.de/pa/pags</a:t>
            </a:r>
            <a:r>
              <a:rPr lang="de-DE" altLang="de-DE" dirty="0">
                <a:solidFill>
                  <a:schemeClr val="tx2">
                    <a:lumMod val="60000"/>
                    <a:lumOff val="40000"/>
                  </a:schemeClr>
                </a:solidFill>
                <a:latin typeface="LMU CompatilFact" panose="02000500060000020003" pitchFamily="2" charset="0"/>
              </a:rPr>
              <a:t> herunterladen können. </a:t>
            </a:r>
          </a:p>
        </p:txBody>
      </p:sp>
    </p:spTree>
    <p:extLst>
      <p:ext uri="{BB962C8B-B14F-4D97-AF65-F5344CB8AC3E}">
        <p14:creationId xmlns:p14="http://schemas.microsoft.com/office/powerpoint/2010/main" val="3277724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454E669-75AD-AF7D-62BD-A79151C54BCD}"/>
              </a:ext>
            </a:extLst>
          </p:cNvPr>
          <p:cNvSpPr txBox="1"/>
          <p:nvPr/>
        </p:nvSpPr>
        <p:spPr>
          <a:xfrm>
            <a:off x="323528" y="1772816"/>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Nichtbestehen einer Prüfung</a:t>
            </a:r>
            <a:endParaRPr lang="de-DE" sz="2000" dirty="0"/>
          </a:p>
        </p:txBody>
      </p:sp>
      <p:sp>
        <p:nvSpPr>
          <p:cNvPr id="6" name="Textfeld 5">
            <a:extLst>
              <a:ext uri="{FF2B5EF4-FFF2-40B4-BE49-F238E27FC236}">
                <a16:creationId xmlns:a16="http://schemas.microsoft.com/office/drawing/2014/main" id="{91C016E5-560F-BC83-EB61-47D4034A40F0}"/>
              </a:ext>
            </a:extLst>
          </p:cNvPr>
          <p:cNvSpPr txBox="1"/>
          <p:nvPr/>
        </p:nvSpPr>
        <p:spPr>
          <a:xfrm>
            <a:off x="292260" y="2229958"/>
            <a:ext cx="8672228" cy="2585323"/>
          </a:xfrm>
          <a:prstGeom prst="rect">
            <a:avLst/>
          </a:prstGeom>
          <a:noFill/>
        </p:spPr>
        <p:txBody>
          <a:bodyPr wrap="square">
            <a:spAutoFit/>
          </a:bodyPr>
          <a:lstStyle/>
          <a:p>
            <a:pPr marL="285750" indent="-285750">
              <a:buClr>
                <a:schemeClr val="tx2">
                  <a:lumMod val="60000"/>
                  <a:lumOff val="40000"/>
                </a:schemeClr>
              </a:buClr>
              <a:buFont typeface="Arial" panose="020B0604020202020204" pitchFamily="34" charset="0"/>
              <a:buChar char="•"/>
              <a:tabLst>
                <a:tab pos="355600" algn="l"/>
              </a:tabLst>
              <a:defRPr/>
            </a:pPr>
            <a:r>
              <a:rPr lang="de-DE" altLang="de-DE" dirty="0">
                <a:solidFill>
                  <a:schemeClr val="tx2">
                    <a:lumMod val="60000"/>
                    <a:lumOff val="40000"/>
                  </a:schemeClr>
                </a:solidFill>
                <a:latin typeface="LMU CompatilFact" panose="02000500060000020003" pitchFamily="2" charset="0"/>
              </a:rPr>
              <a:t>Wenn Sie eine Prüfung nicht bestehen, müssen Sie diese wiederholen. Um Ihr Studium erfolgreich abzuschließen, müssen alle vorgesehenen Prüfungen bestanden (Note 1,0 – 4,0) sein.</a:t>
            </a:r>
          </a:p>
          <a:p>
            <a:pPr marL="0" indent="0">
              <a:buClr>
                <a:schemeClr val="tx2">
                  <a:lumMod val="60000"/>
                  <a:lumOff val="40000"/>
                </a:schemeClr>
              </a:buClr>
              <a:tabLst>
                <a:tab pos="355600" algn="l"/>
              </a:tabLst>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tabLst>
                <a:tab pos="355600" algn="l"/>
              </a:tabLst>
              <a:defRPr/>
            </a:pPr>
            <a:r>
              <a:rPr lang="de-DE" altLang="de-DE" dirty="0">
                <a:solidFill>
                  <a:schemeClr val="tx2">
                    <a:lumMod val="60000"/>
                    <a:lumOff val="40000"/>
                  </a:schemeClr>
                </a:solidFill>
                <a:latin typeface="LMU CompatilFact" panose="02000500060000020003" pitchFamily="2" charset="0"/>
              </a:rPr>
              <a:t>Sie können Prüfungen im Rahmen der Maximalstudienzeit beliebig oft wiederholen.</a:t>
            </a:r>
          </a:p>
          <a:p>
            <a:pPr marL="0" indent="0">
              <a:buClr>
                <a:schemeClr val="tx2">
                  <a:lumMod val="60000"/>
                  <a:lumOff val="40000"/>
                </a:schemeClr>
              </a:buClr>
              <a:tabLst>
                <a:tab pos="355600" algn="l"/>
              </a:tabLst>
              <a:defRP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tabLst>
                <a:tab pos="355600" algn="l"/>
              </a:tabLst>
              <a:defRPr/>
            </a:pPr>
            <a:r>
              <a:rPr lang="de-DE" altLang="de-DE" dirty="0">
                <a:solidFill>
                  <a:schemeClr val="tx2">
                    <a:lumMod val="60000"/>
                    <a:lumOff val="40000"/>
                  </a:schemeClr>
                </a:solidFill>
                <a:latin typeface="LMU CompatilFact" panose="02000500060000020003" pitchFamily="2" charset="0"/>
              </a:rPr>
              <a:t>Ausnahme: P 28 – Magisterarbeit. Diese kann nur einmal zum nächstmöglichen Zeitpunkt wiederholt werden.</a:t>
            </a:r>
          </a:p>
        </p:txBody>
      </p:sp>
    </p:spTree>
    <p:extLst>
      <p:ext uri="{BB962C8B-B14F-4D97-AF65-F5344CB8AC3E}">
        <p14:creationId xmlns:p14="http://schemas.microsoft.com/office/powerpoint/2010/main" val="1428563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CFCF3AB-7DE3-F984-1881-2D914E2DEE97}"/>
              </a:ext>
            </a:extLst>
          </p:cNvPr>
          <p:cNvSpPr txBox="1"/>
          <p:nvPr/>
        </p:nvSpPr>
        <p:spPr>
          <a:xfrm>
            <a:off x="419665" y="2136981"/>
            <a:ext cx="7848872" cy="1754326"/>
          </a:xfrm>
          <a:prstGeom prst="rect">
            <a:avLst/>
          </a:prstGeom>
          <a:noFill/>
        </p:spPr>
        <p:txBody>
          <a:bodyPr wrap="square">
            <a:spAutoFit/>
          </a:bodyPr>
          <a:lstStyle/>
          <a:p>
            <a:pPr eaLnBrk="1" hangingPunct="1"/>
            <a:r>
              <a:rPr lang="de-DE" altLang="de-DE" b="1" u="sng" dirty="0">
                <a:solidFill>
                  <a:schemeClr val="tx2">
                    <a:lumMod val="60000"/>
                    <a:lumOff val="40000"/>
                  </a:schemeClr>
                </a:solidFill>
                <a:latin typeface="LMU CompatilFact" panose="02000500060000020003" pitchFamily="2" charset="0"/>
              </a:rPr>
              <a:t>Möglichkeit 1: </a:t>
            </a:r>
          </a:p>
          <a:p>
            <a:pPr eaLnBrk="1" hangingPunct="1"/>
            <a:r>
              <a:rPr lang="de-DE" altLang="de-DE" dirty="0">
                <a:solidFill>
                  <a:schemeClr val="tx2">
                    <a:lumMod val="60000"/>
                    <a:lumOff val="40000"/>
                  </a:schemeClr>
                </a:solidFill>
                <a:latin typeface="LMU CompatilFact" panose="02000500060000020003" pitchFamily="2" charset="0"/>
              </a:rPr>
              <a:t>Wiederholung der Prüfung im Folgesemester (WS nicht bestanden - im </a:t>
            </a:r>
            <a:r>
              <a:rPr lang="de-DE" altLang="de-DE" dirty="0" err="1">
                <a:solidFill>
                  <a:schemeClr val="tx2">
                    <a:lumMod val="60000"/>
                    <a:lumOff val="40000"/>
                  </a:schemeClr>
                </a:solidFill>
                <a:latin typeface="LMU CompatilFact" panose="02000500060000020003" pitchFamily="2" charset="0"/>
              </a:rPr>
              <a:t>SoSe</a:t>
            </a:r>
            <a:r>
              <a:rPr lang="de-DE" altLang="de-DE" dirty="0">
                <a:solidFill>
                  <a:schemeClr val="tx2">
                    <a:lumMod val="60000"/>
                    <a:lumOff val="40000"/>
                  </a:schemeClr>
                </a:solidFill>
                <a:latin typeface="LMU CompatilFact" panose="02000500060000020003" pitchFamily="2" charset="0"/>
              </a:rPr>
              <a:t> wiederholen) ohne die LV nochmals zu besuchen.</a:t>
            </a:r>
          </a:p>
          <a:p>
            <a:pPr marL="285750" indent="-285750" eaLnBrk="1" hangingPunct="1">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Diese Prüfungen werden in LSF und der Homepage der Fakultät veröffentlicht.</a:t>
            </a:r>
          </a:p>
          <a:p>
            <a:pPr marL="285750" indent="-285750" eaLnBrk="1" hangingPunct="1">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Anmeldung erfolgt bei diesen Prüfungen über LSF.</a:t>
            </a:r>
          </a:p>
        </p:txBody>
      </p:sp>
      <p:sp>
        <p:nvSpPr>
          <p:cNvPr id="4" name="Textfeld 3">
            <a:extLst>
              <a:ext uri="{FF2B5EF4-FFF2-40B4-BE49-F238E27FC236}">
                <a16:creationId xmlns:a16="http://schemas.microsoft.com/office/drawing/2014/main" id="{6DDF87DF-0FC6-7F8D-5F5B-DEF2ACF96C93}"/>
              </a:ext>
            </a:extLst>
          </p:cNvPr>
          <p:cNvSpPr txBox="1"/>
          <p:nvPr/>
        </p:nvSpPr>
        <p:spPr>
          <a:xfrm>
            <a:off x="251520" y="1638818"/>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Wiederholungsprüfung</a:t>
            </a:r>
            <a:endParaRPr lang="de-DE" sz="2000" dirty="0"/>
          </a:p>
        </p:txBody>
      </p:sp>
      <p:sp>
        <p:nvSpPr>
          <p:cNvPr id="6" name="Textfeld 5">
            <a:extLst>
              <a:ext uri="{FF2B5EF4-FFF2-40B4-BE49-F238E27FC236}">
                <a16:creationId xmlns:a16="http://schemas.microsoft.com/office/drawing/2014/main" id="{2CA59C3B-2BBA-FEB4-A99C-FFDE2DACF442}"/>
              </a:ext>
            </a:extLst>
          </p:cNvPr>
          <p:cNvSpPr txBox="1"/>
          <p:nvPr/>
        </p:nvSpPr>
        <p:spPr>
          <a:xfrm>
            <a:off x="419665" y="3989361"/>
            <a:ext cx="8807709" cy="2308324"/>
          </a:xfrm>
          <a:prstGeom prst="rect">
            <a:avLst/>
          </a:prstGeom>
          <a:noFill/>
        </p:spPr>
        <p:txBody>
          <a:bodyPr wrap="square">
            <a:spAutoFit/>
          </a:bodyPr>
          <a:lstStyle/>
          <a:p>
            <a:r>
              <a:rPr lang="de-DE" altLang="de-DE" b="1" u="sng" dirty="0">
                <a:solidFill>
                  <a:schemeClr val="tx2">
                    <a:lumMod val="60000"/>
                    <a:lumOff val="40000"/>
                  </a:schemeClr>
                </a:solidFill>
                <a:latin typeface="LMU CompatilFact" panose="02000500060000020003" pitchFamily="2" charset="0"/>
              </a:rPr>
              <a:t>Möglichkeit 2: </a:t>
            </a:r>
          </a:p>
          <a:p>
            <a:pPr eaLnBrk="1" hangingPunct="1"/>
            <a:r>
              <a:rPr lang="de-DE" altLang="de-DE" dirty="0">
                <a:solidFill>
                  <a:schemeClr val="tx2">
                    <a:lumMod val="60000"/>
                    <a:lumOff val="40000"/>
                  </a:schemeClr>
                </a:solidFill>
                <a:latin typeface="LMU CompatilFact" panose="02000500060000020003" pitchFamily="2" charset="0"/>
              </a:rPr>
              <a:t>Wiederholung der Prüfung zum Regeltermin ein Jahr später (WS 2023/24 nicht bestanden, WS 2024/25 wiederholen) mit der Möglichkeit, die LV nochmals zu hören.</a:t>
            </a:r>
            <a:endParaRPr lang="de-DE" altLang="de-DE" sz="1800" dirty="0">
              <a:solidFill>
                <a:srgbClr val="589898"/>
              </a:solidFill>
            </a:endParaRPr>
          </a:p>
          <a:p>
            <a:pPr marL="285750"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Diese Prüfungen werden durch u.a. Aushang am Lehrstuhl (wie bei der Erstablegung) veröffentlicht.</a:t>
            </a:r>
          </a:p>
          <a:p>
            <a:pPr marL="285750"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Anmeldung erfolgt über LSF.</a:t>
            </a:r>
          </a:p>
          <a:p>
            <a:pPr marL="285750"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Anmeldezeitraum entspricht dem der Erstablegung.</a:t>
            </a:r>
          </a:p>
        </p:txBody>
      </p:sp>
    </p:spTree>
    <p:extLst>
      <p:ext uri="{BB962C8B-B14F-4D97-AF65-F5344CB8AC3E}">
        <p14:creationId xmlns:p14="http://schemas.microsoft.com/office/powerpoint/2010/main" val="243029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79D2CDB-E3BB-2BA1-72CD-EA653E6887ED}"/>
              </a:ext>
            </a:extLst>
          </p:cNvPr>
          <p:cNvSpPr txBox="1"/>
          <p:nvPr/>
        </p:nvSpPr>
        <p:spPr>
          <a:xfrm>
            <a:off x="179512" y="1844824"/>
            <a:ext cx="7704856" cy="2062103"/>
          </a:xfrm>
          <a:prstGeom prst="rect">
            <a:avLst/>
          </a:prstGeom>
          <a:noFill/>
        </p:spPr>
        <p:txBody>
          <a:bodyPr wrap="square">
            <a:spAutoFit/>
          </a:bodyPr>
          <a:lstStyle/>
          <a:p>
            <a:pPr>
              <a:buClr>
                <a:schemeClr val="tx2">
                  <a:lumMod val="60000"/>
                  <a:lumOff val="40000"/>
                </a:schemeClr>
              </a:buClr>
            </a:pPr>
            <a:r>
              <a:rPr lang="de-DE" altLang="de-DE" sz="2000" b="1" dirty="0">
                <a:solidFill>
                  <a:schemeClr val="tx2">
                    <a:lumMod val="60000"/>
                    <a:lumOff val="40000"/>
                  </a:schemeClr>
                </a:solidFill>
                <a:latin typeface="LMU CompatilFact" panose="02000500060000020003" pitchFamily="2" charset="0"/>
              </a:rPr>
              <a:t>Prüfungswiederholung in der Aufbauphase</a:t>
            </a:r>
          </a:p>
          <a:p>
            <a:pPr marL="285750" indent="-285750">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Lehrveranstaltungen/Module der Aufbauphase werden nur alle zwei Jahre angeboten.</a:t>
            </a:r>
          </a:p>
          <a:p>
            <a:pPr marL="285750" indent="-285750">
              <a:buClr>
                <a:schemeClr val="tx2">
                  <a:lumMod val="60000"/>
                  <a:lumOff val="40000"/>
                </a:schemeClr>
              </a:buClr>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a:buClr>
                <a:schemeClr val="tx2">
                  <a:lumMod val="60000"/>
                  <a:lumOff val="40000"/>
                </a:schemeClr>
              </a:buClr>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Die Prüfungen und die dazugehörigen Wiederholungsprüfungen werden jedoch jährlich angeboten.</a:t>
            </a:r>
          </a:p>
        </p:txBody>
      </p:sp>
    </p:spTree>
    <p:extLst>
      <p:ext uri="{BB962C8B-B14F-4D97-AF65-F5344CB8AC3E}">
        <p14:creationId xmlns:p14="http://schemas.microsoft.com/office/powerpoint/2010/main" val="33884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Netzwerkbüro\Website\Fototour\Flu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69" t="18504" b="15769"/>
          <a:stretch/>
        </p:blipFill>
        <p:spPr bwMode="auto">
          <a:xfrm>
            <a:off x="4629927" y="4374035"/>
            <a:ext cx="4320480" cy="21400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ultiplikatoren-projekt.peoplemanagement.uni-muenchen.de/bilder/web_bilder_l/lmu-audi__kleiner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8" y="1710763"/>
            <a:ext cx="4320480" cy="21400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dgph.de/sites/default/files/content/startseite/Material/uni_muenchen.jpg"/>
          <p:cNvPicPr>
            <a:picLocks noChangeAspect="1" noChangeArrowheads="1"/>
          </p:cNvPicPr>
          <p:nvPr/>
        </p:nvPicPr>
        <p:blipFill rotWithShape="1">
          <a:blip r:embed="rId4">
            <a:extLst>
              <a:ext uri="{28A0092B-C50C-407E-A947-70E740481C1C}">
                <a14:useLocalDpi xmlns:a14="http://schemas.microsoft.com/office/drawing/2010/main" val="0"/>
              </a:ext>
            </a:extLst>
          </a:blip>
          <a:srcRect r="4584"/>
          <a:stretch/>
        </p:blipFill>
        <p:spPr bwMode="auto">
          <a:xfrm>
            <a:off x="4629927" y="1710763"/>
            <a:ext cx="4320480" cy="21358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general.ge.topuniversity.eu/fotos/Films/Muchen/4361333878_438288e8f5_b.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18856"/>
          <a:stretch/>
        </p:blipFill>
        <p:spPr bwMode="auto">
          <a:xfrm>
            <a:off x="193789" y="4374035"/>
            <a:ext cx="4348792" cy="21400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86749" y="3850815"/>
            <a:ext cx="8788034" cy="523220"/>
          </a:xfrm>
          <a:prstGeom prst="rect">
            <a:avLst/>
          </a:prstGeom>
          <a:noFill/>
        </p:spPr>
        <p:txBody>
          <a:bodyPr wrap="square" rtlCol="0">
            <a:spAutoFit/>
          </a:bodyPr>
          <a:lstStyle/>
          <a:p>
            <a:pPr algn="ctr"/>
            <a:r>
              <a:rPr lang="de-DE" sz="2800" b="1" dirty="0">
                <a:solidFill>
                  <a:srgbClr val="0070C0"/>
                </a:solidFill>
                <a:latin typeface="LMU CompatilFact" panose="02000500060000020003" pitchFamily="2" charset="0"/>
              </a:rPr>
              <a:t>LUDWIG-MAXIMILIANS-UNIVERSITÄT</a:t>
            </a:r>
          </a:p>
        </p:txBody>
      </p:sp>
    </p:spTree>
    <p:extLst>
      <p:ext uri="{BB962C8B-B14F-4D97-AF65-F5344CB8AC3E}">
        <p14:creationId xmlns:p14="http://schemas.microsoft.com/office/powerpoint/2010/main" val="421736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658B807-6683-7B41-2DCA-D541DE16A24F}"/>
              </a:ext>
            </a:extLst>
          </p:cNvPr>
          <p:cNvSpPr txBox="1"/>
          <p:nvPr/>
        </p:nvSpPr>
        <p:spPr>
          <a:xfrm>
            <a:off x="251520" y="2564904"/>
            <a:ext cx="7818939" cy="3693319"/>
          </a:xfrm>
          <a:prstGeom prst="rect">
            <a:avLst/>
          </a:prstGeom>
          <a:noFill/>
        </p:spPr>
        <p:txBody>
          <a:bodyPr wrap="square">
            <a:spAutoFit/>
          </a:bodyPr>
          <a:lstStyle/>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Wenden Sie sich an Ihre Lehrenden und erkundigen Sie sich, wann eine „Einsichtnahme“ in die Klausuren erfolgen kann.</a:t>
            </a:r>
          </a:p>
          <a:p>
            <a:pPr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Der Zeitpunkt wird von den Lehrenden festgesetzt.</a:t>
            </a:r>
          </a:p>
          <a:p>
            <a:pPr marL="285750" indent="-285750" eaLnBrk="1" hangingPunct="1">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Zu empfehlen, wenn:</a:t>
            </a:r>
          </a:p>
          <a:p>
            <a:pPr marL="742950" lvl="1" indent="-285750">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Sie nicht bestanden haben und sich nicht erklären können, warum.</a:t>
            </a:r>
          </a:p>
          <a:p>
            <a:pPr marL="742950" lvl="1" indent="-285750">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742950" lvl="1" indent="-285750">
              <a:buFont typeface="Wingdings" panose="05000000000000000000" pitchFamily="2" charset="2"/>
              <a:buChar char="Ø"/>
            </a:pPr>
            <a:r>
              <a:rPr lang="de-DE" altLang="de-DE" dirty="0">
                <a:solidFill>
                  <a:schemeClr val="tx2">
                    <a:lumMod val="60000"/>
                    <a:lumOff val="40000"/>
                  </a:schemeClr>
                </a:solidFill>
                <a:latin typeface="LMU CompatilFact" panose="02000500060000020003" pitchFamily="2" charset="0"/>
              </a:rPr>
              <a:t>Sie eine schlechte Note bekommen haben und wissen möchten, was Sie das nächste Mal besser machen können.</a:t>
            </a:r>
          </a:p>
          <a:p>
            <a:pPr marL="742950" lvl="1" indent="-285750">
              <a:buFont typeface="Wingdings" panose="05000000000000000000" pitchFamily="2" charset="2"/>
              <a:buChar char="Ø"/>
            </a:pPr>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endParaRPr lang="de-DE" altLang="de-DE" dirty="0">
              <a:solidFill>
                <a:schemeClr val="tx2">
                  <a:lumMod val="60000"/>
                  <a:lumOff val="40000"/>
                </a:schemeClr>
              </a:solidFill>
              <a:latin typeface="LMU CompatilFact" panose="02000500060000020003" pitchFamily="2" charset="0"/>
            </a:endParaRPr>
          </a:p>
          <a:p>
            <a:pPr eaLnBrk="1" hangingPunct="1"/>
            <a:endParaRPr lang="de-DE" altLang="de-DE" dirty="0">
              <a:solidFill>
                <a:schemeClr val="tx2">
                  <a:lumMod val="60000"/>
                  <a:lumOff val="40000"/>
                </a:schemeClr>
              </a:solidFill>
              <a:latin typeface="LMU CompatilFact" panose="02000500060000020003" pitchFamily="2" charset="0"/>
            </a:endParaRPr>
          </a:p>
        </p:txBody>
      </p:sp>
      <p:sp>
        <p:nvSpPr>
          <p:cNvPr id="4" name="Textfeld 3">
            <a:extLst>
              <a:ext uri="{FF2B5EF4-FFF2-40B4-BE49-F238E27FC236}">
                <a16:creationId xmlns:a16="http://schemas.microsoft.com/office/drawing/2014/main" id="{A8727614-1FD3-05AF-04A7-3FC4892D4F48}"/>
              </a:ext>
            </a:extLst>
          </p:cNvPr>
          <p:cNvSpPr txBox="1"/>
          <p:nvPr/>
        </p:nvSpPr>
        <p:spPr>
          <a:xfrm>
            <a:off x="251520" y="1916832"/>
            <a:ext cx="4572000" cy="400110"/>
          </a:xfrm>
          <a:prstGeom prst="rect">
            <a:avLst/>
          </a:prstGeom>
          <a:noFill/>
        </p:spPr>
        <p:txBody>
          <a:bodyPr wrap="square">
            <a:spAutoFit/>
          </a:bodyPr>
          <a:lstStyle/>
          <a:p>
            <a:r>
              <a:rPr lang="de-DE" sz="2000" b="1" dirty="0">
                <a:solidFill>
                  <a:schemeClr val="tx2">
                    <a:lumMod val="60000"/>
                    <a:lumOff val="40000"/>
                  </a:schemeClr>
                </a:solidFill>
                <a:latin typeface="LMU CompatilFact" panose="02000500060000020003" pitchFamily="2" charset="0"/>
              </a:rPr>
              <a:t>Klausureinsicht</a:t>
            </a:r>
            <a:endParaRPr lang="de-DE" sz="2000" dirty="0"/>
          </a:p>
        </p:txBody>
      </p:sp>
    </p:spTree>
    <p:extLst>
      <p:ext uri="{BB962C8B-B14F-4D97-AF65-F5344CB8AC3E}">
        <p14:creationId xmlns:p14="http://schemas.microsoft.com/office/powerpoint/2010/main" val="3752179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359532" y="1916832"/>
            <a:ext cx="8424936" cy="44012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b="1" dirty="0">
                <a:solidFill>
                  <a:srgbClr val="0070C0"/>
                </a:solidFill>
                <a:latin typeface="Edwardian Script ITC" panose="030303020407070D0804" pitchFamily="66" charset="0"/>
              </a:rPr>
              <a:t>Allwissend bin ich nicht, doch viel ist mir bewusst.</a:t>
            </a:r>
            <a:endParaRPr lang="de-DE" sz="6000" b="1" dirty="0">
              <a:solidFill>
                <a:srgbClr val="0070C0"/>
              </a:solidFill>
              <a:latin typeface="LMU CompatilFact" panose="02000500060000020003" pitchFamily="2" charset="0"/>
            </a:endParaRPr>
          </a:p>
          <a:p>
            <a:pPr algn="ctr"/>
            <a:r>
              <a:rPr lang="de-DE" sz="4000" b="1" dirty="0">
                <a:solidFill>
                  <a:srgbClr val="0070C0"/>
                </a:solidFill>
                <a:latin typeface="LMU CompatilFact SC" panose="02000500060000020003" pitchFamily="2" charset="0"/>
              </a:rPr>
              <a:t>–</a:t>
            </a:r>
          </a:p>
          <a:p>
            <a:pPr algn="ctr"/>
            <a:r>
              <a:rPr lang="de-DE" sz="4000" b="1" dirty="0">
                <a:solidFill>
                  <a:srgbClr val="0070C0"/>
                </a:solidFill>
                <a:latin typeface="LMU CompatilFact SC" panose="02000500060000020003" pitchFamily="2" charset="0"/>
              </a:rPr>
              <a:t> Anlaufstellen und Hinweise</a:t>
            </a: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1819486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graphicFrame>
        <p:nvGraphicFramePr>
          <p:cNvPr id="2058" name="Diagramm 2057">
            <a:extLst>
              <a:ext uri="{FF2B5EF4-FFF2-40B4-BE49-F238E27FC236}">
                <a16:creationId xmlns:a16="http://schemas.microsoft.com/office/drawing/2014/main" id="{B5C8C2AE-6223-4D1E-9602-01DAF79780B6}"/>
              </a:ext>
            </a:extLst>
          </p:cNvPr>
          <p:cNvGraphicFramePr/>
          <p:nvPr>
            <p:extLst>
              <p:ext uri="{D42A27DB-BD31-4B8C-83A1-F6EECF244321}">
                <p14:modId xmlns:p14="http://schemas.microsoft.com/office/powerpoint/2010/main" val="4061518304"/>
              </p:ext>
            </p:extLst>
          </p:nvPr>
        </p:nvGraphicFramePr>
        <p:xfrm>
          <a:off x="215900" y="2809582"/>
          <a:ext cx="8748588" cy="371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hteck 5">
            <a:extLst>
              <a:ext uri="{FF2B5EF4-FFF2-40B4-BE49-F238E27FC236}">
                <a16:creationId xmlns:a16="http://schemas.microsoft.com/office/drawing/2014/main" id="{0F318730-4BB5-261E-E134-69B2E0010CD9}"/>
              </a:ext>
            </a:extLst>
          </p:cNvPr>
          <p:cNvSpPr/>
          <p:nvPr/>
        </p:nvSpPr>
        <p:spPr>
          <a:xfrm>
            <a:off x="179512" y="1772816"/>
            <a:ext cx="8532564" cy="7920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latin typeface="LMU CompatilFact" panose="02000500060000020003" pitchFamily="2" charset="0"/>
              </a:rPr>
              <a:t>Berufsziele</a:t>
            </a:r>
          </a:p>
        </p:txBody>
      </p:sp>
    </p:spTree>
    <p:extLst>
      <p:ext uri="{BB962C8B-B14F-4D97-AF65-F5344CB8AC3E}">
        <p14:creationId xmlns:p14="http://schemas.microsoft.com/office/powerpoint/2010/main" val="266113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9C61A99-3C1E-261F-DFCB-EE9412E49B7A}"/>
              </a:ext>
            </a:extLst>
          </p:cNvPr>
          <p:cNvSpPr txBox="1"/>
          <p:nvPr/>
        </p:nvSpPr>
        <p:spPr>
          <a:xfrm>
            <a:off x="323528" y="1772816"/>
            <a:ext cx="8352928" cy="4416594"/>
          </a:xfrm>
          <a:prstGeom prst="rect">
            <a:avLst/>
          </a:prstGeom>
          <a:noFill/>
        </p:spPr>
        <p:txBody>
          <a:bodyPr wrap="square">
            <a:spAutoFit/>
          </a:bodyPr>
          <a:lstStyle/>
          <a:p>
            <a:r>
              <a:rPr lang="de-DE" sz="2400" b="1" dirty="0">
                <a:solidFill>
                  <a:srgbClr val="0070C0"/>
                </a:solidFill>
                <a:latin typeface="LMU CompatilFact" panose="02000500060000020003" pitchFamily="2" charset="0"/>
              </a:rPr>
              <a:t>Netzwerkbüro für Theologie und Berufsqualifikation</a:t>
            </a:r>
          </a:p>
          <a:p>
            <a:endParaRPr lang="de-DE" sz="2400" b="1" dirty="0">
              <a:solidFill>
                <a:srgbClr val="0070C0"/>
              </a:solidFill>
              <a:latin typeface="LMU CompatilFact" panose="02000500060000020003" pitchFamily="2" charset="0"/>
            </a:endParaRPr>
          </a:p>
          <a:p>
            <a:r>
              <a:rPr lang="de-DE" sz="2000" b="1" dirty="0">
                <a:solidFill>
                  <a:srgbClr val="0070C0"/>
                </a:solidFill>
                <a:latin typeface="LMU CompatilFact" panose="02000500060000020003" pitchFamily="2" charset="0"/>
              </a:rPr>
              <a:t>Unterstützung</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Berufsorientierung und Einstieg in den Beruf</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Austausch und Vernetzung </a:t>
            </a:r>
          </a:p>
          <a:p>
            <a:endParaRPr lang="de-DE" sz="2000" b="1" dirty="0">
              <a:solidFill>
                <a:srgbClr val="0070C0"/>
              </a:solidFill>
              <a:latin typeface="LMU CompatilFact" panose="02000500060000020003" pitchFamily="2" charset="0"/>
            </a:endParaRPr>
          </a:p>
          <a:p>
            <a:r>
              <a:rPr lang="de-DE" sz="2000" b="1" dirty="0">
                <a:solidFill>
                  <a:srgbClr val="0070C0"/>
                </a:solidFill>
                <a:latin typeface="LMU CompatilFact" panose="02000500060000020003" pitchFamily="2" charset="0"/>
              </a:rPr>
              <a:t>Angebote</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persönliche Beratung </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Veranstaltungen mit ArbeitgeberInnen und Alumni</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monatlicher Jobletter</a:t>
            </a:r>
          </a:p>
          <a:p>
            <a:pPr lvl="1"/>
            <a:endParaRPr lang="de-DE" sz="2000" b="1" dirty="0">
              <a:solidFill>
                <a:srgbClr val="0070C0"/>
              </a:solidFill>
              <a:latin typeface="LMU CompatilFact" panose="02000500060000020003" pitchFamily="2" charset="0"/>
            </a:endParaRPr>
          </a:p>
          <a:p>
            <a:r>
              <a:rPr lang="de-DE" sz="2000" b="1" dirty="0">
                <a:solidFill>
                  <a:srgbClr val="0070C0"/>
                </a:solidFill>
                <a:latin typeface="LMU CompatilFact" panose="02000500060000020003" pitchFamily="2" charset="0"/>
              </a:rPr>
              <a:t>Kontakt </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verena.keidel@lmu.de  (Raum: C 218)</a:t>
            </a:r>
          </a:p>
          <a:p>
            <a:pPr marL="800100" lvl="1" indent="-342900">
              <a:buFont typeface="Arial" panose="020B0604020202020204" pitchFamily="34" charset="0"/>
              <a:buChar char="•"/>
            </a:pPr>
            <a:r>
              <a:rPr lang="de-DE" sz="1900" b="1" dirty="0">
                <a:solidFill>
                  <a:srgbClr val="0070C0"/>
                </a:solidFill>
                <a:latin typeface="LMU CompatilFact" panose="02000500060000020003" pitchFamily="2" charset="0"/>
              </a:rPr>
              <a:t>https://www.netzwerkbuero.kaththeol.uni-muenchen.de</a:t>
            </a:r>
          </a:p>
        </p:txBody>
      </p:sp>
    </p:spTree>
    <p:extLst>
      <p:ext uri="{BB962C8B-B14F-4D97-AF65-F5344CB8AC3E}">
        <p14:creationId xmlns:p14="http://schemas.microsoft.com/office/powerpoint/2010/main" val="2969446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7C121B7-A2C1-8EA4-12E3-204ABFF8BC98}"/>
              </a:ext>
            </a:extLst>
          </p:cNvPr>
          <p:cNvSpPr txBox="1"/>
          <p:nvPr/>
        </p:nvSpPr>
        <p:spPr>
          <a:xfrm>
            <a:off x="240511" y="2020193"/>
            <a:ext cx="8424936" cy="4001095"/>
          </a:xfrm>
          <a:prstGeom prst="rect">
            <a:avLst/>
          </a:prstGeom>
          <a:noFill/>
        </p:spPr>
        <p:txBody>
          <a:bodyPr wrap="square">
            <a:spAutoFit/>
          </a:bodyPr>
          <a:lstStyle/>
          <a:p>
            <a:r>
              <a:rPr lang="de-DE" altLang="de-DE" sz="2000" b="1" u="sng" dirty="0">
                <a:solidFill>
                  <a:schemeClr val="tx2">
                    <a:lumMod val="60000"/>
                    <a:lumOff val="40000"/>
                  </a:schemeClr>
                </a:solidFill>
                <a:latin typeface="LMU CompatilFact" panose="02000500060000020003" pitchFamily="2" charset="0"/>
              </a:rPr>
              <a:t>Fachstudienberatung</a:t>
            </a:r>
          </a:p>
          <a:p>
            <a:pPr marL="0" indent="0" eaLnBrk="1" hangingPunct="1"/>
            <a:endParaRPr lang="de-DE" altLang="de-DE" u="sng" dirty="0">
              <a:solidFill>
                <a:srgbClr val="589898"/>
              </a:solidFill>
            </a:endParaRPr>
          </a:p>
          <a:p>
            <a:pPr marL="0" indent="0" eaLnBrk="1" hangingPunct="1"/>
            <a:r>
              <a:rPr lang="de-DE" altLang="de-DE" dirty="0">
                <a:solidFill>
                  <a:schemeClr val="tx2">
                    <a:lumMod val="60000"/>
                    <a:lumOff val="40000"/>
                  </a:schemeClr>
                </a:solidFill>
                <a:latin typeface="LMU CompatilFact" panose="02000500060000020003" pitchFamily="2" charset="0"/>
              </a:rPr>
              <a:t>Die Fachstudienberatung steht Ihnen in den Sprechstunden bei Fragen zu Ihrem Studium zur Verfügung.</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Sie Fragen haben bzgl. Organisation und Planung des Studiums.</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Ihr Studienfortschritt beeinträchtigt ist und Sie Rat und Hilfe brauchen.</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Sie sich mit dem Gedanken tragen, Ihr Studium abzubrechen oder das Fach zu wechseln.</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Wenn Sie für ein oder zwei Semester an einer anderen Uni studieren wollen und wir Ihr Freisemester/</a:t>
            </a:r>
            <a:r>
              <a:rPr lang="de-DE" dirty="0" err="1">
                <a:solidFill>
                  <a:schemeClr val="tx2">
                    <a:lumMod val="60000"/>
                    <a:lumOff val="40000"/>
                  </a:schemeClr>
                </a:solidFill>
                <a:latin typeface="LMU CompatilFact" panose="02000500060000020003" pitchFamily="2" charset="0"/>
              </a:rPr>
              <a:t>Freijahr</a:t>
            </a:r>
            <a:r>
              <a:rPr lang="de-DE" dirty="0">
                <a:solidFill>
                  <a:schemeClr val="tx2">
                    <a:lumMod val="60000"/>
                    <a:lumOff val="40000"/>
                  </a:schemeClr>
                </a:solidFill>
                <a:latin typeface="LMU CompatilFact" panose="02000500060000020003" pitchFamily="2" charset="0"/>
              </a:rPr>
              <a:t> planen.</a:t>
            </a:r>
          </a:p>
          <a:p>
            <a:pPr marL="285750" indent="-285750" eaLnBrk="1" hangingPunct="1">
              <a:buFont typeface="Arial" panose="020B0604020202020204" pitchFamily="34" charset="0"/>
              <a:buChar char="•"/>
            </a:pPr>
            <a:r>
              <a:rPr lang="de-DE" dirty="0">
                <a:solidFill>
                  <a:schemeClr val="tx2">
                    <a:lumMod val="60000"/>
                    <a:lumOff val="40000"/>
                  </a:schemeClr>
                </a:solidFill>
                <a:latin typeface="LMU CompatilFact" panose="02000500060000020003" pitchFamily="2" charset="0"/>
              </a:rPr>
              <a:t>Anerkennungen von vor oder während des Studiums erbrachten Prüfungsleistungen. </a:t>
            </a:r>
          </a:p>
          <a:p>
            <a:pPr marL="285750" indent="-285750">
              <a:buFont typeface="Arial" panose="020B0604020202020204" pitchFamily="34" charset="0"/>
              <a:buChar char="•"/>
            </a:pPr>
            <a:r>
              <a:rPr lang="de-DE" altLang="de-DE" dirty="0">
                <a:solidFill>
                  <a:schemeClr val="tx2">
                    <a:lumMod val="60000"/>
                    <a:lumOff val="40000"/>
                  </a:schemeClr>
                </a:solidFill>
                <a:latin typeface="LMU CompatilFact" panose="02000500060000020003" pitchFamily="2" charset="0"/>
              </a:rPr>
              <a:t>Wenn Sie sonstige Sorgen und Nöte rund um das Studium haben… </a:t>
            </a:r>
          </a:p>
        </p:txBody>
      </p:sp>
    </p:spTree>
    <p:extLst>
      <p:ext uri="{BB962C8B-B14F-4D97-AF65-F5344CB8AC3E}">
        <p14:creationId xmlns:p14="http://schemas.microsoft.com/office/powerpoint/2010/main" val="2474675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75F1616-61B5-8F56-A194-B5BCA1739E74}"/>
              </a:ext>
            </a:extLst>
          </p:cNvPr>
          <p:cNvSpPr txBox="1"/>
          <p:nvPr/>
        </p:nvSpPr>
        <p:spPr>
          <a:xfrm>
            <a:off x="251520" y="1990054"/>
            <a:ext cx="4320480" cy="3887218"/>
          </a:xfrm>
          <a:prstGeom prst="rect">
            <a:avLst/>
          </a:prstGeom>
          <a:noFill/>
        </p:spPr>
        <p:txBody>
          <a:bodyPr wrap="square">
            <a:spAutoFit/>
          </a:bodyPr>
          <a:lstStyle/>
          <a:p>
            <a:pPr>
              <a:lnSpc>
                <a:spcPct val="90000"/>
              </a:lnSpc>
              <a:tabLst>
                <a:tab pos="266700" algn="l"/>
              </a:tabLst>
            </a:pPr>
            <a:r>
              <a:rPr lang="de-DE" altLang="de-DE" sz="2000" b="1" u="sng" dirty="0">
                <a:solidFill>
                  <a:schemeClr val="tx2">
                    <a:lumMod val="60000"/>
                    <a:lumOff val="40000"/>
                  </a:schemeClr>
                </a:solidFill>
                <a:latin typeface="LMU CompatilFact" panose="02000500060000020003" pitchFamily="2" charset="0"/>
              </a:rPr>
              <a:t>Kontakt: Dipl. </a:t>
            </a:r>
            <a:r>
              <a:rPr lang="de-DE" altLang="de-DE" sz="2000" b="1" u="sng" dirty="0" err="1">
                <a:solidFill>
                  <a:schemeClr val="tx2">
                    <a:lumMod val="60000"/>
                    <a:lumOff val="40000"/>
                  </a:schemeClr>
                </a:solidFill>
                <a:latin typeface="LMU CompatilFact" panose="02000500060000020003" pitchFamily="2" charset="0"/>
              </a:rPr>
              <a:t>Theol</a:t>
            </a:r>
            <a:r>
              <a:rPr lang="de-DE" altLang="de-DE" sz="2000" b="1" u="sng" dirty="0">
                <a:solidFill>
                  <a:schemeClr val="tx2">
                    <a:lumMod val="60000"/>
                    <a:lumOff val="40000"/>
                  </a:schemeClr>
                </a:solidFill>
                <a:latin typeface="LMU CompatilFact" panose="02000500060000020003" pitchFamily="2" charset="0"/>
              </a:rPr>
              <a:t>. Christiane </a:t>
            </a:r>
            <a:r>
              <a:rPr lang="de-DE" altLang="de-DE" sz="2000" b="1" u="sng" dirty="0" err="1">
                <a:solidFill>
                  <a:schemeClr val="tx2">
                    <a:lumMod val="60000"/>
                    <a:lumOff val="40000"/>
                  </a:schemeClr>
                </a:solidFill>
                <a:latin typeface="LMU CompatilFact" panose="02000500060000020003" pitchFamily="2" charset="0"/>
              </a:rPr>
              <a:t>Stoib</a:t>
            </a:r>
            <a:endParaRPr lang="de-DE" altLang="de-DE" sz="2000" b="1" u="sng" dirty="0">
              <a:solidFill>
                <a:schemeClr val="tx2">
                  <a:lumMod val="60000"/>
                  <a:lumOff val="40000"/>
                </a:schemeClr>
              </a:solidFill>
              <a:latin typeface="LMU CompatilFact" panose="02000500060000020003" pitchFamily="2" charset="0"/>
            </a:endParaRPr>
          </a:p>
          <a:p>
            <a:pPr>
              <a:lnSpc>
                <a:spcPct val="90000"/>
              </a:lnSpc>
              <a:tabLst>
                <a:tab pos="266700" algn="l"/>
              </a:tabLst>
            </a:pPr>
            <a:endParaRPr lang="de-DE" altLang="de-DE" sz="1800" dirty="0">
              <a:solidFill>
                <a:schemeClr val="tx2">
                  <a:lumMod val="60000"/>
                  <a:lumOff val="40000"/>
                </a:schemeClr>
              </a:solidFill>
              <a:latin typeface="LMU CompatilFact" panose="02000500060000020003" pitchFamily="2" charset="0"/>
            </a:endParaRPr>
          </a:p>
          <a:p>
            <a:pPr marL="0" indent="0" eaLnBrk="1" hangingPunct="1">
              <a:lnSpc>
                <a:spcPct val="90000"/>
              </a:lnSpc>
              <a:tabLst>
                <a:tab pos="266700" algn="l"/>
              </a:tabLst>
            </a:pPr>
            <a:r>
              <a:rPr lang="de-DE" altLang="de-DE" sz="1800" b="1" dirty="0">
                <a:solidFill>
                  <a:schemeClr val="tx2">
                    <a:lumMod val="60000"/>
                    <a:lumOff val="40000"/>
                  </a:schemeClr>
                </a:solidFill>
                <a:latin typeface="LMU CompatilFact" panose="02000500060000020003" pitchFamily="2" charset="0"/>
              </a:rPr>
              <a:t>Dienstzeiten:</a:t>
            </a:r>
            <a:endParaRPr lang="de-DE" altLang="de-DE" sz="1800"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Montags – mittwochs 8-12 Uhr, Donnerstags 8-11 Uhr</a:t>
            </a:r>
          </a:p>
          <a:p>
            <a:pPr>
              <a:lnSpc>
                <a:spcPct val="90000"/>
              </a:lnSpc>
              <a:tabLst>
                <a:tab pos="266700" algn="l"/>
              </a:tabLst>
            </a:pP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E-Mail: </a:t>
            </a:r>
            <a:r>
              <a:rPr lang="de-DE" altLang="de-DE" dirty="0">
                <a:solidFill>
                  <a:schemeClr val="tx2">
                    <a:lumMod val="60000"/>
                    <a:lumOff val="40000"/>
                  </a:schemeClr>
                </a:solidFill>
                <a:latin typeface="LMU CompatilFact" panose="02000500060000020003" pitchFamily="2" charset="0"/>
                <a:hlinkClick r:id="rId2"/>
              </a:rPr>
              <a:t>Christiane.Stoib@kaththeol.uni-muenchen.de</a:t>
            </a: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Telefon: 089/2180-2245</a:t>
            </a:r>
          </a:p>
          <a:p>
            <a:pPr>
              <a:lnSpc>
                <a:spcPct val="90000"/>
              </a:lnSpc>
              <a:tabLst>
                <a:tab pos="266700" algn="l"/>
              </a:tabLst>
            </a:pPr>
            <a:endParaRPr lang="de-DE" altLang="de-DE" dirty="0">
              <a:solidFill>
                <a:schemeClr val="tx2">
                  <a:lumMod val="60000"/>
                  <a:lumOff val="40000"/>
                </a:schemeClr>
              </a:solidFill>
              <a:latin typeface="LMU CompatilFact" panose="02000500060000020003" pitchFamily="2" charset="0"/>
            </a:endParaRPr>
          </a:p>
          <a:p>
            <a:pPr>
              <a:lnSpc>
                <a:spcPct val="90000"/>
              </a:lnSpc>
              <a:tabLst>
                <a:tab pos="266700" algn="l"/>
              </a:tabLst>
            </a:pPr>
            <a:r>
              <a:rPr lang="de-DE" altLang="de-DE" b="1" dirty="0">
                <a:solidFill>
                  <a:schemeClr val="tx2">
                    <a:lumMod val="60000"/>
                    <a:lumOff val="40000"/>
                  </a:schemeClr>
                </a:solidFill>
                <a:latin typeface="LMU CompatilFact" panose="02000500060000020003" pitchFamily="2" charset="0"/>
              </a:rPr>
              <a:t>Zoom-Sprechstunde: </a:t>
            </a:r>
          </a:p>
          <a:p>
            <a:pPr>
              <a:lnSpc>
                <a:spcPct val="90000"/>
              </a:lnSpc>
              <a:tabLst>
                <a:tab pos="266700" algn="l"/>
              </a:tabLst>
            </a:pPr>
            <a:r>
              <a:rPr lang="de-DE" altLang="de-DE" b="1" dirty="0">
                <a:solidFill>
                  <a:schemeClr val="tx2">
                    <a:lumMod val="60000"/>
                    <a:lumOff val="40000"/>
                  </a:schemeClr>
                </a:solidFill>
                <a:latin typeface="LMU CompatilFact" panose="02000500060000020003" pitchFamily="2" charset="0"/>
              </a:rPr>
              <a:t>Dienstags 10-11:30 Uhr </a:t>
            </a:r>
            <a:r>
              <a:rPr lang="de-DE" altLang="de-DE" dirty="0">
                <a:solidFill>
                  <a:schemeClr val="tx2">
                    <a:lumMod val="60000"/>
                    <a:lumOff val="40000"/>
                  </a:schemeClr>
                </a:solidFill>
                <a:latin typeface="LMU CompatilFact" panose="02000500060000020003" pitchFamily="2" charset="0"/>
              </a:rPr>
              <a:t>mit vorheriger Anmeldung oder nach Absprache</a:t>
            </a:r>
          </a:p>
        </p:txBody>
      </p:sp>
      <p:sp>
        <p:nvSpPr>
          <p:cNvPr id="3" name="Textfeld 2">
            <a:extLst>
              <a:ext uri="{FF2B5EF4-FFF2-40B4-BE49-F238E27FC236}">
                <a16:creationId xmlns:a16="http://schemas.microsoft.com/office/drawing/2014/main" id="{475F1616-61B5-8F56-A194-B5BCA1739E74}"/>
              </a:ext>
            </a:extLst>
          </p:cNvPr>
          <p:cNvSpPr txBox="1"/>
          <p:nvPr/>
        </p:nvSpPr>
        <p:spPr>
          <a:xfrm>
            <a:off x="4644008" y="1988840"/>
            <a:ext cx="4284476" cy="4330416"/>
          </a:xfrm>
          <a:prstGeom prst="rect">
            <a:avLst/>
          </a:prstGeom>
          <a:noFill/>
        </p:spPr>
        <p:txBody>
          <a:bodyPr wrap="square">
            <a:spAutoFit/>
          </a:bodyPr>
          <a:lstStyle/>
          <a:p>
            <a:pPr>
              <a:lnSpc>
                <a:spcPct val="90000"/>
              </a:lnSpc>
              <a:tabLst>
                <a:tab pos="266700" algn="l"/>
              </a:tabLst>
            </a:pPr>
            <a:r>
              <a:rPr lang="de-DE" altLang="de-DE" sz="2000" b="1" u="sng" dirty="0">
                <a:solidFill>
                  <a:schemeClr val="tx2">
                    <a:lumMod val="60000"/>
                    <a:lumOff val="40000"/>
                  </a:schemeClr>
                </a:solidFill>
                <a:latin typeface="LMU CompatilFact" panose="02000500060000020003" pitchFamily="2" charset="0"/>
              </a:rPr>
              <a:t>Kontakt: Dipl. </a:t>
            </a:r>
            <a:r>
              <a:rPr lang="de-DE" altLang="de-DE" sz="2000" b="1" u="sng" dirty="0" err="1">
                <a:solidFill>
                  <a:schemeClr val="tx2">
                    <a:lumMod val="60000"/>
                    <a:lumOff val="40000"/>
                  </a:schemeClr>
                </a:solidFill>
                <a:latin typeface="LMU CompatilFact" panose="02000500060000020003" pitchFamily="2" charset="0"/>
              </a:rPr>
              <a:t>Theol</a:t>
            </a:r>
            <a:r>
              <a:rPr lang="de-DE" altLang="de-DE" sz="2000" b="1" u="sng" dirty="0">
                <a:solidFill>
                  <a:schemeClr val="tx2">
                    <a:lumMod val="60000"/>
                    <a:lumOff val="40000"/>
                  </a:schemeClr>
                </a:solidFill>
                <a:latin typeface="LMU CompatilFact" panose="02000500060000020003" pitchFamily="2" charset="0"/>
              </a:rPr>
              <a:t>. Manuel Felix</a:t>
            </a:r>
          </a:p>
          <a:p>
            <a:pPr>
              <a:lnSpc>
                <a:spcPct val="90000"/>
              </a:lnSpc>
              <a:tabLst>
                <a:tab pos="266700" algn="l"/>
              </a:tabLst>
            </a:pPr>
            <a:endParaRPr lang="de-DE" altLang="de-DE" sz="1800" dirty="0">
              <a:solidFill>
                <a:schemeClr val="tx2">
                  <a:lumMod val="60000"/>
                  <a:lumOff val="40000"/>
                </a:schemeClr>
              </a:solidFill>
              <a:latin typeface="LMU CompatilFact" panose="02000500060000020003" pitchFamily="2" charset="0"/>
            </a:endParaRPr>
          </a:p>
          <a:p>
            <a:pPr>
              <a:lnSpc>
                <a:spcPct val="90000"/>
              </a:lnSpc>
              <a:tabLst>
                <a:tab pos="266700" algn="l"/>
              </a:tabLst>
            </a:pPr>
            <a:endParaRPr lang="de-DE" altLang="de-DE" sz="1800" dirty="0">
              <a:solidFill>
                <a:schemeClr val="tx2">
                  <a:lumMod val="60000"/>
                  <a:lumOff val="40000"/>
                </a:schemeClr>
              </a:solidFill>
              <a:latin typeface="LMU CompatilFact" panose="02000500060000020003" pitchFamily="2" charset="0"/>
            </a:endParaRPr>
          </a:p>
          <a:p>
            <a:pPr marL="0" indent="0" eaLnBrk="1" hangingPunct="1">
              <a:lnSpc>
                <a:spcPct val="90000"/>
              </a:lnSpc>
              <a:tabLst>
                <a:tab pos="266700" algn="l"/>
              </a:tabLst>
            </a:pPr>
            <a:r>
              <a:rPr lang="de-DE" altLang="de-DE" sz="1800" b="1" dirty="0">
                <a:solidFill>
                  <a:schemeClr val="tx2">
                    <a:lumMod val="60000"/>
                    <a:lumOff val="40000"/>
                  </a:schemeClr>
                </a:solidFill>
                <a:latin typeface="LMU CompatilFact" panose="02000500060000020003" pitchFamily="2" charset="0"/>
              </a:rPr>
              <a:t>Während des WS 2023-24</a:t>
            </a:r>
            <a:r>
              <a:rPr lang="de-DE" altLang="de-DE" sz="1800" dirty="0">
                <a:solidFill>
                  <a:schemeClr val="tx2">
                    <a:lumMod val="60000"/>
                    <a:lumOff val="40000"/>
                  </a:schemeClr>
                </a:solidFill>
                <a:latin typeface="LMU CompatilFact" panose="02000500060000020003" pitchFamily="2" charset="0"/>
              </a:rPr>
              <a:t>:</a:t>
            </a:r>
            <a:endParaRPr lang="de-DE" altLang="de-DE" dirty="0">
              <a:solidFill>
                <a:schemeClr val="tx2">
                  <a:lumMod val="60000"/>
                  <a:lumOff val="40000"/>
                </a:schemeClr>
              </a:solidFill>
              <a:latin typeface="LMU CompatilFact" panose="02000500060000020003" pitchFamily="2" charset="0"/>
            </a:endParaRPr>
          </a:p>
          <a:p>
            <a:pPr marL="0" indent="0" eaLnBrk="1" hangingPunct="1">
              <a:lnSpc>
                <a:spcPct val="90000"/>
              </a:lnSpc>
              <a:tabLst>
                <a:tab pos="266700" algn="l"/>
              </a:tabLst>
            </a:pPr>
            <a:r>
              <a:rPr lang="de-DE" altLang="de-DE" dirty="0">
                <a:solidFill>
                  <a:schemeClr val="tx2">
                    <a:lumMod val="60000"/>
                    <a:lumOff val="40000"/>
                  </a:schemeClr>
                </a:solidFill>
                <a:latin typeface="LMU CompatilFact" panose="02000500060000020003" pitchFamily="2" charset="0"/>
              </a:rPr>
              <a:t>Montags 10-12 Uhr und mittwochs 10-12 Uhr</a:t>
            </a:r>
          </a:p>
          <a:p>
            <a:pPr marL="0" indent="0" eaLnBrk="1" hangingPunct="1">
              <a:lnSpc>
                <a:spcPct val="90000"/>
              </a:lnSpc>
              <a:tabLst>
                <a:tab pos="266700" algn="l"/>
              </a:tabLst>
            </a:pPr>
            <a:r>
              <a:rPr lang="de-DE" altLang="de-DE" sz="1800" dirty="0">
                <a:solidFill>
                  <a:schemeClr val="tx2">
                    <a:lumMod val="60000"/>
                    <a:lumOff val="40000"/>
                  </a:schemeClr>
                </a:solidFill>
                <a:latin typeface="LMU CompatilFact" panose="02000500060000020003" pitchFamily="2" charset="0"/>
                <a:cs typeface="Times New Roman" panose="02020603050405020304" pitchFamily="18" charset="0"/>
              </a:rPr>
              <a:t>→ </a:t>
            </a:r>
            <a:r>
              <a:rPr lang="de-DE" altLang="de-DE" sz="1800" dirty="0">
                <a:solidFill>
                  <a:schemeClr val="tx2">
                    <a:lumMod val="60000"/>
                    <a:lumOff val="40000"/>
                  </a:schemeClr>
                </a:solidFill>
                <a:latin typeface="LMU CompatilFact" panose="02000500060000020003" pitchFamily="2" charset="0"/>
              </a:rPr>
              <a:t>Keine vorherige Anmeldung erforderlich!</a:t>
            </a:r>
          </a:p>
          <a:p>
            <a:pPr marL="0" indent="0" eaLnBrk="1" hangingPunct="1">
              <a:lnSpc>
                <a:spcPct val="90000"/>
              </a:lnSpc>
              <a:spcBef>
                <a:spcPct val="100000"/>
              </a:spcBef>
              <a:tabLst>
                <a:tab pos="266700" algn="l"/>
              </a:tabLst>
            </a:pPr>
            <a:r>
              <a:rPr lang="de-DE" altLang="de-DE" sz="1800" b="1" dirty="0">
                <a:solidFill>
                  <a:schemeClr val="tx2">
                    <a:lumMod val="60000"/>
                    <a:lumOff val="40000"/>
                  </a:schemeClr>
                </a:solidFill>
                <a:latin typeface="LMU CompatilFact" panose="02000500060000020003" pitchFamily="2" charset="0"/>
              </a:rPr>
              <a:t>In der vorlesungsfreien Zeit</a:t>
            </a:r>
            <a:r>
              <a:rPr lang="de-DE" altLang="de-DE" sz="1800" dirty="0">
                <a:solidFill>
                  <a:schemeClr val="tx2">
                    <a:lumMod val="60000"/>
                    <a:lumOff val="40000"/>
                  </a:schemeClr>
                </a:solidFill>
                <a:latin typeface="LMU CompatilFact" panose="02000500060000020003" pitchFamily="2" charset="0"/>
              </a:rPr>
              <a:t>: </a:t>
            </a:r>
          </a:p>
          <a:p>
            <a:pPr marL="0" indent="0" eaLnBrk="1" hangingPunct="1">
              <a:lnSpc>
                <a:spcPct val="90000"/>
              </a:lnSpc>
              <a:tabLst>
                <a:tab pos="266700" algn="l"/>
              </a:tabLst>
            </a:pPr>
            <a:r>
              <a:rPr lang="de-DE" altLang="de-DE" sz="1800" dirty="0">
                <a:solidFill>
                  <a:schemeClr val="tx2">
                    <a:lumMod val="60000"/>
                    <a:lumOff val="40000"/>
                  </a:schemeClr>
                </a:solidFill>
                <a:latin typeface="LMU CompatilFact" panose="02000500060000020003" pitchFamily="2" charset="0"/>
              </a:rPr>
              <a:t>Beachten Sie den Aushang am Büro und die Hinweise auf der Homepage der Fakultät unter Studium – Studienbüro.</a:t>
            </a:r>
          </a:p>
          <a:p>
            <a:pPr marL="0" indent="0" eaLnBrk="1" hangingPunct="1">
              <a:lnSpc>
                <a:spcPct val="90000"/>
              </a:lnSpc>
              <a:spcBef>
                <a:spcPct val="80000"/>
              </a:spcBef>
              <a:tabLst>
                <a:tab pos="266700" algn="l"/>
              </a:tabLst>
            </a:pPr>
            <a:r>
              <a:rPr lang="de-DE" altLang="de-DE" sz="1800" dirty="0">
                <a:solidFill>
                  <a:schemeClr val="tx2">
                    <a:lumMod val="60000"/>
                    <a:lumOff val="40000"/>
                  </a:schemeClr>
                </a:solidFill>
                <a:latin typeface="LMU CompatilFact" panose="02000500060000020003" pitchFamily="2" charset="0"/>
              </a:rPr>
              <a:t>Bei „kurzen“ Anfragen:</a:t>
            </a:r>
          </a:p>
          <a:p>
            <a:pPr marL="0" indent="0" eaLnBrk="1" hangingPunct="1">
              <a:lnSpc>
                <a:spcPct val="90000"/>
              </a:lnSpc>
              <a:tabLst>
                <a:tab pos="266700" algn="l"/>
              </a:tabLst>
            </a:pPr>
            <a:r>
              <a:rPr lang="de-DE" altLang="de-DE" sz="1600" u="sng" dirty="0">
                <a:solidFill>
                  <a:schemeClr val="tx2">
                    <a:lumMod val="60000"/>
                    <a:lumOff val="40000"/>
                  </a:schemeClr>
                </a:solidFill>
                <a:latin typeface="LMU CompatilFact" panose="02000500060000020003" pitchFamily="2" charset="0"/>
                <a:hlinkClick r:id="rId3" tooltip="E-Mail senden an: manuel.felix@kaththeol.uni-muenchen.de"/>
              </a:rPr>
              <a:t>manuel.felix@kaththeol.uni-muenchen.de</a:t>
            </a:r>
            <a:endParaRPr lang="de-DE" altLang="de-DE" sz="1600" u="sng" dirty="0">
              <a:solidFill>
                <a:schemeClr val="tx2">
                  <a:lumMod val="60000"/>
                  <a:lumOff val="40000"/>
                </a:schemeClr>
              </a:solidFill>
              <a:latin typeface="LMU CompatilFact" panose="02000500060000020003" pitchFamily="2" charset="0"/>
            </a:endParaRPr>
          </a:p>
        </p:txBody>
      </p:sp>
    </p:spTree>
    <p:extLst>
      <p:ext uri="{BB962C8B-B14F-4D97-AF65-F5344CB8AC3E}">
        <p14:creationId xmlns:p14="http://schemas.microsoft.com/office/powerpoint/2010/main" val="2717584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628800"/>
            <a:ext cx="3528392" cy="497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960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2A08E6D-A379-E40B-1DE3-F1DA63AEFCEE}"/>
              </a:ext>
            </a:extLst>
          </p:cNvPr>
          <p:cNvSpPr txBox="1"/>
          <p:nvPr/>
        </p:nvSpPr>
        <p:spPr>
          <a:xfrm>
            <a:off x="290394" y="1744479"/>
            <a:ext cx="8496944" cy="2616101"/>
          </a:xfrm>
          <a:prstGeom prst="rect">
            <a:avLst/>
          </a:prstGeom>
          <a:noFill/>
        </p:spPr>
        <p:txBody>
          <a:bodyPr wrap="square">
            <a:spAutoFit/>
          </a:bodyPr>
          <a:lstStyle/>
          <a:p>
            <a:pPr marL="0" indent="0" eaLnBrk="1" hangingPunct="1"/>
            <a:r>
              <a:rPr lang="de-DE" altLang="de-DE" sz="2000" b="1" u="sng" dirty="0">
                <a:solidFill>
                  <a:schemeClr val="tx2">
                    <a:lumMod val="60000"/>
                    <a:lumOff val="40000"/>
                  </a:schemeClr>
                </a:solidFill>
                <a:latin typeface="LMU CompatilFact" panose="02000500060000020003" pitchFamily="2" charset="0"/>
              </a:rPr>
              <a:t>Zentrale Studienberatung</a:t>
            </a:r>
          </a:p>
          <a:p>
            <a:pPr marL="0" indent="0" eaLnBrk="1" hangingPunct="1"/>
            <a:endParaRPr lang="de-DE" altLang="de-DE" dirty="0">
              <a:solidFill>
                <a:srgbClr val="589898"/>
              </a:solidFill>
            </a:endParaRPr>
          </a:p>
          <a:p>
            <a:pPr marL="0" indent="0" eaLnBrk="1" hangingPunct="1"/>
            <a:r>
              <a:rPr lang="de-DE" altLang="de-DE" dirty="0">
                <a:solidFill>
                  <a:schemeClr val="tx2">
                    <a:lumMod val="60000"/>
                    <a:lumOff val="40000"/>
                  </a:schemeClr>
                </a:solidFill>
                <a:latin typeface="LMU CompatilFact" panose="02000500060000020003" pitchFamily="2" charset="0"/>
              </a:rPr>
              <a:t>Die zentrale Studienberatung hilft vor allem bei Fragen zu Doppelstudium, Studienortwechsel etc.</a:t>
            </a:r>
          </a:p>
          <a:p>
            <a:pPr marL="0" indent="0" eaLnBrk="1" hangingPunct="1"/>
            <a:r>
              <a:rPr lang="de-DE" altLang="de-DE" dirty="0">
                <a:solidFill>
                  <a:schemeClr val="tx2">
                    <a:lumMod val="60000"/>
                    <a:lumOff val="40000"/>
                  </a:schemeClr>
                </a:solidFill>
                <a:latin typeface="LMU CompatilFact" panose="02000500060000020003" pitchFamily="2" charset="0"/>
              </a:rPr>
              <a:t>Dort erhalten Sie auch weitere Infos zu Fragen rund um Stipendien.</a:t>
            </a: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0" indent="0" eaLnBrk="1" hangingPunct="1"/>
            <a:endParaRPr lang="de-DE" altLang="de-DE" dirty="0">
              <a:solidFill>
                <a:schemeClr val="tx2">
                  <a:lumMod val="60000"/>
                  <a:lumOff val="40000"/>
                </a:schemeClr>
              </a:solidFill>
              <a:latin typeface="LMU CompatilFact" panose="02000500060000020003" pitchFamily="2" charset="0"/>
            </a:endParaRPr>
          </a:p>
          <a:p>
            <a:pPr marL="0" indent="0" algn="ctr" eaLnBrk="1" hangingPunct="1"/>
            <a:r>
              <a:rPr lang="de-DE" altLang="de-DE" b="1" dirty="0">
                <a:solidFill>
                  <a:schemeClr val="tx2">
                    <a:lumMod val="60000"/>
                    <a:lumOff val="40000"/>
                  </a:schemeClr>
                </a:solidFill>
                <a:latin typeface="LMU CompatilFact" panose="02000500060000020003" pitchFamily="2" charset="0"/>
              </a:rPr>
              <a:t>https://www.lmu.de/de/studium/wichtige-kontakte/zentrale-studienberatung/index.html</a:t>
            </a:r>
          </a:p>
        </p:txBody>
      </p:sp>
      <p:sp>
        <p:nvSpPr>
          <p:cNvPr id="4" name="Textfeld 3">
            <a:extLst>
              <a:ext uri="{FF2B5EF4-FFF2-40B4-BE49-F238E27FC236}">
                <a16:creationId xmlns:a16="http://schemas.microsoft.com/office/drawing/2014/main" id="{99510289-865D-6297-4073-B9CE778BCCF3}"/>
              </a:ext>
            </a:extLst>
          </p:cNvPr>
          <p:cNvSpPr txBox="1"/>
          <p:nvPr/>
        </p:nvSpPr>
        <p:spPr>
          <a:xfrm>
            <a:off x="179512" y="4653136"/>
            <a:ext cx="8496944" cy="1631216"/>
          </a:xfrm>
          <a:prstGeom prst="rect">
            <a:avLst/>
          </a:prstGeom>
          <a:noFill/>
        </p:spPr>
        <p:txBody>
          <a:bodyPr wrap="square">
            <a:spAutoFit/>
          </a:bodyPr>
          <a:lstStyle/>
          <a:p>
            <a:pPr marL="0" indent="0" eaLnBrk="1" hangingPunct="1"/>
            <a:r>
              <a:rPr lang="de-DE" altLang="de-DE" sz="2000" b="1" u="sng" dirty="0">
                <a:solidFill>
                  <a:schemeClr val="tx2">
                    <a:lumMod val="60000"/>
                    <a:lumOff val="40000"/>
                  </a:schemeClr>
                </a:solidFill>
                <a:latin typeface="LMU CompatilFact" panose="02000500060000020003" pitchFamily="2" charset="0"/>
              </a:rPr>
              <a:t>Erstsemesterbegrüßung, 16. Oktober 2023:</a:t>
            </a:r>
          </a:p>
          <a:p>
            <a:pPr marL="342900" indent="-342900" eaLnBrk="1" hangingPunct="1">
              <a:buFont typeface="Arial" panose="020B0604020202020204" pitchFamily="34" charset="0"/>
              <a:buChar char="•"/>
            </a:pPr>
            <a:r>
              <a:rPr lang="de-DE" altLang="de-DE" sz="2000" dirty="0">
                <a:solidFill>
                  <a:schemeClr val="tx2">
                    <a:lumMod val="60000"/>
                    <a:lumOff val="40000"/>
                  </a:schemeClr>
                </a:solidFill>
                <a:latin typeface="LMU CompatilFact" panose="02000500060000020003" pitchFamily="2" charset="0"/>
              </a:rPr>
              <a:t>ab 14 Uhr: Informationen über </a:t>
            </a:r>
            <a:r>
              <a:rPr lang="de-DE" sz="2000" dirty="0">
                <a:solidFill>
                  <a:schemeClr val="tx2">
                    <a:lumMod val="60000"/>
                    <a:lumOff val="40000"/>
                  </a:schemeClr>
                </a:solidFill>
                <a:latin typeface="LMU CompatilFact" panose="02000500060000020003" pitchFamily="2" charset="0"/>
              </a:rPr>
              <a:t>Institutionen wie Studienberatung, Studierendenvertretung und viele weitere auf einer Messe im Hauptgebäude</a:t>
            </a:r>
          </a:p>
          <a:p>
            <a:pPr marL="342900" indent="-342900" eaLnBrk="1" hangingPunct="1">
              <a:buFont typeface="Arial" panose="020B0604020202020204" pitchFamily="34" charset="0"/>
              <a:buChar char="•"/>
            </a:pPr>
            <a:r>
              <a:rPr lang="de-DE" sz="2000" dirty="0">
                <a:solidFill>
                  <a:schemeClr val="tx2">
                    <a:lumMod val="60000"/>
                    <a:lumOff val="40000"/>
                  </a:schemeClr>
                </a:solidFill>
                <a:latin typeface="LMU CompatilFact" panose="02000500060000020003" pitchFamily="2" charset="0"/>
              </a:rPr>
              <a:t>18 Uhr: Begrüßung der Studierenden durch Präsident, Prof. Bernd Huber im Lichthof der LMU</a:t>
            </a:r>
          </a:p>
        </p:txBody>
      </p:sp>
    </p:spTree>
    <p:extLst>
      <p:ext uri="{BB962C8B-B14F-4D97-AF65-F5344CB8AC3E}">
        <p14:creationId xmlns:p14="http://schemas.microsoft.com/office/powerpoint/2010/main" val="236554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60648"/>
            <a:ext cx="20828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extfeld 4"/>
          <p:cNvSpPr txBox="1"/>
          <p:nvPr/>
        </p:nvSpPr>
        <p:spPr>
          <a:xfrm>
            <a:off x="2190303" y="706517"/>
            <a:ext cx="4853433" cy="584775"/>
          </a:xfrm>
          <a:prstGeom prst="rect">
            <a:avLst/>
          </a:prstGeom>
          <a:noFill/>
        </p:spPr>
        <p:txBody>
          <a:bodyPr wrap="square" rtlCol="0">
            <a:spAutoFit/>
          </a:bodyPr>
          <a:lstStyle/>
          <a:p>
            <a:r>
              <a:rPr lang="de-DE" sz="1600" b="1" dirty="0">
                <a:latin typeface="LMU CompatilFact" panose="02000500060000020003" pitchFamily="2" charset="0"/>
              </a:rPr>
              <a:t>ZENTRALE STUDIENBERATUNG</a:t>
            </a:r>
            <a:endParaRPr lang="de-DE" sz="1600" dirty="0">
              <a:latin typeface="LMU CompatilFact" panose="02000500060000020003" pitchFamily="2" charset="0"/>
            </a:endParaRPr>
          </a:p>
          <a:p>
            <a:r>
              <a:rPr lang="de-DE" sz="1600" b="1" dirty="0">
                <a:latin typeface="LMU CompatilFact" panose="02000500060000020003" pitchFamily="2" charset="0"/>
              </a:rPr>
              <a:t>BERATUNGSSTELLE „STUDIEREN MIT KIND“</a:t>
            </a:r>
            <a:endParaRPr lang="de-DE" sz="1600" dirty="0">
              <a:latin typeface="LMU CompatilFact" panose="02000500060000020003" pitchFamily="2" charset="0"/>
            </a:endParaRPr>
          </a:p>
        </p:txBody>
      </p:sp>
      <p:pic>
        <p:nvPicPr>
          <p:cNvPr id="1027" name="Picture 3" descr="ZSB-StuKind_Einzelteile_Blume mit St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737" y="363041"/>
            <a:ext cx="1710165" cy="241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Textfeld 5"/>
          <p:cNvSpPr txBox="1"/>
          <p:nvPr/>
        </p:nvSpPr>
        <p:spPr>
          <a:xfrm>
            <a:off x="539552" y="1700808"/>
            <a:ext cx="7272808" cy="369332"/>
          </a:xfrm>
          <a:prstGeom prst="rect">
            <a:avLst/>
          </a:prstGeom>
          <a:noFill/>
        </p:spPr>
        <p:txBody>
          <a:bodyPr wrap="square" rtlCol="0">
            <a:spAutoFit/>
          </a:bodyPr>
          <a:lstStyle/>
          <a:p>
            <a:r>
              <a:rPr lang="de-DE" dirty="0">
                <a:latin typeface="LMU CompatilFact" panose="02000500060000020003" pitchFamily="2" charset="0"/>
              </a:rPr>
              <a:t>Bei Fragen rund ums Studium mit Kind(</a:t>
            </a:r>
            <a:r>
              <a:rPr lang="de-DE" dirty="0" err="1">
                <a:latin typeface="LMU CompatilFact" panose="02000500060000020003" pitchFamily="2" charset="0"/>
              </a:rPr>
              <a:t>ern</a:t>
            </a:r>
            <a:r>
              <a:rPr lang="de-DE" dirty="0">
                <a:latin typeface="LMU CompatilFact" panose="02000500060000020003" pitchFamily="2" charset="0"/>
              </a:rPr>
              <a:t>) sind wir für Sie da!</a:t>
            </a: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69" y="2204864"/>
            <a:ext cx="3241627" cy="4320480"/>
          </a:xfrm>
          <a:prstGeom prst="rect">
            <a:avLst/>
          </a:prstGeom>
        </p:spPr>
      </p:pic>
      <p:sp>
        <p:nvSpPr>
          <p:cNvPr id="7" name="Textfeld 6"/>
          <p:cNvSpPr txBox="1"/>
          <p:nvPr/>
        </p:nvSpPr>
        <p:spPr>
          <a:xfrm>
            <a:off x="3311352" y="2722918"/>
            <a:ext cx="5832648" cy="3416320"/>
          </a:xfrm>
          <a:prstGeom prst="rect">
            <a:avLst/>
          </a:prstGeom>
          <a:noFill/>
        </p:spPr>
        <p:txBody>
          <a:bodyPr wrap="square" rtlCol="0">
            <a:spAutoFit/>
          </a:bodyPr>
          <a:lstStyle/>
          <a:p>
            <a:r>
              <a:rPr lang="de-DE" b="1" dirty="0">
                <a:latin typeface="LMU CompatilFact" panose="02000500060000020003" pitchFamily="2" charset="0"/>
              </a:rPr>
              <a:t>Service-Telefon: 089 / 2180-3124</a:t>
            </a:r>
            <a:endParaRPr lang="de-DE" dirty="0">
              <a:latin typeface="LMU CompatilFact" panose="02000500060000020003" pitchFamily="2" charset="0"/>
            </a:endParaRPr>
          </a:p>
          <a:p>
            <a:r>
              <a:rPr lang="de-DE" b="1" dirty="0">
                <a:latin typeface="LMU CompatilFact" panose="02000500060000020003" pitchFamily="2" charset="0"/>
              </a:rPr>
              <a:t>Montag bis Mittwoch 9-12 Uhr</a:t>
            </a:r>
            <a:endParaRPr lang="de-DE" dirty="0">
              <a:latin typeface="LMU CompatilFact" panose="02000500060000020003" pitchFamily="2" charset="0"/>
            </a:endParaRPr>
          </a:p>
          <a:p>
            <a:endParaRPr lang="de-DE" dirty="0">
              <a:latin typeface="LMU CompatilFact" panose="02000500060000020003" pitchFamily="2" charset="0"/>
            </a:endParaRPr>
          </a:p>
          <a:p>
            <a:r>
              <a:rPr lang="de-DE" dirty="0">
                <a:latin typeface="LMU CompatilFact" panose="02000500060000020003" pitchFamily="2" charset="0"/>
              </a:rPr>
              <a:t>oder eine E-Mail an:</a:t>
            </a:r>
          </a:p>
          <a:p>
            <a:r>
              <a:rPr lang="de-DE" b="1" dirty="0">
                <a:latin typeface="LMU CompatilFact" panose="02000500060000020003" pitchFamily="2" charset="0"/>
              </a:rPr>
              <a:t>studierenmitkind@lmu.de</a:t>
            </a:r>
          </a:p>
          <a:p>
            <a:endParaRPr lang="de-DE" dirty="0">
              <a:latin typeface="LMU CompatilFact" panose="02000500060000020003" pitchFamily="2" charset="0"/>
            </a:endParaRPr>
          </a:p>
          <a:p>
            <a:r>
              <a:rPr lang="de-DE" dirty="0">
                <a:latin typeface="LMU CompatilFact" panose="02000500060000020003" pitchFamily="2" charset="0"/>
              </a:rPr>
              <a:t>Besuchen Sie uns auf:</a:t>
            </a:r>
          </a:p>
          <a:p>
            <a:r>
              <a:rPr lang="de-DE" b="1" dirty="0">
                <a:solidFill>
                  <a:schemeClr val="accent3">
                    <a:lumMod val="75000"/>
                  </a:schemeClr>
                </a:solidFill>
                <a:latin typeface="LMU CompatilFact" panose="02000500060000020003" pitchFamily="2" charset="0"/>
              </a:rPr>
              <a:t>www.lmu.de/studierenmitkind</a:t>
            </a:r>
          </a:p>
          <a:p>
            <a:endParaRPr lang="de-DE" dirty="0">
              <a:latin typeface="LMU CompatilFact" panose="02000500060000020003" pitchFamily="2" charset="0"/>
            </a:endParaRPr>
          </a:p>
          <a:p>
            <a:r>
              <a:rPr lang="de-DE" dirty="0">
                <a:latin typeface="LMU CompatilFact" panose="02000500060000020003" pitchFamily="2" charset="0"/>
              </a:rPr>
              <a:t>Gerne vereinbaren wir mit Ihnen einen Termin für ein persönliches Beratungsgespräch. Rufen Sie uns an!</a:t>
            </a:r>
          </a:p>
          <a:p>
            <a:endParaRPr lang="de-DE" dirty="0"/>
          </a:p>
        </p:txBody>
      </p:sp>
    </p:spTree>
    <p:extLst>
      <p:ext uri="{BB962C8B-B14F-4D97-AF65-F5344CB8AC3E}">
        <p14:creationId xmlns:p14="http://schemas.microsoft.com/office/powerpoint/2010/main" val="352379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467544" y="1916832"/>
            <a:ext cx="7769180" cy="607219"/>
          </a:xfrm>
        </p:spPr>
        <p:txBody>
          <a:bodyPr/>
          <a:lstStyle/>
          <a:p>
            <a:r>
              <a:rPr lang="de-DE" altLang="de-DE" sz="2200" b="0" dirty="0">
                <a:solidFill>
                  <a:schemeClr val="tx2">
                    <a:lumMod val="60000"/>
                    <a:lumOff val="40000"/>
                  </a:schemeClr>
                </a:solidFill>
                <a:latin typeface="LMU CompatilFact" panose="02000500060000020003"/>
              </a:rPr>
              <a:t>1. Die Beratungsstelle für Studierende mit Beeinträchtigung</a:t>
            </a:r>
          </a:p>
          <a:p>
            <a:endParaRPr lang="de-DE" dirty="0">
              <a:latin typeface="LMU CompatilFact" panose="02000500060000020003"/>
            </a:endParaRPr>
          </a:p>
        </p:txBody>
      </p:sp>
      <p:sp>
        <p:nvSpPr>
          <p:cNvPr id="4" name="Textfeld 3">
            <a:extLst>
              <a:ext uri="{FF2B5EF4-FFF2-40B4-BE49-F238E27FC236}">
                <a16:creationId xmlns:a16="http://schemas.microsoft.com/office/drawing/2014/main" id="{178F70EE-A521-4C33-A34E-7AA2881B56DD}"/>
              </a:ext>
            </a:extLst>
          </p:cNvPr>
          <p:cNvSpPr txBox="1"/>
          <p:nvPr/>
        </p:nvSpPr>
        <p:spPr>
          <a:xfrm>
            <a:off x="0" y="2409723"/>
            <a:ext cx="8452748" cy="3978012"/>
          </a:xfrm>
          <a:prstGeom prst="rect">
            <a:avLst/>
          </a:prstGeom>
          <a:noFill/>
        </p:spPr>
        <p:txBody>
          <a:bodyPr wrap="square">
            <a:spAutoFit/>
          </a:bodyPr>
          <a:lstStyle/>
          <a:p>
            <a:pPr marL="771525" indent="-257175">
              <a:lnSpc>
                <a:spcPct val="130000"/>
              </a:lnSpc>
              <a:spcBef>
                <a:spcPct val="0"/>
              </a:spcBef>
              <a:spcAft>
                <a:spcPts val="450"/>
              </a:spcAft>
              <a:buFont typeface="Arial" panose="020B0604020202020204" pitchFamily="34" charset="0"/>
              <a:buChar char="•"/>
            </a:pPr>
            <a:r>
              <a:rPr lang="de-DE" altLang="de-DE" sz="1600" b="1" dirty="0">
                <a:solidFill>
                  <a:schemeClr val="tx2">
                    <a:lumMod val="60000"/>
                    <a:lumOff val="40000"/>
                  </a:schemeClr>
                </a:solidFill>
                <a:latin typeface="LMU CompatilFact" panose="02000500060000020003"/>
              </a:rPr>
              <a:t>Unterstützung</a:t>
            </a:r>
            <a:r>
              <a:rPr lang="de-DE" altLang="de-DE" sz="1600" dirty="0">
                <a:solidFill>
                  <a:schemeClr val="tx2">
                    <a:lumMod val="60000"/>
                    <a:lumOff val="40000"/>
                  </a:schemeClr>
                </a:solidFill>
                <a:latin typeface="LMU CompatilFact" panose="02000500060000020003"/>
              </a:rPr>
              <a:t> im Unialltag </a:t>
            </a:r>
            <a:r>
              <a:rPr lang="de-DE" altLang="de-DE" sz="1600" dirty="0">
                <a:solidFill>
                  <a:schemeClr val="tx2">
                    <a:lumMod val="60000"/>
                    <a:lumOff val="40000"/>
                  </a:schemeClr>
                </a:solidFill>
                <a:latin typeface="LMU CompatilFact" panose="02000500060000020003"/>
                <a:sym typeface="Wingdings" panose="05000000000000000000" pitchFamily="2" charset="2"/>
              </a:rPr>
              <a:t>f</a:t>
            </a:r>
            <a:r>
              <a:rPr lang="de-DE" altLang="de-DE" sz="1600" dirty="0">
                <a:solidFill>
                  <a:schemeClr val="tx2">
                    <a:lumMod val="60000"/>
                    <a:lumOff val="40000"/>
                  </a:schemeClr>
                </a:solidFill>
                <a:latin typeface="LMU CompatilFact" panose="02000500060000020003"/>
              </a:rPr>
              <a:t>ür Studierende mit Behinderung, chronischer und psychischer Erkrankung</a:t>
            </a:r>
          </a:p>
          <a:p>
            <a:pPr marL="771525" indent="-257175">
              <a:lnSpc>
                <a:spcPct val="130000"/>
              </a:lnSpc>
              <a:spcBef>
                <a:spcPct val="0"/>
              </a:spcBef>
              <a:spcAft>
                <a:spcPts val="450"/>
              </a:spcAft>
              <a:buFont typeface="Arial" panose="020B0604020202020204" pitchFamily="34" charset="0"/>
              <a:buChar char="•"/>
            </a:pPr>
            <a:r>
              <a:rPr lang="de-DE" altLang="de-DE" sz="1600" b="1" dirty="0">
                <a:solidFill>
                  <a:schemeClr val="tx2">
                    <a:lumMod val="60000"/>
                    <a:lumOff val="40000"/>
                  </a:schemeClr>
                </a:solidFill>
                <a:latin typeface="LMU CompatilFact" panose="02000500060000020003"/>
              </a:rPr>
              <a:t>Beratung</a:t>
            </a:r>
            <a:r>
              <a:rPr lang="de-DE" altLang="de-DE" sz="1600" dirty="0">
                <a:solidFill>
                  <a:schemeClr val="tx2">
                    <a:lumMod val="60000"/>
                    <a:lumOff val="40000"/>
                  </a:schemeClr>
                </a:solidFill>
                <a:latin typeface="LMU CompatilFact" panose="02000500060000020003"/>
              </a:rPr>
              <a:t>s- und </a:t>
            </a:r>
            <a:r>
              <a:rPr lang="de-DE" altLang="de-DE" sz="1600" b="1" dirty="0">
                <a:solidFill>
                  <a:schemeClr val="tx2">
                    <a:lumMod val="60000"/>
                    <a:lumOff val="40000"/>
                  </a:schemeClr>
                </a:solidFill>
                <a:latin typeface="LMU CompatilFact" panose="02000500060000020003"/>
              </a:rPr>
              <a:t>Information</a:t>
            </a:r>
            <a:r>
              <a:rPr lang="de-DE" altLang="de-DE" sz="1600" dirty="0">
                <a:solidFill>
                  <a:schemeClr val="tx2">
                    <a:lumMod val="60000"/>
                    <a:lumOff val="40000"/>
                  </a:schemeClr>
                </a:solidFill>
                <a:latin typeface="LMU CompatilFact" panose="02000500060000020003"/>
              </a:rPr>
              <a:t>sangebote (u. a. bezüglich Nachteilsausgleich bei Prüfungen) </a:t>
            </a:r>
          </a:p>
          <a:p>
            <a:pPr marL="771525" indent="-257175">
              <a:lnSpc>
                <a:spcPct val="130000"/>
              </a:lnSpc>
              <a:spcBef>
                <a:spcPct val="0"/>
              </a:spcBef>
              <a:spcAft>
                <a:spcPts val="450"/>
              </a:spcAft>
              <a:buFont typeface="Arial" panose="020B0604020202020204" pitchFamily="34" charset="0"/>
              <a:buChar char="•"/>
            </a:pPr>
            <a:r>
              <a:rPr lang="en-US" altLang="de-DE" sz="1600" dirty="0" err="1">
                <a:solidFill>
                  <a:schemeClr val="tx2">
                    <a:lumMod val="60000"/>
                    <a:lumOff val="40000"/>
                  </a:schemeClr>
                </a:solidFill>
                <a:latin typeface="LMU CompatilFact" panose="02000500060000020003"/>
              </a:rPr>
              <a:t>Alle</a:t>
            </a:r>
            <a:r>
              <a:rPr lang="en-US" altLang="de-DE" sz="1600" dirty="0">
                <a:solidFill>
                  <a:schemeClr val="tx2">
                    <a:lumMod val="60000"/>
                    <a:lumOff val="40000"/>
                  </a:schemeClr>
                </a:solidFill>
                <a:latin typeface="LMU CompatilFact" panose="02000500060000020003"/>
              </a:rPr>
              <a:t> </a:t>
            </a:r>
            <a:r>
              <a:rPr lang="en-US" altLang="de-DE" sz="1600" dirty="0" err="1">
                <a:solidFill>
                  <a:schemeClr val="tx2">
                    <a:lumMod val="60000"/>
                    <a:lumOff val="40000"/>
                  </a:schemeClr>
                </a:solidFill>
                <a:latin typeface="LMU CompatilFact" panose="02000500060000020003"/>
              </a:rPr>
              <a:t>Beratungs</a:t>
            </a:r>
            <a:r>
              <a:rPr lang="en-US" altLang="de-DE" sz="1600" dirty="0">
                <a:solidFill>
                  <a:schemeClr val="tx2">
                    <a:lumMod val="60000"/>
                    <a:lumOff val="40000"/>
                  </a:schemeClr>
                </a:solidFill>
                <a:latin typeface="LMU CompatilFact" panose="02000500060000020003"/>
              </a:rPr>
              <a:t>- und </a:t>
            </a:r>
            <a:r>
              <a:rPr lang="en-US" altLang="de-DE" sz="1600" dirty="0" err="1">
                <a:solidFill>
                  <a:schemeClr val="tx2">
                    <a:lumMod val="60000"/>
                    <a:lumOff val="40000"/>
                  </a:schemeClr>
                </a:solidFill>
                <a:latin typeface="LMU CompatilFact" panose="02000500060000020003"/>
              </a:rPr>
              <a:t>Unterstützungsangebote</a:t>
            </a:r>
            <a:r>
              <a:rPr lang="en-US" altLang="de-DE" sz="1600" dirty="0">
                <a:solidFill>
                  <a:schemeClr val="tx2">
                    <a:lumMod val="60000"/>
                    <a:lumOff val="40000"/>
                  </a:schemeClr>
                </a:solidFill>
                <a:latin typeface="LMU CompatilFact" panose="02000500060000020003"/>
              </a:rPr>
              <a:t> </a:t>
            </a:r>
            <a:r>
              <a:rPr lang="en-US" altLang="de-DE" sz="1600" dirty="0" err="1">
                <a:solidFill>
                  <a:schemeClr val="tx2">
                    <a:lumMod val="60000"/>
                    <a:lumOff val="40000"/>
                  </a:schemeClr>
                </a:solidFill>
                <a:latin typeface="LMU CompatilFact" panose="02000500060000020003"/>
              </a:rPr>
              <a:t>sind</a:t>
            </a:r>
            <a:r>
              <a:rPr lang="en-US" altLang="de-DE" sz="1600" dirty="0">
                <a:solidFill>
                  <a:schemeClr val="tx2">
                    <a:lumMod val="60000"/>
                    <a:lumOff val="40000"/>
                  </a:schemeClr>
                </a:solidFill>
                <a:latin typeface="LMU CompatilFact" panose="02000500060000020003"/>
              </a:rPr>
              <a:t> </a:t>
            </a:r>
            <a:r>
              <a:rPr lang="en-US" altLang="de-DE" sz="1600" b="1" dirty="0" err="1">
                <a:solidFill>
                  <a:schemeClr val="tx2">
                    <a:lumMod val="60000"/>
                    <a:lumOff val="40000"/>
                  </a:schemeClr>
                </a:solidFill>
                <a:latin typeface="LMU CompatilFact" panose="02000500060000020003"/>
              </a:rPr>
              <a:t>streng</a:t>
            </a:r>
            <a:r>
              <a:rPr lang="en-US" altLang="de-DE" sz="1600" b="1" dirty="0">
                <a:solidFill>
                  <a:schemeClr val="tx2">
                    <a:lumMod val="60000"/>
                    <a:lumOff val="40000"/>
                  </a:schemeClr>
                </a:solidFill>
                <a:latin typeface="LMU CompatilFact" panose="02000500060000020003"/>
              </a:rPr>
              <a:t> </a:t>
            </a:r>
            <a:r>
              <a:rPr lang="en-US" altLang="de-DE" sz="1600" b="1" dirty="0" err="1">
                <a:solidFill>
                  <a:schemeClr val="tx2">
                    <a:lumMod val="60000"/>
                    <a:lumOff val="40000"/>
                  </a:schemeClr>
                </a:solidFill>
                <a:latin typeface="LMU CompatilFact" panose="02000500060000020003"/>
              </a:rPr>
              <a:t>vertraulich</a:t>
            </a:r>
            <a:r>
              <a:rPr lang="en-US" altLang="de-DE" sz="1600" dirty="0">
                <a:solidFill>
                  <a:schemeClr val="tx2">
                    <a:lumMod val="60000"/>
                    <a:lumOff val="40000"/>
                  </a:schemeClr>
                </a:solidFill>
                <a:latin typeface="LMU CompatilFact" panose="02000500060000020003"/>
              </a:rPr>
              <a:t> </a:t>
            </a:r>
          </a:p>
          <a:p>
            <a:pPr marL="771525" indent="-257175">
              <a:lnSpc>
                <a:spcPct val="130000"/>
              </a:lnSpc>
              <a:spcBef>
                <a:spcPct val="0"/>
              </a:spcBef>
              <a:spcAft>
                <a:spcPts val="450"/>
              </a:spcAft>
              <a:buFont typeface="Arial" panose="020B0604020202020204" pitchFamily="34" charset="0"/>
              <a:buChar char="•"/>
            </a:pPr>
            <a:r>
              <a:rPr lang="de-DE" altLang="de-DE" sz="1600" b="1" dirty="0">
                <a:solidFill>
                  <a:schemeClr val="tx2">
                    <a:lumMod val="60000"/>
                    <a:lumOff val="40000"/>
                  </a:schemeClr>
                </a:solidFill>
                <a:latin typeface="LMU CompatilFact" panose="02000500060000020003"/>
              </a:rPr>
              <a:t>WICHTIG</a:t>
            </a:r>
            <a:r>
              <a:rPr lang="de-DE" altLang="de-DE" sz="1600" dirty="0">
                <a:solidFill>
                  <a:schemeClr val="tx2">
                    <a:lumMod val="60000"/>
                    <a:lumOff val="40000"/>
                  </a:schemeClr>
                </a:solidFill>
                <a:latin typeface="LMU CompatilFact" panose="02000500060000020003"/>
              </a:rPr>
              <a:t>: Die Inanspruchnahme der Beratungsstelle wird auf keinem offiziellen Bescheid o. Ä. dokumentiert!</a:t>
            </a:r>
          </a:p>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Informationen und Ansprechpersonen: www.lmu.de/barrierefrei</a:t>
            </a:r>
          </a:p>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Einführungsveranstaltung der Beratungsstelle am 13. Oktober 2023 von 10-11:30 Uhr </a:t>
            </a:r>
            <a:r>
              <a:rPr lang="de-DE" altLang="de-DE" sz="1600" dirty="0">
                <a:solidFill>
                  <a:schemeClr val="tx2">
                    <a:lumMod val="60000"/>
                    <a:lumOff val="40000"/>
                  </a:schemeClr>
                </a:solidFill>
                <a:latin typeface="LMU CompatilFact" panose="02000500060000020003"/>
                <a:sym typeface="Wingdings" panose="05000000000000000000" pitchFamily="2" charset="2"/>
              </a:rPr>
              <a:t> </a:t>
            </a:r>
            <a:r>
              <a:rPr lang="de-DE" altLang="de-DE" sz="1600" dirty="0">
                <a:solidFill>
                  <a:schemeClr val="tx2">
                    <a:lumMod val="60000"/>
                    <a:lumOff val="40000"/>
                  </a:schemeClr>
                </a:solidFill>
                <a:latin typeface="LMU CompatilFact" panose="02000500060000020003"/>
              </a:rPr>
              <a:t>siehe Homepage der LMU unter </a:t>
            </a:r>
            <a:r>
              <a:rPr lang="de-DE" altLang="de-DE" sz="1600" u="sng" dirty="0">
                <a:solidFill>
                  <a:schemeClr val="tx2">
                    <a:lumMod val="60000"/>
                    <a:lumOff val="40000"/>
                  </a:schemeClr>
                </a:solidFill>
                <a:latin typeface="LMU CompatilFact" panose="02000500060000020003"/>
              </a:rPr>
              <a:t>„Einführungsveranstaltung“</a:t>
            </a:r>
          </a:p>
          <a:p>
            <a:pPr marL="771525" indent="-257175">
              <a:lnSpc>
                <a:spcPct val="130000"/>
              </a:lnSpc>
              <a:spcBef>
                <a:spcPct val="0"/>
              </a:spcBef>
              <a:spcAft>
                <a:spcPts val="450"/>
              </a:spcAft>
              <a:buFont typeface="Arial" panose="020B0604020202020204" pitchFamily="34" charset="0"/>
              <a:buChar char="•"/>
            </a:pPr>
            <a:endParaRPr lang="de-DE" altLang="de-DE" sz="1400" dirty="0">
              <a:latin typeface="LMU CompatilFact" panose="02000500060000020003"/>
            </a:endParaRPr>
          </a:p>
        </p:txBody>
      </p:sp>
    </p:spTree>
    <p:extLst>
      <p:ext uri="{BB962C8B-B14F-4D97-AF65-F5344CB8AC3E}">
        <p14:creationId xmlns:p14="http://schemas.microsoft.com/office/powerpoint/2010/main" val="148026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Y:\NT-Lehrstuhl\Schaukasten\_DSC02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486"/>
          <a:stretch/>
        </p:blipFill>
        <p:spPr bwMode="auto">
          <a:xfrm>
            <a:off x="215900" y="1772816"/>
            <a:ext cx="8706296" cy="47712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ttps://lh3.googleusercontent.com/B_-AjN95tDU2RNehvtOSGyxyRiCJxfyLigqHIVDvhJX8ZdgJg35YYleOV8BeTKsnjWbR7KBn8H3JLm4_90kqU8FsP0yVeVmDF34xcGrWzo7Org5tBLnxEmUwtBt4RsnCgilHMN5v41_TAIwSaLkmL3vBXWQqMvj9bNTPT6xxM7dAxrU6xW46hTdjs2gbSiZ7usIO724qlg7VF_Fwt9j1vrP7a07uHXeWcPshsvS41EOJHDNxABpG8l5JGoMztRJM65EGoogKqUmqk8_7ku_RBvehYAlQ1Rz-VuQl3ROI6RYW1cLPWNQ2wbrlfnX-qtwTdD3wQxQPVurl9oqckF_caScxnI1-anWOGNNs5K6G6ocDCrYqQ7FPvtGuspUetT04JbPHOmXMErxazBWMJ3HC4QxawMjEHPoA0ce0_H0bYe98rww2VWNZ7pwallc0r3KcA0Q3buywhu9Kkg53qVTxpyLcPTTT33V8U0HuR3EwRhCqWJVm9uF8XRb7VMp-0YibrZyHQKDd4VgWzrAlMEZIgA5sK6Zqnp8fL-s_X0YrQU9tr1yviBTyAI9xiVzrMNCoj8cp5aUvY7DXVn2W7eI0TxD3kwsh5fImT1NSdwmFz3TU55Iv=w1273-h955-no"/>
          <p:cNvSpPr>
            <a:spLocks noChangeAspect="1" noChangeArrowheads="1"/>
          </p:cNvSpPr>
          <p:nvPr/>
        </p:nvSpPr>
        <p:spPr bwMode="auto">
          <a:xfrm>
            <a:off x="155575" y="-4160838"/>
            <a:ext cx="11553825" cy="866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4" name="Textfeld 13"/>
          <p:cNvSpPr txBox="1"/>
          <p:nvPr/>
        </p:nvSpPr>
        <p:spPr>
          <a:xfrm>
            <a:off x="467544" y="1943318"/>
            <a:ext cx="3888432" cy="1323439"/>
          </a:xfrm>
          <a:prstGeom prst="rect">
            <a:avLst/>
          </a:prstGeom>
          <a:noFill/>
        </p:spPr>
        <p:txBody>
          <a:bodyPr wrap="square" rtlCol="0">
            <a:spAutoFit/>
          </a:bodyPr>
          <a:lstStyle/>
          <a:p>
            <a:r>
              <a:rPr lang="de-DE" sz="4000" b="1" dirty="0">
                <a:solidFill>
                  <a:schemeClr val="bg1"/>
                </a:solidFill>
                <a:effectLst>
                  <a:outerShdw blurRad="38100" dist="38100" dir="2700000" algn="tl">
                    <a:srgbClr val="000000">
                      <a:alpha val="43137"/>
                    </a:srgbClr>
                  </a:outerShdw>
                </a:effectLst>
                <a:latin typeface="LMU CompatilFact" panose="02000500060000020003" pitchFamily="2" charset="0"/>
              </a:rPr>
              <a:t>KATHOLISCHE THEOLOGIE</a:t>
            </a:r>
          </a:p>
        </p:txBody>
      </p:sp>
    </p:spTree>
    <p:extLst>
      <p:ext uri="{BB962C8B-B14F-4D97-AF65-F5344CB8AC3E}">
        <p14:creationId xmlns:p14="http://schemas.microsoft.com/office/powerpoint/2010/main" val="1429765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539552" y="1885677"/>
            <a:ext cx="5800650" cy="607219"/>
          </a:xfrm>
        </p:spPr>
        <p:txBody>
          <a:bodyPr/>
          <a:lstStyle/>
          <a:p>
            <a:r>
              <a:rPr lang="de-DE" altLang="de-DE" sz="2200" b="0" dirty="0">
                <a:solidFill>
                  <a:schemeClr val="tx2">
                    <a:lumMod val="60000"/>
                    <a:lumOff val="40000"/>
                  </a:schemeClr>
                </a:solidFill>
                <a:latin typeface="LMU CompatilFact" panose="02000500060000020003"/>
              </a:rPr>
              <a:t>2. </a:t>
            </a:r>
            <a:r>
              <a:rPr lang="de-DE" altLang="de-DE" sz="2200" b="0" dirty="0" err="1">
                <a:solidFill>
                  <a:schemeClr val="tx2">
                    <a:lumMod val="60000"/>
                    <a:lumOff val="40000"/>
                  </a:schemeClr>
                </a:solidFill>
                <a:latin typeface="LMU CompatilFact" panose="02000500060000020003"/>
              </a:rPr>
              <a:t>Inklusionstutor:innen</a:t>
            </a:r>
            <a:r>
              <a:rPr lang="de-DE" altLang="de-DE" sz="2200" b="0" dirty="0">
                <a:solidFill>
                  <a:schemeClr val="tx2">
                    <a:lumMod val="60000"/>
                    <a:lumOff val="40000"/>
                  </a:schemeClr>
                </a:solidFill>
                <a:latin typeface="LMU CompatilFact" panose="02000500060000020003"/>
              </a:rPr>
              <a:t> </a:t>
            </a:r>
          </a:p>
          <a:p>
            <a:endParaRPr lang="de-DE" sz="2200" dirty="0">
              <a:latin typeface="LMU CompatilFact" panose="02000500060000020003"/>
            </a:endParaRPr>
          </a:p>
        </p:txBody>
      </p:sp>
      <p:sp>
        <p:nvSpPr>
          <p:cNvPr id="9" name="Textfeld 8">
            <a:extLst>
              <a:ext uri="{FF2B5EF4-FFF2-40B4-BE49-F238E27FC236}">
                <a16:creationId xmlns:a16="http://schemas.microsoft.com/office/drawing/2014/main" id="{9C5F67AF-9313-40D6-A903-B4D5D108E0FB}"/>
              </a:ext>
            </a:extLst>
          </p:cNvPr>
          <p:cNvSpPr txBox="1"/>
          <p:nvPr/>
        </p:nvSpPr>
        <p:spPr>
          <a:xfrm>
            <a:off x="15652" y="2492896"/>
            <a:ext cx="8820472" cy="3919535"/>
          </a:xfrm>
          <a:prstGeom prst="rect">
            <a:avLst/>
          </a:prstGeom>
          <a:noFill/>
        </p:spPr>
        <p:txBody>
          <a:bodyPr wrap="square">
            <a:spAutoFit/>
          </a:bodyPr>
          <a:lstStyle/>
          <a:p>
            <a:pPr marL="514350">
              <a:lnSpc>
                <a:spcPct val="120000"/>
              </a:lnSpc>
              <a:spcBef>
                <a:spcPct val="0"/>
              </a:spcBef>
              <a:spcAft>
                <a:spcPts val="450"/>
              </a:spcAft>
            </a:pPr>
            <a:r>
              <a:rPr lang="de-DE" altLang="de-DE" sz="1600" dirty="0">
                <a:solidFill>
                  <a:schemeClr val="tx2">
                    <a:lumMod val="60000"/>
                    <a:lumOff val="40000"/>
                  </a:schemeClr>
                </a:solidFill>
                <a:latin typeface="LMU CompatilFact" panose="02000500060000020003"/>
              </a:rPr>
              <a:t>Wer sind die </a:t>
            </a:r>
            <a:r>
              <a:rPr lang="de-DE" altLang="de-DE" sz="1600" dirty="0" err="1">
                <a:solidFill>
                  <a:schemeClr val="tx2">
                    <a:lumMod val="60000"/>
                    <a:lumOff val="40000"/>
                  </a:schemeClr>
                </a:solidFill>
                <a:latin typeface="LMU CompatilFact" panose="02000500060000020003"/>
              </a:rPr>
              <a:t>Tutor:innen</a:t>
            </a:r>
            <a:r>
              <a:rPr lang="de-DE" altLang="de-DE" sz="1600" dirty="0">
                <a:solidFill>
                  <a:schemeClr val="tx2">
                    <a:lumMod val="60000"/>
                    <a:lumOff val="40000"/>
                  </a:schemeClr>
                </a:solidFill>
                <a:latin typeface="LMU CompatilFact" panose="02000500060000020003"/>
              </a:rPr>
              <a:t>?</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Ehrenamtliche studentische Ansprechpersonen</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Viele Fakultäten vertreten</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Ausgebildet von der Beratungsstelle</a:t>
            </a:r>
          </a:p>
          <a:p>
            <a:pPr marL="514350">
              <a:lnSpc>
                <a:spcPct val="120000"/>
              </a:lnSpc>
              <a:spcBef>
                <a:spcPct val="0"/>
              </a:spcBef>
              <a:spcAft>
                <a:spcPts val="450"/>
              </a:spcAft>
            </a:pPr>
            <a:r>
              <a:rPr lang="de-DE" altLang="de-DE" sz="1600" dirty="0">
                <a:solidFill>
                  <a:schemeClr val="tx2">
                    <a:lumMod val="60000"/>
                    <a:lumOff val="40000"/>
                  </a:schemeClr>
                </a:solidFill>
                <a:latin typeface="LMU CompatilFact" panose="02000500060000020003"/>
              </a:rPr>
              <a:t>Was sind ihre Aufgaben?</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Unterstützung von und Austausch mit Studierenden </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Fungieren als Bindeglied zwischen Studierenden, der Studiengangskoordination, den Dozierenden und der Beratungsstelle</a:t>
            </a:r>
          </a:p>
          <a:p>
            <a:pPr marL="514350">
              <a:lnSpc>
                <a:spcPct val="120000"/>
              </a:lnSpc>
              <a:spcBef>
                <a:spcPct val="0"/>
              </a:spcBef>
              <a:spcAft>
                <a:spcPts val="450"/>
              </a:spcAft>
            </a:pPr>
            <a:r>
              <a:rPr lang="de-DE" altLang="de-DE" sz="1600" dirty="0">
                <a:solidFill>
                  <a:schemeClr val="tx2">
                    <a:lumMod val="60000"/>
                    <a:lumOff val="40000"/>
                  </a:schemeClr>
                </a:solidFill>
                <a:latin typeface="LMU CompatilFact" panose="02000500060000020003"/>
              </a:rPr>
              <a:t>Wie kann man sie kontaktieren?</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E-Mail: </a:t>
            </a:r>
            <a:r>
              <a:rPr lang="de-DE" altLang="de-DE" sz="1600" b="1" dirty="0">
                <a:solidFill>
                  <a:schemeClr val="tx2">
                    <a:lumMod val="60000"/>
                    <a:lumOff val="40000"/>
                  </a:schemeClr>
                </a:solidFill>
                <a:latin typeface="LMU CompatilFact" panose="02000500060000020003" pitchFamily="2" charset="0"/>
              </a:rPr>
              <a:t>inklusionstutoren@verwaltung.uni-muenchen.de</a:t>
            </a:r>
          </a:p>
          <a:p>
            <a:pPr marL="771525" indent="-257175">
              <a:lnSpc>
                <a:spcPct val="12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Weitere Infos: </a:t>
            </a:r>
            <a:r>
              <a:rPr lang="de-DE" altLang="de-DE" sz="1600" dirty="0">
                <a:solidFill>
                  <a:schemeClr val="tx2">
                    <a:lumMod val="60000"/>
                    <a:lumOff val="40000"/>
                  </a:schemeClr>
                </a:solidFill>
                <a:latin typeface="LMU CompatilFact" panose="02000500060000020003"/>
                <a:hlinkClick r:id="rId3">
                  <a:extLst>
                    <a:ext uri="{A12FA001-AC4F-418D-AE19-62706E023703}">
                      <ahyp:hlinkClr xmlns:ahyp="http://schemas.microsoft.com/office/drawing/2018/hyperlinkcolor" val="tx"/>
                    </a:ext>
                  </a:extLst>
                </a:hlinkClick>
              </a:rPr>
              <a:t>www.lmu.de/inklusionstutoren</a:t>
            </a:r>
            <a:r>
              <a:rPr lang="de-DE" altLang="de-DE" sz="1600" dirty="0">
                <a:solidFill>
                  <a:schemeClr val="tx2">
                    <a:lumMod val="60000"/>
                    <a:lumOff val="40000"/>
                  </a:schemeClr>
                </a:solidFill>
                <a:latin typeface="LMU CompatilFact" panose="02000500060000020003"/>
              </a:rPr>
              <a:t> </a:t>
            </a:r>
          </a:p>
        </p:txBody>
      </p:sp>
    </p:spTree>
    <p:extLst>
      <p:ext uri="{BB962C8B-B14F-4D97-AF65-F5344CB8AC3E}">
        <p14:creationId xmlns:p14="http://schemas.microsoft.com/office/powerpoint/2010/main" val="1329762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8CEC2-623A-5248-A252-32730BC64A88}"/>
              </a:ext>
            </a:extLst>
          </p:cNvPr>
          <p:cNvSpPr>
            <a:spLocks noGrp="1"/>
          </p:cNvSpPr>
          <p:nvPr>
            <p:ph type="body" sz="quarter" idx="13"/>
          </p:nvPr>
        </p:nvSpPr>
        <p:spPr>
          <a:xfrm>
            <a:off x="611560" y="1916832"/>
            <a:ext cx="4680520" cy="607219"/>
          </a:xfrm>
        </p:spPr>
        <p:txBody>
          <a:bodyPr/>
          <a:lstStyle/>
          <a:p>
            <a:r>
              <a:rPr lang="de-DE" altLang="de-DE" sz="2200" b="0" dirty="0">
                <a:solidFill>
                  <a:schemeClr val="tx2">
                    <a:lumMod val="60000"/>
                    <a:lumOff val="40000"/>
                  </a:schemeClr>
                </a:solidFill>
                <a:latin typeface="LMU CompatilFact" panose="02000500060000020003"/>
              </a:rPr>
              <a:t>3. Peer-Groups Barrierefrei</a:t>
            </a:r>
          </a:p>
        </p:txBody>
      </p:sp>
      <p:sp>
        <p:nvSpPr>
          <p:cNvPr id="9" name="Textfeld 8">
            <a:extLst>
              <a:ext uri="{FF2B5EF4-FFF2-40B4-BE49-F238E27FC236}">
                <a16:creationId xmlns:a16="http://schemas.microsoft.com/office/drawing/2014/main" id="{9C5F67AF-9313-40D6-A903-B4D5D108E0FB}"/>
              </a:ext>
            </a:extLst>
          </p:cNvPr>
          <p:cNvSpPr txBox="1"/>
          <p:nvPr/>
        </p:nvSpPr>
        <p:spPr>
          <a:xfrm>
            <a:off x="0" y="2348880"/>
            <a:ext cx="8748464" cy="4055982"/>
          </a:xfrm>
          <a:prstGeom prst="rect">
            <a:avLst/>
          </a:prstGeom>
          <a:noFill/>
        </p:spPr>
        <p:txBody>
          <a:bodyPr wrap="square">
            <a:spAutoFit/>
          </a:bodyPr>
          <a:lstStyle/>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Peer-Groups gibt es für Seh-, Hör- und Mobilitätseinschränkungen, chronische und psychische Erkrankungen sowie für AD(H)S</a:t>
            </a:r>
          </a:p>
          <a:p>
            <a:pPr marL="514350">
              <a:lnSpc>
                <a:spcPct val="130000"/>
              </a:lnSpc>
              <a:spcBef>
                <a:spcPct val="0"/>
              </a:spcBef>
              <a:spcAft>
                <a:spcPts val="450"/>
              </a:spcAft>
            </a:pPr>
            <a:r>
              <a:rPr lang="de-DE" altLang="de-DE" sz="1600" dirty="0">
                <a:solidFill>
                  <a:schemeClr val="tx2">
                    <a:lumMod val="60000"/>
                    <a:lumOff val="40000"/>
                  </a:schemeClr>
                </a:solidFill>
                <a:latin typeface="LMU CompatilFact" panose="02000500060000020003"/>
              </a:rPr>
              <a:t>Was bieten die Peer-Groups an?</a:t>
            </a:r>
          </a:p>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Diskussionsforen/persönlicher Austausch in Netzwerken</a:t>
            </a:r>
          </a:p>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Treffen (virtuell und persönlich)</a:t>
            </a:r>
          </a:p>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Fragen aller Art für spezifische Beeinträchtigungen und individuelle Probleme werden angegangen</a:t>
            </a:r>
          </a:p>
          <a:p>
            <a:pPr marL="771525" indent="-257175">
              <a:lnSpc>
                <a:spcPct val="130000"/>
              </a:lnSpc>
              <a:spcBef>
                <a:spcPct val="0"/>
              </a:spcBef>
              <a:spcAft>
                <a:spcPts val="450"/>
              </a:spcAft>
              <a:buFont typeface="Arial" panose="020B0604020202020204" pitchFamily="34" charset="0"/>
              <a:buChar char="•"/>
            </a:pPr>
            <a:r>
              <a:rPr lang="de-DE" altLang="de-DE" sz="1600" dirty="0">
                <a:solidFill>
                  <a:schemeClr val="tx2">
                    <a:lumMod val="60000"/>
                    <a:lumOff val="40000"/>
                  </a:schemeClr>
                </a:solidFill>
                <a:latin typeface="LMU CompatilFact" panose="02000500060000020003"/>
              </a:rPr>
              <a:t>Weiteres Angebot: IBS (Interessensgruppe für Studierende mit und ohne Beeinträchtigung)</a:t>
            </a:r>
          </a:p>
          <a:p>
            <a:pPr marL="1257300" lvl="1" indent="-285750">
              <a:spcBef>
                <a:spcPct val="0"/>
              </a:spcBef>
              <a:spcAft>
                <a:spcPts val="450"/>
              </a:spcAft>
              <a:buFont typeface="Wingdings" panose="05000000000000000000" pitchFamily="2" charset="2"/>
              <a:buChar char="à"/>
            </a:pPr>
            <a:r>
              <a:rPr lang="de-DE" altLang="de-DE" sz="1600" dirty="0">
                <a:solidFill>
                  <a:schemeClr val="tx2">
                    <a:lumMod val="60000"/>
                    <a:lumOff val="40000"/>
                  </a:schemeClr>
                </a:solidFill>
                <a:latin typeface="LMU CompatilFact" panose="02000500060000020003"/>
                <a:sym typeface="Wingdings" panose="05000000000000000000" pitchFamily="2" charset="2"/>
              </a:rPr>
              <a:t>Für alle hochschulpolitisch </a:t>
            </a:r>
          </a:p>
          <a:p>
            <a:pPr marL="971550" lvl="1">
              <a:spcBef>
                <a:spcPct val="0"/>
              </a:spcBef>
              <a:spcAft>
                <a:spcPts val="450"/>
              </a:spcAft>
            </a:pPr>
            <a:r>
              <a:rPr lang="de-DE" altLang="de-DE" sz="1600" dirty="0">
                <a:solidFill>
                  <a:schemeClr val="tx2">
                    <a:lumMod val="60000"/>
                    <a:lumOff val="40000"/>
                  </a:schemeClr>
                </a:solidFill>
                <a:latin typeface="LMU CompatilFact" panose="02000500060000020003"/>
                <a:sym typeface="Wingdings" panose="05000000000000000000" pitchFamily="2" charset="2"/>
              </a:rPr>
              <a:t>Interessierten offen</a:t>
            </a:r>
            <a:endParaRPr lang="de-DE" altLang="de-DE" sz="1600" dirty="0">
              <a:solidFill>
                <a:schemeClr val="tx2">
                  <a:lumMod val="60000"/>
                  <a:lumOff val="40000"/>
                </a:schemeClr>
              </a:solidFill>
              <a:latin typeface="LMU CompatilFact" panose="02000500060000020003"/>
            </a:endParaRPr>
          </a:p>
        </p:txBody>
      </p:sp>
      <p:pic>
        <p:nvPicPr>
          <p:cNvPr id="4" name="Grafik 3" descr="The picture shows comic style drawn &quot;superheroes&quot; with various disabilities.">
            <a:extLst>
              <a:ext uri="{FF2B5EF4-FFF2-40B4-BE49-F238E27FC236}">
                <a16:creationId xmlns:a16="http://schemas.microsoft.com/office/drawing/2014/main" id="{0A2D1D4B-F45A-4079-9EAF-C6B9A0D8BD26}"/>
              </a:ext>
            </a:extLst>
          </p:cNvPr>
          <p:cNvPicPr>
            <a:picLocks noChangeAspect="1"/>
          </p:cNvPicPr>
          <p:nvPr/>
        </p:nvPicPr>
        <p:blipFill>
          <a:blip r:embed="rId3"/>
          <a:stretch>
            <a:fillRect/>
          </a:stretch>
        </p:blipFill>
        <p:spPr>
          <a:xfrm>
            <a:off x="4836868" y="5674430"/>
            <a:ext cx="3911596" cy="706520"/>
          </a:xfrm>
          <a:prstGeom prst="rect">
            <a:avLst/>
          </a:prstGeom>
        </p:spPr>
      </p:pic>
    </p:spTree>
    <p:extLst>
      <p:ext uri="{BB962C8B-B14F-4D97-AF65-F5344CB8AC3E}">
        <p14:creationId xmlns:p14="http://schemas.microsoft.com/office/powerpoint/2010/main" val="2980574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E3B044-8232-B6F0-7D02-35C522F2E815}"/>
              </a:ext>
            </a:extLst>
          </p:cNvPr>
          <p:cNvSpPr txBox="1"/>
          <p:nvPr/>
        </p:nvSpPr>
        <p:spPr>
          <a:xfrm>
            <a:off x="251520" y="2780928"/>
            <a:ext cx="8424936" cy="31700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635000"/>
          </a:effectLst>
        </p:spPr>
        <p:txBody>
          <a:bodyPr wrap="square" rtlCol="0">
            <a:spAutoFit/>
          </a:bodyPr>
          <a:lstStyle/>
          <a:p>
            <a:pPr algn="ctr"/>
            <a:r>
              <a:rPr lang="de-DE" sz="6000" b="1" dirty="0">
                <a:solidFill>
                  <a:srgbClr val="0070C0"/>
                </a:solidFill>
                <a:latin typeface="Edwardian Script ITC" panose="030303020407070D0804" pitchFamily="66" charset="0"/>
              </a:rPr>
              <a:t>Der Worte sind genug gewechselt, lasst mich auch endlich Taten sehen…</a:t>
            </a:r>
            <a:endParaRPr lang="de-DE" sz="6000" b="1" dirty="0">
              <a:solidFill>
                <a:srgbClr val="0070C0"/>
              </a:solidFill>
              <a:latin typeface="LMU CompatilFact" panose="02000500060000020003" pitchFamily="2" charset="0"/>
            </a:endParaRPr>
          </a:p>
          <a:p>
            <a:pPr algn="ctr"/>
            <a:endParaRPr lang="de-DE" sz="4000" b="1" dirty="0">
              <a:solidFill>
                <a:srgbClr val="0070C0"/>
              </a:solidFill>
              <a:latin typeface="LMU CompatilFact SC" panose="02000500060000020003" pitchFamily="2" charset="0"/>
            </a:endParaRPr>
          </a:p>
          <a:p>
            <a:pPr algn="ctr"/>
            <a:endParaRPr lang="de-DE" sz="4000" b="1" dirty="0">
              <a:solidFill>
                <a:srgbClr val="0070C0"/>
              </a:solidFill>
              <a:latin typeface="LMU CompatilFact SC" panose="02000500060000020003" pitchFamily="2" charset="0"/>
            </a:endParaRPr>
          </a:p>
        </p:txBody>
      </p:sp>
    </p:spTree>
    <p:extLst>
      <p:ext uri="{BB962C8B-B14F-4D97-AF65-F5344CB8AC3E}">
        <p14:creationId xmlns:p14="http://schemas.microsoft.com/office/powerpoint/2010/main" val="2157851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descr="https://www.goethe.de/resources/files/jpg260/Schleheimer_MCH_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 name="Textfeld 1">
            <a:extLst>
              <a:ext uri="{FF2B5EF4-FFF2-40B4-BE49-F238E27FC236}">
                <a16:creationId xmlns:a16="http://schemas.microsoft.com/office/drawing/2014/main" id="{9E7BB683-A6DF-4D69-A1E2-CF542B9628E7}"/>
              </a:ext>
            </a:extLst>
          </p:cNvPr>
          <p:cNvSpPr txBox="1"/>
          <p:nvPr/>
        </p:nvSpPr>
        <p:spPr>
          <a:xfrm>
            <a:off x="1763688" y="3063825"/>
            <a:ext cx="6912768" cy="400110"/>
          </a:xfrm>
          <a:prstGeom prst="rect">
            <a:avLst/>
          </a:prstGeom>
          <a:noFill/>
        </p:spPr>
        <p:txBody>
          <a:bodyPr wrap="square" rtlCol="0">
            <a:spAutoFit/>
          </a:bodyPr>
          <a:lstStyle/>
          <a:p>
            <a:r>
              <a:rPr lang="de-DE" sz="2000" b="1" dirty="0">
                <a:solidFill>
                  <a:schemeClr val="tx2">
                    <a:lumMod val="60000"/>
                    <a:lumOff val="40000"/>
                  </a:schemeClr>
                </a:solidFill>
                <a:latin typeface="LMU CompatilFact" panose="02000500060000020003"/>
              </a:rPr>
              <a:t>Auf Wiedersehen und danke für die Aufmerksamkeit!</a:t>
            </a:r>
          </a:p>
        </p:txBody>
      </p:sp>
      <p:pic>
        <p:nvPicPr>
          <p:cNvPr id="9" name="Grafik 8">
            <a:extLst>
              <a:ext uri="{FF2B5EF4-FFF2-40B4-BE49-F238E27FC236}">
                <a16:creationId xmlns:a16="http://schemas.microsoft.com/office/drawing/2014/main" id="{22B6A76A-03DF-4E49-BEB8-795DA466EB0D}"/>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62" t="50053" r="-249" b="5529"/>
          <a:stretch/>
        </p:blipFill>
        <p:spPr>
          <a:xfrm>
            <a:off x="0" y="3632798"/>
            <a:ext cx="9180512" cy="3074068"/>
          </a:xfrm>
          <a:prstGeom prst="rect">
            <a:avLst/>
          </a:prstGeom>
          <a:solidFill>
            <a:schemeClr val="bg1"/>
          </a:solidFill>
        </p:spPr>
      </p:pic>
      <p:sp>
        <p:nvSpPr>
          <p:cNvPr id="6" name="Textfeld 5">
            <a:extLst>
              <a:ext uri="{FF2B5EF4-FFF2-40B4-BE49-F238E27FC236}">
                <a16:creationId xmlns:a16="http://schemas.microsoft.com/office/drawing/2014/main" id="{9B43963F-80F0-8A3F-237F-B6D118698D59}"/>
              </a:ext>
            </a:extLst>
          </p:cNvPr>
          <p:cNvSpPr txBox="1"/>
          <p:nvPr/>
        </p:nvSpPr>
        <p:spPr>
          <a:xfrm>
            <a:off x="2411760" y="1879299"/>
            <a:ext cx="4592548" cy="1015663"/>
          </a:xfrm>
          <a:prstGeom prst="rect">
            <a:avLst/>
          </a:prstGeom>
          <a:noFill/>
        </p:spPr>
        <p:txBody>
          <a:bodyPr wrap="square">
            <a:spAutoFit/>
          </a:bodyPr>
          <a:lstStyle/>
          <a:p>
            <a:pPr marL="0" indent="0" algn="ctr" eaLnBrk="1" hangingPunct="1"/>
            <a:r>
              <a:rPr lang="de-DE" altLang="de-DE" sz="2000" b="1" dirty="0">
                <a:solidFill>
                  <a:schemeClr val="tx2">
                    <a:lumMod val="60000"/>
                    <a:lumOff val="40000"/>
                  </a:schemeClr>
                </a:solidFill>
                <a:latin typeface="LMU CompatilFact" panose="02000500060000020003"/>
              </a:rPr>
              <a:t>Im Namen der Fakultät wünschen wir Ihnen einen guten Start ins Studium!</a:t>
            </a:r>
          </a:p>
        </p:txBody>
      </p:sp>
    </p:spTree>
    <p:extLst>
      <p:ext uri="{BB962C8B-B14F-4D97-AF65-F5344CB8AC3E}">
        <p14:creationId xmlns:p14="http://schemas.microsoft.com/office/powerpoint/2010/main" val="1765587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rinnen enthält.&#10;&#10;Automatisch generierte Beschreibung">
            <a:extLst>
              <a:ext uri="{FF2B5EF4-FFF2-40B4-BE49-F238E27FC236}">
                <a16:creationId xmlns:a16="http://schemas.microsoft.com/office/drawing/2014/main" id="{6215A656-7399-80CE-7172-C32466467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022453"/>
            <a:ext cx="2619375" cy="1743075"/>
          </a:xfrm>
          <a:prstGeom prst="rect">
            <a:avLst/>
          </a:prstGeom>
        </p:spPr>
      </p:pic>
      <p:pic>
        <p:nvPicPr>
          <p:cNvPr id="5" name="Grafik 4">
            <a:extLst>
              <a:ext uri="{FF2B5EF4-FFF2-40B4-BE49-F238E27FC236}">
                <a16:creationId xmlns:a16="http://schemas.microsoft.com/office/drawing/2014/main" id="{247D2E6B-F8C8-7E6D-4472-73A58A0C4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470792"/>
            <a:ext cx="2619374" cy="1715266"/>
          </a:xfrm>
          <a:prstGeom prst="rect">
            <a:avLst/>
          </a:prstGeom>
        </p:spPr>
      </p:pic>
      <p:pic>
        <p:nvPicPr>
          <p:cNvPr id="9" name="Grafik 8" descr="Ein Bild, das Text, Baum, draußen, Schild enthält.&#10;&#10;Automatisch generierte Beschreibung">
            <a:extLst>
              <a:ext uri="{FF2B5EF4-FFF2-40B4-BE49-F238E27FC236}">
                <a16:creationId xmlns:a16="http://schemas.microsoft.com/office/drawing/2014/main" id="{2E167C5B-9654-8A48-6016-46ACA8643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375" y="4470792"/>
            <a:ext cx="2619374" cy="1777273"/>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FC48E045-B87C-5818-8039-E8629EC5C267}"/>
              </a:ext>
            </a:extLst>
          </p:cNvPr>
          <p:cNvPicPr>
            <a:picLocks noChangeAspect="1"/>
          </p:cNvPicPr>
          <p:nvPr/>
        </p:nvPicPr>
        <p:blipFill rotWithShape="1">
          <a:blip r:embed="rId5"/>
          <a:srcRect l="73284" t="53011" r="1518" b="23469"/>
          <a:stretch/>
        </p:blipFill>
        <p:spPr bwMode="auto">
          <a:xfrm>
            <a:off x="6012160" y="1991240"/>
            <a:ext cx="2619374" cy="1680647"/>
          </a:xfrm>
          <a:prstGeom prst="rect">
            <a:avLst/>
          </a:prstGeom>
          <a:ln>
            <a:noFill/>
          </a:ln>
          <a:extLst>
            <a:ext uri="{53640926-AAD7-44D8-BBD7-CCE9431645EC}">
              <a14:shadowObscured xmlns:a14="http://schemas.microsoft.com/office/drawing/2010/main"/>
            </a:ext>
          </a:extLst>
        </p:spPr>
      </p:pic>
      <p:sp>
        <p:nvSpPr>
          <p:cNvPr id="14" name="Textfeld 13">
            <a:extLst>
              <a:ext uri="{FF2B5EF4-FFF2-40B4-BE49-F238E27FC236}">
                <a16:creationId xmlns:a16="http://schemas.microsoft.com/office/drawing/2014/main" id="{F617F240-BFDE-5A83-A4D7-DD344D3ADFCD}"/>
              </a:ext>
            </a:extLst>
          </p:cNvPr>
          <p:cNvSpPr txBox="1"/>
          <p:nvPr/>
        </p:nvSpPr>
        <p:spPr>
          <a:xfrm>
            <a:off x="683568" y="1529575"/>
            <a:ext cx="8460432" cy="461665"/>
          </a:xfrm>
          <a:prstGeom prst="rect">
            <a:avLst/>
          </a:prstGeom>
          <a:noFill/>
        </p:spPr>
        <p:txBody>
          <a:bodyPr wrap="square">
            <a:spAutoFit/>
          </a:bodyPr>
          <a:lstStyle/>
          <a:p>
            <a:pPr algn="ctr"/>
            <a:r>
              <a:rPr lang="de-DE" sz="2400" b="1" dirty="0">
                <a:solidFill>
                  <a:srgbClr val="0070C0"/>
                </a:solidFill>
                <a:latin typeface="LMU CompatilFact" panose="02000500060000020003" pitchFamily="2" charset="0"/>
              </a:rPr>
              <a:t>Theologie studieren in München</a:t>
            </a:r>
          </a:p>
        </p:txBody>
      </p:sp>
      <p:sp>
        <p:nvSpPr>
          <p:cNvPr id="18" name="Textfeld 17">
            <a:extLst>
              <a:ext uri="{FF2B5EF4-FFF2-40B4-BE49-F238E27FC236}">
                <a16:creationId xmlns:a16="http://schemas.microsoft.com/office/drawing/2014/main" id="{FC959E79-038E-8096-1E4A-6C1E83982079}"/>
              </a:ext>
            </a:extLst>
          </p:cNvPr>
          <p:cNvSpPr txBox="1"/>
          <p:nvPr/>
        </p:nvSpPr>
        <p:spPr>
          <a:xfrm>
            <a:off x="39497" y="3777239"/>
            <a:ext cx="4748261" cy="369332"/>
          </a:xfrm>
          <a:prstGeom prst="rect">
            <a:avLst/>
          </a:prstGeom>
          <a:noFill/>
        </p:spPr>
        <p:txBody>
          <a:bodyPr wrap="square">
            <a:spAutoFit/>
          </a:bodyPr>
          <a:lstStyle/>
          <a:p>
            <a:r>
              <a:rPr lang="de-DE" sz="1800" b="1" dirty="0">
                <a:solidFill>
                  <a:schemeClr val="tx2">
                    <a:lumMod val="60000"/>
                    <a:lumOff val="40000"/>
                  </a:schemeClr>
                </a:solidFill>
                <a:latin typeface="LMU CompatilFact" panose="02000500060000020003" pitchFamily="2" charset="0"/>
              </a:rPr>
              <a:t>Fachbibliothek Theologie und Philosophie</a:t>
            </a:r>
          </a:p>
        </p:txBody>
      </p:sp>
      <p:sp>
        <p:nvSpPr>
          <p:cNvPr id="22" name="Textfeld 21">
            <a:extLst>
              <a:ext uri="{FF2B5EF4-FFF2-40B4-BE49-F238E27FC236}">
                <a16:creationId xmlns:a16="http://schemas.microsoft.com/office/drawing/2014/main" id="{C3FA0CD4-229F-C355-09AB-80353AFB24A0}"/>
              </a:ext>
            </a:extLst>
          </p:cNvPr>
          <p:cNvSpPr txBox="1"/>
          <p:nvPr/>
        </p:nvSpPr>
        <p:spPr>
          <a:xfrm>
            <a:off x="4913784" y="3777239"/>
            <a:ext cx="4577136" cy="369332"/>
          </a:xfrm>
          <a:prstGeom prst="rect">
            <a:avLst/>
          </a:prstGeom>
          <a:noFill/>
        </p:spPr>
        <p:txBody>
          <a:bodyPr wrap="square">
            <a:spAutoFit/>
          </a:bodyPr>
          <a:lstStyle/>
          <a:p>
            <a:pPr algn="ctr"/>
            <a:r>
              <a:rPr lang="de-DE" b="1" dirty="0">
                <a:solidFill>
                  <a:schemeClr val="tx2">
                    <a:lumMod val="60000"/>
                    <a:lumOff val="40000"/>
                  </a:schemeClr>
                </a:solidFill>
                <a:latin typeface="LMU CompatilFact" panose="02000500060000020003" pitchFamily="2" charset="0"/>
              </a:rPr>
              <a:t>Ökumenische Theologie</a:t>
            </a:r>
            <a:endParaRPr lang="de-DE" sz="1800" b="1" dirty="0">
              <a:solidFill>
                <a:schemeClr val="tx2">
                  <a:lumMod val="60000"/>
                  <a:lumOff val="40000"/>
                </a:schemeClr>
              </a:solidFill>
              <a:latin typeface="LMU CompatilFact" panose="02000500060000020003" pitchFamily="2" charset="0"/>
            </a:endParaRPr>
          </a:p>
        </p:txBody>
      </p:sp>
      <p:sp>
        <p:nvSpPr>
          <p:cNvPr id="24" name="Textfeld 23">
            <a:extLst>
              <a:ext uri="{FF2B5EF4-FFF2-40B4-BE49-F238E27FC236}">
                <a16:creationId xmlns:a16="http://schemas.microsoft.com/office/drawing/2014/main" id="{8486234C-3B29-8080-26DF-B46BBE1BA65E}"/>
              </a:ext>
            </a:extLst>
          </p:cNvPr>
          <p:cNvSpPr txBox="1"/>
          <p:nvPr/>
        </p:nvSpPr>
        <p:spPr>
          <a:xfrm>
            <a:off x="82905" y="6186058"/>
            <a:ext cx="4751796" cy="369332"/>
          </a:xfrm>
          <a:prstGeom prst="rect">
            <a:avLst/>
          </a:prstGeom>
          <a:noFill/>
        </p:spPr>
        <p:txBody>
          <a:bodyPr wrap="square">
            <a:spAutoFit/>
          </a:bodyPr>
          <a:lstStyle/>
          <a:p>
            <a:pPr algn="ctr"/>
            <a:r>
              <a:rPr lang="de-DE" b="1" dirty="0">
                <a:solidFill>
                  <a:schemeClr val="tx2">
                    <a:lumMod val="60000"/>
                    <a:lumOff val="40000"/>
                  </a:schemeClr>
                </a:solidFill>
                <a:latin typeface="LMU CompatilFact" panose="02000500060000020003" pitchFamily="2" charset="0"/>
              </a:rPr>
              <a:t>Universitätskirche St. Ludwig</a:t>
            </a:r>
            <a:endParaRPr lang="de-DE" sz="1800" b="1" dirty="0">
              <a:solidFill>
                <a:schemeClr val="tx2">
                  <a:lumMod val="60000"/>
                  <a:lumOff val="40000"/>
                </a:schemeClr>
              </a:solidFill>
              <a:latin typeface="LMU CompatilFact" panose="02000500060000020003" pitchFamily="2" charset="0"/>
            </a:endParaRPr>
          </a:p>
        </p:txBody>
      </p:sp>
      <p:sp>
        <p:nvSpPr>
          <p:cNvPr id="26" name="Textfeld 25">
            <a:extLst>
              <a:ext uri="{FF2B5EF4-FFF2-40B4-BE49-F238E27FC236}">
                <a16:creationId xmlns:a16="http://schemas.microsoft.com/office/drawing/2014/main" id="{434D27ED-9980-77BD-38A9-FC1CF1305583}"/>
              </a:ext>
            </a:extLst>
          </p:cNvPr>
          <p:cNvSpPr txBox="1"/>
          <p:nvPr/>
        </p:nvSpPr>
        <p:spPr>
          <a:xfrm>
            <a:off x="5220072" y="6202954"/>
            <a:ext cx="4751796" cy="369332"/>
          </a:xfrm>
          <a:prstGeom prst="rect">
            <a:avLst/>
          </a:prstGeom>
          <a:noFill/>
        </p:spPr>
        <p:txBody>
          <a:bodyPr wrap="square">
            <a:spAutoFit/>
          </a:bodyPr>
          <a:lstStyle/>
          <a:p>
            <a:r>
              <a:rPr lang="de-DE" sz="1800" b="1" dirty="0">
                <a:solidFill>
                  <a:schemeClr val="tx2">
                    <a:lumMod val="40000"/>
                    <a:lumOff val="60000"/>
                  </a:schemeClr>
                </a:solidFill>
                <a:latin typeface="LMU CompatilFact" panose="02000500060000020003" pitchFamily="2" charset="0"/>
              </a:rPr>
              <a:t>    </a:t>
            </a:r>
            <a:r>
              <a:rPr lang="de-DE" sz="1800" b="1" dirty="0">
                <a:solidFill>
                  <a:schemeClr val="tx2">
                    <a:lumMod val="60000"/>
                    <a:lumOff val="40000"/>
                  </a:schemeClr>
                </a:solidFill>
                <a:latin typeface="LMU CompatilFact" panose="02000500060000020003" pitchFamily="2" charset="0"/>
              </a:rPr>
              <a:t>Katholische Hochschulgemeinde</a:t>
            </a:r>
          </a:p>
        </p:txBody>
      </p:sp>
    </p:spTree>
    <p:extLst>
      <p:ext uri="{BB962C8B-B14F-4D97-AF65-F5344CB8AC3E}">
        <p14:creationId xmlns:p14="http://schemas.microsoft.com/office/powerpoint/2010/main" val="37681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ebäude, Himmel, draußen, Verwaltungsgebäude enthält.&#10;&#10;Automatisch generierte Beschreibung">
            <a:extLst>
              <a:ext uri="{FF2B5EF4-FFF2-40B4-BE49-F238E27FC236}">
                <a16:creationId xmlns:a16="http://schemas.microsoft.com/office/drawing/2014/main" id="{1E895303-C845-DA54-481A-25015F957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924944"/>
            <a:ext cx="3600400" cy="2209336"/>
          </a:xfrm>
          <a:prstGeom prst="rect">
            <a:avLst/>
          </a:prstGeom>
        </p:spPr>
      </p:pic>
      <p:pic>
        <p:nvPicPr>
          <p:cNvPr id="9" name="Grafik 8" descr="Ein Bild, das Karte enthält.&#10;&#10;Automatisch generierte Beschreibung">
            <a:extLst>
              <a:ext uri="{FF2B5EF4-FFF2-40B4-BE49-F238E27FC236}">
                <a16:creationId xmlns:a16="http://schemas.microsoft.com/office/drawing/2014/main" id="{E60D3FA2-7ED6-94BE-FCC6-0C0454B3D08C}"/>
              </a:ext>
            </a:extLst>
          </p:cNvPr>
          <p:cNvPicPr>
            <a:picLocks noChangeAspect="1"/>
          </p:cNvPicPr>
          <p:nvPr/>
        </p:nvPicPr>
        <p:blipFill rotWithShape="1">
          <a:blip r:embed="rId3"/>
          <a:srcRect l="32986" t="21153" r="257" b="13234"/>
          <a:stretch/>
        </p:blipFill>
        <p:spPr bwMode="auto">
          <a:xfrm>
            <a:off x="4454351" y="2924944"/>
            <a:ext cx="4006081" cy="2237303"/>
          </a:xfrm>
          <a:prstGeom prst="rect">
            <a:avLst/>
          </a:prstGeom>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FCD98F43-339D-B434-4C9B-44219B3A3937}"/>
              </a:ext>
            </a:extLst>
          </p:cNvPr>
          <p:cNvSpPr txBox="1"/>
          <p:nvPr/>
        </p:nvSpPr>
        <p:spPr>
          <a:xfrm>
            <a:off x="539552" y="1772816"/>
            <a:ext cx="8064895" cy="954107"/>
          </a:xfrm>
          <a:prstGeom prst="rect">
            <a:avLst/>
          </a:prstGeom>
          <a:noFill/>
        </p:spPr>
        <p:txBody>
          <a:bodyPr wrap="square" rtlCol="0">
            <a:spAutoFit/>
          </a:bodyPr>
          <a:lstStyle/>
          <a:p>
            <a:pPr algn="ctr"/>
            <a:r>
              <a:rPr lang="de-DE" sz="2800" b="1" dirty="0">
                <a:solidFill>
                  <a:srgbClr val="0070C0"/>
                </a:solidFill>
                <a:latin typeface="LMU CompatilFact" panose="02000500060000020003" pitchFamily="2" charset="0"/>
              </a:rPr>
              <a:t>Die Katholisch-Theologische Fakultät an der LMU</a:t>
            </a:r>
          </a:p>
        </p:txBody>
      </p:sp>
      <p:sp>
        <p:nvSpPr>
          <p:cNvPr id="11" name="Textfeld 10">
            <a:extLst>
              <a:ext uri="{FF2B5EF4-FFF2-40B4-BE49-F238E27FC236}">
                <a16:creationId xmlns:a16="http://schemas.microsoft.com/office/drawing/2014/main" id="{DFACDD47-2C26-AE41-D97B-E73AABB344AD}"/>
              </a:ext>
            </a:extLst>
          </p:cNvPr>
          <p:cNvSpPr txBox="1"/>
          <p:nvPr/>
        </p:nvSpPr>
        <p:spPr>
          <a:xfrm>
            <a:off x="654879" y="5360268"/>
            <a:ext cx="7776864" cy="954107"/>
          </a:xfrm>
          <a:prstGeom prst="rect">
            <a:avLst/>
          </a:prstGeom>
          <a:noFill/>
        </p:spPr>
        <p:txBody>
          <a:bodyPr wrap="square" rtlCol="0">
            <a:spAutoFit/>
          </a:bodyPr>
          <a:lstStyle/>
          <a:p>
            <a:pPr algn="ctr"/>
            <a:r>
              <a:rPr lang="de-DE" sz="2800" b="1" i="1" dirty="0" err="1">
                <a:solidFill>
                  <a:srgbClr val="0070C0"/>
                </a:solidFill>
                <a:latin typeface="LMU CompatilFact" panose="02000500060000020003" pitchFamily="2" charset="0"/>
              </a:rPr>
              <a:t>Theologicum</a:t>
            </a:r>
            <a:r>
              <a:rPr lang="de-DE" sz="2800" b="1" dirty="0">
                <a:solidFill>
                  <a:srgbClr val="0070C0"/>
                </a:solidFill>
                <a:latin typeface="LMU CompatilFact" panose="02000500060000020003" pitchFamily="2" charset="0"/>
              </a:rPr>
              <a:t> – </a:t>
            </a:r>
          </a:p>
          <a:p>
            <a:r>
              <a:rPr lang="de-DE" sz="2800" b="1" dirty="0">
                <a:solidFill>
                  <a:srgbClr val="0070C0"/>
                </a:solidFill>
                <a:latin typeface="LMU CompatilFact" panose="02000500060000020003" pitchFamily="2" charset="0"/>
              </a:rPr>
              <a:t>Geschwister-Scholl-Platz 1, 80539 München </a:t>
            </a:r>
          </a:p>
        </p:txBody>
      </p:sp>
    </p:spTree>
    <p:extLst>
      <p:ext uri="{BB962C8B-B14F-4D97-AF65-F5344CB8AC3E}">
        <p14:creationId xmlns:p14="http://schemas.microsoft.com/office/powerpoint/2010/main" val="268960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2AE1882-F5AA-B86A-D406-AD7FE74D8FE2}"/>
              </a:ext>
            </a:extLst>
          </p:cNvPr>
          <p:cNvPicPr>
            <a:picLocks noChangeAspect="1"/>
          </p:cNvPicPr>
          <p:nvPr/>
        </p:nvPicPr>
        <p:blipFill rotWithShape="1">
          <a:blip r:embed="rId2"/>
          <a:srcRect t="5352" r="1379" b="5550"/>
          <a:stretch/>
        </p:blipFill>
        <p:spPr bwMode="auto">
          <a:xfrm>
            <a:off x="644871" y="2492896"/>
            <a:ext cx="7854257" cy="3991234"/>
          </a:xfrm>
          <a:prstGeom prst="rect">
            <a:avLst/>
          </a:prstGeom>
          <a:ln>
            <a:noFill/>
          </a:ln>
          <a:extLst>
            <a:ext uri="{53640926-AAD7-44D8-BBD7-CCE9431645EC}">
              <a14:shadowObscured xmlns:a14="http://schemas.microsoft.com/office/drawing/2010/main"/>
            </a:ext>
          </a:extLst>
        </p:spPr>
      </p:pic>
      <p:sp>
        <p:nvSpPr>
          <p:cNvPr id="4" name="Textfeld 3">
            <a:extLst>
              <a:ext uri="{FF2B5EF4-FFF2-40B4-BE49-F238E27FC236}">
                <a16:creationId xmlns:a16="http://schemas.microsoft.com/office/drawing/2014/main" id="{2E90821A-9351-24B0-B496-39C45D79F7E8}"/>
              </a:ext>
            </a:extLst>
          </p:cNvPr>
          <p:cNvSpPr txBox="1"/>
          <p:nvPr/>
        </p:nvSpPr>
        <p:spPr>
          <a:xfrm>
            <a:off x="539551" y="1544717"/>
            <a:ext cx="8064895" cy="892552"/>
          </a:xfrm>
          <a:prstGeom prst="rect">
            <a:avLst/>
          </a:prstGeom>
          <a:noFill/>
        </p:spPr>
        <p:txBody>
          <a:bodyPr wrap="square" rtlCol="0">
            <a:spAutoFit/>
          </a:bodyPr>
          <a:lstStyle/>
          <a:p>
            <a:pPr algn="ctr"/>
            <a:r>
              <a:rPr lang="de-DE" sz="2600" b="1" dirty="0">
                <a:solidFill>
                  <a:srgbClr val="0070C0"/>
                </a:solidFill>
                <a:latin typeface="LMU CompatilFact" panose="02000500060000020003" pitchFamily="2" charset="0"/>
              </a:rPr>
              <a:t>Homepage der Katholisch-Theologischen Fakultät (Studium)</a:t>
            </a:r>
          </a:p>
        </p:txBody>
      </p:sp>
    </p:spTree>
    <p:extLst>
      <p:ext uri="{BB962C8B-B14F-4D97-AF65-F5344CB8AC3E}">
        <p14:creationId xmlns:p14="http://schemas.microsoft.com/office/powerpoint/2010/main" val="3533689473"/>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3680</Words>
  <Application>Microsoft Office PowerPoint</Application>
  <PresentationFormat>Bildschirmpräsentation (4:3)</PresentationFormat>
  <Paragraphs>502</Paragraphs>
  <Slides>63</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63</vt:i4>
      </vt:variant>
    </vt:vector>
  </HeadingPairs>
  <TitlesOfParts>
    <vt:vector size="70" baseType="lpstr">
      <vt:lpstr>Arial</vt:lpstr>
      <vt:lpstr>Calibri</vt:lpstr>
      <vt:lpstr>Edwardian Script ITC</vt:lpstr>
      <vt:lpstr>LMU CompatilFact</vt:lpstr>
      <vt:lpstr>LMU CompatilFact SC</vt:lpstr>
      <vt:lpstr>Wingdings</vt:lpstr>
      <vt:lpstr>Larissa</vt:lpstr>
      <vt:lpstr>Einführung zum Studium der  Katholischen Theologie  an der  Ludwig-Maximilians-Universität München (Magister)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Cedric</dc:creator>
  <cp:lastModifiedBy>Felix, Manuel</cp:lastModifiedBy>
  <cp:revision>93</cp:revision>
  <dcterms:created xsi:type="dcterms:W3CDTF">2017-01-10T16:51:04Z</dcterms:created>
  <dcterms:modified xsi:type="dcterms:W3CDTF">2023-09-24T14:37:01Z</dcterms:modified>
</cp:coreProperties>
</file>