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6" r:id="rId2"/>
    <p:sldId id="263" r:id="rId3"/>
    <p:sldId id="271" r:id="rId4"/>
    <p:sldId id="595" r:id="rId5"/>
    <p:sldId id="547" r:id="rId6"/>
    <p:sldId id="585" r:id="rId7"/>
    <p:sldId id="592" r:id="rId8"/>
    <p:sldId id="593" r:id="rId9"/>
    <p:sldId id="594" r:id="rId10"/>
    <p:sldId id="596" r:id="rId11"/>
    <p:sldId id="598" r:id="rId12"/>
    <p:sldId id="589" r:id="rId13"/>
    <p:sldId id="597" r:id="rId14"/>
    <p:sldId id="591" r:id="rId15"/>
    <p:sldId id="267" r:id="rId1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8ED5"/>
    <a:srgbClr val="0062AC"/>
    <a:srgbClr val="005696"/>
    <a:srgbClr val="0070C0"/>
    <a:srgbClr val="FFE79B"/>
    <a:srgbClr val="B2A7A7"/>
    <a:srgbClr val="FFC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67" autoAdjust="0"/>
    <p:restoredTop sz="94632" autoAdjust="0"/>
  </p:normalViewPr>
  <p:slideViewPr>
    <p:cSldViewPr>
      <p:cViewPr varScale="1">
        <p:scale>
          <a:sx n="105" d="100"/>
          <a:sy n="105" d="100"/>
        </p:scale>
        <p:origin x="136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F3742-9CCA-4B80-85F6-1EE4265861DD}" type="datetimeFigureOut">
              <a:rPr lang="de-DE" smtClean="0"/>
              <a:pPr/>
              <a:t>21.10.2024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4DE16-7577-4B1E-B7EE-1D51905B3DC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8313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C61C1A-3E02-4691-AB37-416BF3A65AB2}" type="datetimeFigureOut">
              <a:rPr lang="de-DE" smtClean="0"/>
              <a:pPr/>
              <a:t>21.10.2024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1631CB-D344-4F87-92F7-FAA37F887AD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Picture 3" descr="Z:\fakultaet01\Studienberatung Ekezie_Felix\Studienbüro\Geschäftsausstattung\Logos\Fakultät\Header\Header-Fakultät_Weiß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0" y="175202"/>
            <a:ext cx="8856984" cy="119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 userDrawn="1"/>
        </p:nvSpPr>
        <p:spPr>
          <a:xfrm>
            <a:off x="0" y="1484784"/>
            <a:ext cx="9144000" cy="537321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323528" y="2132856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>
                <a:solidFill>
                  <a:schemeClr val="bg1"/>
                </a:solidFill>
                <a:latin typeface="LMU CompatilFact" panose="02000500060000020003" pitchFamily="2" charset="0"/>
              </a:rPr>
              <a:t>STUDIEREN </a:t>
            </a:r>
          </a:p>
          <a:p>
            <a:pPr algn="ctr"/>
            <a:r>
              <a:rPr lang="de-DE" sz="4800" b="1" dirty="0">
                <a:solidFill>
                  <a:schemeClr val="bg1"/>
                </a:solidFill>
                <a:latin typeface="LMU CompatilFact" panose="02000500060000020003" pitchFamily="2" charset="0"/>
              </a:rPr>
              <a:t>AN DER LMU MÜNCHEN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323528" y="3933056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chemeClr val="bg1"/>
                </a:solidFill>
                <a:latin typeface="LMU CompatilFact" panose="02000500060000020003" pitchFamily="2" charset="0"/>
              </a:rPr>
              <a:t>Das Studienfach </a:t>
            </a:r>
          </a:p>
          <a:p>
            <a:pPr algn="ctr"/>
            <a:r>
              <a:rPr lang="de-DE" sz="3600" b="1" dirty="0">
                <a:solidFill>
                  <a:schemeClr val="bg1"/>
                </a:solidFill>
                <a:latin typeface="LMU CompatilFact" panose="02000500060000020003" pitchFamily="2" charset="0"/>
              </a:rPr>
              <a:t>Katholische Theologie</a:t>
            </a:r>
          </a:p>
          <a:p>
            <a:pPr algn="ctr"/>
            <a:r>
              <a:rPr lang="de-DE" sz="3600" b="1" dirty="0">
                <a:solidFill>
                  <a:schemeClr val="bg1"/>
                </a:solidFill>
                <a:latin typeface="LMU CompatilFact" panose="02000500060000020003" pitchFamily="2" charset="0"/>
              </a:rPr>
              <a:t>im Profil</a:t>
            </a:r>
          </a:p>
        </p:txBody>
      </p:sp>
    </p:spTree>
    <p:extLst>
      <p:ext uri="{BB962C8B-B14F-4D97-AF65-F5344CB8AC3E}">
        <p14:creationId xmlns:p14="http://schemas.microsoft.com/office/powerpoint/2010/main" val="913913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-1116632" y="3140968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C61C1A-3E02-4691-AB37-416BF3A65AB2}" type="datetimeFigureOut">
              <a:rPr lang="de-DE" smtClean="0"/>
              <a:pPr/>
              <a:t>21.10.2024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1631CB-D344-4F87-92F7-FAA37F887AD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677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C61C1A-3E02-4691-AB37-416BF3A65AB2}" type="datetimeFigureOut">
              <a:rPr lang="de-DE" smtClean="0"/>
              <a:pPr/>
              <a:t>21.10.2024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1631CB-D344-4F87-92F7-FAA37F887AD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8338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1116632" y="314096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C61C1A-3E02-4691-AB37-416BF3A65AB2}" type="datetimeFigureOut">
              <a:rPr lang="de-DE" smtClean="0"/>
              <a:pPr/>
              <a:t>21.10.2024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1631CB-D344-4F87-92F7-FAA37F887AD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4201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C61C1A-3E02-4691-AB37-416BF3A65AB2}" type="datetimeFigureOut">
              <a:rPr lang="de-DE" smtClean="0"/>
              <a:pPr/>
              <a:t>21.10.2024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1631CB-D344-4F87-92F7-FAA37F887AD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7013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C61C1A-3E02-4691-AB37-416BF3A65AB2}" type="datetimeFigureOut">
              <a:rPr lang="de-DE" smtClean="0"/>
              <a:pPr/>
              <a:t>21.10.2024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1631CB-D344-4F87-92F7-FAA37F887AD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2259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C61C1A-3E02-4691-AB37-416BF3A65AB2}" type="datetimeFigureOut">
              <a:rPr lang="de-DE" smtClean="0"/>
              <a:pPr/>
              <a:t>21.10.2024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1631CB-D344-4F87-92F7-FAA37F887AD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9561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C61C1A-3E02-4691-AB37-416BF3A65AB2}" type="datetimeFigureOut">
              <a:rPr lang="de-DE" smtClean="0"/>
              <a:pPr/>
              <a:t>21.10.2024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1631CB-D344-4F87-92F7-FAA37F887AD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4304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C61C1A-3E02-4691-AB37-416BF3A65AB2}" type="datetimeFigureOut">
              <a:rPr lang="de-DE" smtClean="0"/>
              <a:pPr/>
              <a:t>21.10.2024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1631CB-D344-4F87-92F7-FAA37F887AD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4578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C61C1A-3E02-4691-AB37-416BF3A65AB2}" type="datetimeFigureOut">
              <a:rPr lang="de-DE" smtClean="0"/>
              <a:pPr/>
              <a:t>21.10.2024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1631CB-D344-4F87-92F7-FAA37F887AD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5695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C61C1A-3E02-4691-AB37-416BF3A65AB2}" type="datetimeFigureOut">
              <a:rPr lang="de-DE" smtClean="0"/>
              <a:pPr/>
              <a:t>21.10.2024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1631CB-D344-4F87-92F7-FAA37F887AD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4751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Picture 3" descr="Z:\fakultaet01\Studienberatung Ekezie_Felix\Studienbüro\Geschäftsausstattung\Logos\Fakultät\Header\Header-Fakultät_Weiß-01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0" y="175202"/>
            <a:ext cx="8856984" cy="119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 userDrawn="1"/>
        </p:nvSpPr>
        <p:spPr>
          <a:xfrm>
            <a:off x="0" y="6691672"/>
            <a:ext cx="9144000" cy="1663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547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45018&amp;picture=raised-hands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7772400" cy="2475656"/>
          </a:xfrm>
        </p:spPr>
        <p:txBody>
          <a:bodyPr/>
          <a:lstStyle/>
          <a:p>
            <a:pPr algn="ctr"/>
            <a:r>
              <a:rPr lang="de-DE" spc="300" dirty="0">
                <a:solidFill>
                  <a:schemeClr val="bg1"/>
                </a:solidFill>
                <a:latin typeface="LMU CompatilFact" panose="02000500060000020003" pitchFamily="2" charset="0"/>
              </a:rPr>
              <a:t>Magisterforum</a:t>
            </a:r>
            <a:br>
              <a:rPr lang="de-DE" spc="300" dirty="0">
                <a:solidFill>
                  <a:schemeClr val="bg1"/>
                </a:solidFill>
                <a:latin typeface="LMU CompatilFact" panose="02000500060000020003" pitchFamily="2" charset="0"/>
              </a:rPr>
            </a:br>
            <a:r>
              <a:rPr lang="de-DE" spc="300" dirty="0">
                <a:solidFill>
                  <a:schemeClr val="bg1"/>
                </a:solidFill>
                <a:latin typeface="LMU CompatilFact" panose="02000500060000020003" pitchFamily="2" charset="0"/>
              </a:rPr>
              <a:t>-</a:t>
            </a:r>
            <a:br>
              <a:rPr lang="de-DE" spc="300" dirty="0">
                <a:solidFill>
                  <a:schemeClr val="bg1"/>
                </a:solidFill>
                <a:latin typeface="LMU CompatilFact" panose="02000500060000020003" pitchFamily="2" charset="0"/>
              </a:rPr>
            </a:br>
            <a:r>
              <a:rPr lang="de-DE" spc="300" dirty="0">
                <a:solidFill>
                  <a:schemeClr val="bg1"/>
                </a:solidFill>
                <a:latin typeface="LMU CompatilFact" panose="02000500060000020003" pitchFamily="2" charset="0"/>
              </a:rPr>
              <a:t>Magisterarbeit</a:t>
            </a:r>
            <a:br>
              <a:rPr lang="de-DE" spc="300" dirty="0">
                <a:solidFill>
                  <a:schemeClr val="bg1"/>
                </a:solidFill>
                <a:latin typeface="LMU CompatilFact" panose="02000500060000020003" pitchFamily="2" charset="0"/>
              </a:rPr>
            </a:br>
            <a:r>
              <a:rPr lang="de-DE" sz="3200" b="0" dirty="0">
                <a:solidFill>
                  <a:schemeClr val="bg1"/>
                </a:solidFill>
                <a:latin typeface="LMU CompatilFact" panose="02000500060000020003" pitchFamily="2" charset="0"/>
              </a:rPr>
              <a:t>22. </a:t>
            </a:r>
            <a:r>
              <a:rPr lang="de-DE" sz="3200" b="0" cap="none" dirty="0">
                <a:solidFill>
                  <a:schemeClr val="bg1"/>
                </a:solidFill>
                <a:latin typeface="LMU CompatilFact" panose="02000500060000020003" pitchFamily="2" charset="0"/>
              </a:rPr>
              <a:t>Oktober </a:t>
            </a:r>
            <a:r>
              <a:rPr lang="de-DE" sz="3200" b="0" dirty="0">
                <a:solidFill>
                  <a:schemeClr val="bg1"/>
                </a:solidFill>
                <a:latin typeface="LMU CompatilFact" panose="02000500060000020003" pitchFamily="2" charset="0"/>
              </a:rPr>
              <a:t>2024</a:t>
            </a:r>
            <a:endParaRPr lang="de-DE" sz="3600" b="0" dirty="0">
              <a:solidFill>
                <a:schemeClr val="bg1"/>
              </a:solidFill>
              <a:latin typeface="LMU CompatilFact" panose="02000500060000020003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FFED6B8-7B60-404E-9812-B4E97A5EA8BA}"/>
              </a:ext>
            </a:extLst>
          </p:cNvPr>
          <p:cNvSpPr/>
          <p:nvPr/>
        </p:nvSpPr>
        <p:spPr>
          <a:xfrm>
            <a:off x="286271" y="1650991"/>
            <a:ext cx="8532564" cy="75097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spc="300" dirty="0">
                <a:latin typeface="LMU CompatilFact" panose="02000500060000020003" pitchFamily="2" charset="0"/>
              </a:rPr>
              <a:t>II. Allgemeine Informationen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401CA1-6416-4A3F-A759-C22F4592377B}"/>
              </a:ext>
            </a:extLst>
          </p:cNvPr>
          <p:cNvPicPr/>
          <p:nvPr/>
        </p:nvPicPr>
        <p:blipFill rotWithShape="1">
          <a:blip r:embed="rId2"/>
          <a:srcRect l="19520" t="16105" r="20763" b="9034"/>
          <a:stretch/>
        </p:blipFill>
        <p:spPr bwMode="auto">
          <a:xfrm>
            <a:off x="1331640" y="2511822"/>
            <a:ext cx="5832648" cy="37974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817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5D463EA-B845-426E-B1D4-5FBDDB570E62}"/>
              </a:ext>
            </a:extLst>
          </p:cNvPr>
          <p:cNvSpPr/>
          <p:nvPr/>
        </p:nvSpPr>
        <p:spPr>
          <a:xfrm>
            <a:off x="1547664" y="1628800"/>
            <a:ext cx="6758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rgbClr val="0070C0"/>
                </a:solidFill>
                <a:latin typeface="LMU CompatilFact SC" panose="02000500060000020003" pitchFamily="2" charset="0"/>
              </a:rPr>
              <a:t>Umgang mit KI-Sprachmodellen</a:t>
            </a:r>
            <a:endParaRPr lang="de-DE" sz="320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2BF9D37-C41B-498D-9093-4D1F32DC66D4}"/>
              </a:ext>
            </a:extLst>
          </p:cNvPr>
          <p:cNvSpPr/>
          <p:nvPr/>
        </p:nvSpPr>
        <p:spPr>
          <a:xfrm>
            <a:off x="478973" y="2247871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https://www.profil.uni-muenchen.de/material_tools/handreichungen/chatgpt_handreichung.pdf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D600829-86E4-4DFA-B7AC-99C3953DCE40}"/>
              </a:ext>
            </a:extLst>
          </p:cNvPr>
          <p:cNvPicPr/>
          <p:nvPr/>
        </p:nvPicPr>
        <p:blipFill rotWithShape="1">
          <a:blip r:embed="rId2"/>
          <a:srcRect l="40736" t="16799" r="26401" b="3123"/>
          <a:stretch/>
        </p:blipFill>
        <p:spPr bwMode="auto">
          <a:xfrm>
            <a:off x="3203848" y="2928498"/>
            <a:ext cx="2930823" cy="37408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66551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EFC6E27-5343-7BC0-295F-8C9CE7AC40A9}"/>
              </a:ext>
            </a:extLst>
          </p:cNvPr>
          <p:cNvSpPr txBox="1"/>
          <p:nvPr/>
        </p:nvSpPr>
        <p:spPr>
          <a:xfrm>
            <a:off x="612775" y="5235561"/>
            <a:ext cx="7991673" cy="41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Clr>
                <a:schemeClr val="accent1">
                  <a:lumMod val="60000"/>
                  <a:lumOff val="40000"/>
                </a:schemeClr>
              </a:buClr>
            </a:pPr>
            <a:r>
              <a:rPr lang="de-DE" altLang="de-DE" sz="20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LMU CompatilFact" panose="02000500060000020003" pitchFamily="2" charset="0"/>
              </a:rPr>
              <a:t>Sarah </a:t>
            </a:r>
            <a:r>
              <a:rPr lang="de-DE" altLang="de-DE" sz="2000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MU CompatilFact" panose="02000500060000020003" pitchFamily="2" charset="0"/>
              </a:rPr>
              <a:t>Hermannskirchner</a:t>
            </a:r>
            <a:endParaRPr lang="de-DE" altLang="de-DE" sz="2000" i="1" dirty="0">
              <a:solidFill>
                <a:schemeClr val="tx2">
                  <a:lumMod val="60000"/>
                  <a:lumOff val="40000"/>
                </a:schemeClr>
              </a:solidFill>
              <a:latin typeface="LMU CompatilFact" panose="02000500060000020003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662FCE9-BFE6-7021-C903-C9CB2BB5569A}"/>
              </a:ext>
            </a:extLst>
          </p:cNvPr>
          <p:cNvSpPr txBox="1"/>
          <p:nvPr/>
        </p:nvSpPr>
        <p:spPr>
          <a:xfrm>
            <a:off x="772047" y="2802986"/>
            <a:ext cx="7703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70C0"/>
                </a:solidFill>
                <a:latin typeface="LMU CompatilFact" panose="02000500060000020003" pitchFamily="2" charset="0"/>
              </a:rPr>
              <a:t>Die Abtreibung im kanonischen Strafrecht. Ein Vergleich zwischen katholischen und weltlichen Strafrecht.</a:t>
            </a:r>
          </a:p>
        </p:txBody>
      </p:sp>
      <p:sp>
        <p:nvSpPr>
          <p:cNvPr id="3" name="AutoShape 2" descr="Schreibzentrum Logo (quadratisch Schwarz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https://www.schreibzentrum.fak13.uni-muenchen.de/bilder/Ordner-fuer-Bilder/Webimages/webimage-offenerschreibtreff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9" descr="https://www.schreibzentrum.fak13.uni-muenchen.de/bilder/Ordner-fuer-Bilder/Webimages/webimage-offenerschreibtreff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FB646C9-15C6-4DC1-8888-829399CDB9CF}"/>
              </a:ext>
            </a:extLst>
          </p:cNvPr>
          <p:cNvSpPr/>
          <p:nvPr/>
        </p:nvSpPr>
        <p:spPr>
          <a:xfrm>
            <a:off x="286271" y="1650991"/>
            <a:ext cx="8532564" cy="75097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spc="300" dirty="0">
                <a:latin typeface="LMU CompatilFact" panose="02000500060000020003" pitchFamily="2" charset="0"/>
              </a:rPr>
              <a:t>III. Magisterarbeit</a:t>
            </a:r>
          </a:p>
        </p:txBody>
      </p:sp>
    </p:spTree>
    <p:extLst>
      <p:ext uri="{BB962C8B-B14F-4D97-AF65-F5344CB8AC3E}">
        <p14:creationId xmlns:p14="http://schemas.microsoft.com/office/powerpoint/2010/main" val="4164343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C30410F-9F64-47BD-B689-000FA10D8675}"/>
              </a:ext>
            </a:extLst>
          </p:cNvPr>
          <p:cNvSpPr/>
          <p:nvPr/>
        </p:nvSpPr>
        <p:spPr>
          <a:xfrm>
            <a:off x="286271" y="1650991"/>
            <a:ext cx="8532564" cy="75097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spc="300" dirty="0">
                <a:latin typeface="LMU CompatilFact" panose="02000500060000020003" pitchFamily="2" charset="0"/>
              </a:rPr>
              <a:t>IV. Betreuung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8046D36-6AD7-4617-99B3-E572E632EFBC}"/>
              </a:ext>
            </a:extLst>
          </p:cNvPr>
          <p:cNvSpPr txBox="1"/>
          <p:nvPr/>
        </p:nvSpPr>
        <p:spPr>
          <a:xfrm>
            <a:off x="756789" y="3403263"/>
            <a:ext cx="7703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070C0"/>
                </a:solidFill>
                <a:latin typeface="LMU CompatilFact" panose="02000500060000020003" pitchFamily="2" charset="0"/>
              </a:rPr>
              <a:t>Fachliche Betreuung einer </a:t>
            </a:r>
            <a:r>
              <a:rPr lang="de-DE" sz="2400" b="1" dirty="0" err="1">
                <a:solidFill>
                  <a:srgbClr val="0070C0"/>
                </a:solidFill>
                <a:latin typeface="LMU CompatilFact" panose="02000500060000020003" pitchFamily="2" charset="0"/>
              </a:rPr>
              <a:t>Magisterabeit</a:t>
            </a:r>
            <a:r>
              <a:rPr lang="de-DE" sz="2400" b="1" dirty="0">
                <a:solidFill>
                  <a:srgbClr val="0070C0"/>
                </a:solidFill>
                <a:latin typeface="LMU CompatilFact" panose="02000500060000020003" pitchFamily="2" charset="0"/>
              </a:rPr>
              <a:t> – Kirchengschichte des Mittelaltes und der Neuzeit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D22C0C5-12DA-420D-AAD8-CC5A60B34E59}"/>
              </a:ext>
            </a:extLst>
          </p:cNvPr>
          <p:cNvSpPr txBox="1"/>
          <p:nvPr/>
        </p:nvSpPr>
        <p:spPr>
          <a:xfrm>
            <a:off x="612775" y="5235561"/>
            <a:ext cx="7991673" cy="41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Clr>
                <a:schemeClr val="accent1">
                  <a:lumMod val="60000"/>
                  <a:lumOff val="40000"/>
                </a:schemeClr>
              </a:buClr>
            </a:pPr>
            <a:r>
              <a:rPr lang="de-DE" altLang="de-DE" sz="20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LMU CompatilFact" panose="02000500060000020003" pitchFamily="2" charset="0"/>
              </a:rPr>
              <a:t>Mag. </a:t>
            </a:r>
            <a:r>
              <a:rPr lang="de-DE" altLang="de-DE" sz="2000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MU CompatilFact" panose="02000500060000020003" pitchFamily="2" charset="0"/>
              </a:rPr>
              <a:t>Theol</a:t>
            </a:r>
            <a:r>
              <a:rPr lang="de-DE" altLang="de-DE" sz="20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LMU CompatilFact" panose="02000500060000020003" pitchFamily="2" charset="0"/>
              </a:rPr>
              <a:t>. Ferdinand Müller</a:t>
            </a:r>
          </a:p>
        </p:txBody>
      </p:sp>
    </p:spTree>
    <p:extLst>
      <p:ext uri="{BB962C8B-B14F-4D97-AF65-F5344CB8AC3E}">
        <p14:creationId xmlns:p14="http://schemas.microsoft.com/office/powerpoint/2010/main" val="3112389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23" y="2924944"/>
            <a:ext cx="7734576" cy="376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662FCE9-BFE6-7021-C903-C9CB2BB5569A}"/>
              </a:ext>
            </a:extLst>
          </p:cNvPr>
          <p:cNvSpPr txBox="1"/>
          <p:nvPr/>
        </p:nvSpPr>
        <p:spPr>
          <a:xfrm>
            <a:off x="708207" y="2196153"/>
            <a:ext cx="7703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spc="300" dirty="0">
                <a:solidFill>
                  <a:srgbClr val="0070C0"/>
                </a:solidFill>
                <a:latin typeface="LMU CompatilFact" panose="02000500060000020003" pitchFamily="2" charset="0"/>
              </a:rPr>
              <a:t>V. Fragerunde &amp; Abschluss</a:t>
            </a:r>
            <a:endParaRPr lang="de-DE" sz="2800" spc="300" dirty="0">
              <a:solidFill>
                <a:srgbClr val="0070C0"/>
              </a:solidFill>
              <a:latin typeface="LMU CompatilFact" panose="02000500060000020003" pitchFamily="2" charset="0"/>
            </a:endParaRPr>
          </a:p>
        </p:txBody>
      </p:sp>
      <p:sp>
        <p:nvSpPr>
          <p:cNvPr id="3" name="AutoShape 2" descr="Schreibzentrum Logo (quadratisch Schwarz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https://www.schreibzentrum.fak13.uni-muenchen.de/bilder/Ordner-fuer-Bilder/Webimages/webimage-offenerschreibtreff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9" descr="https://www.schreibzentrum.fak13.uni-muenchen.de/bilder/Ordner-fuer-Bilder/Webimages/webimage-offenerschreibtreff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6482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" descr="https://www.goethe.de/resources/files/jpg260/Schleheimer_MCH_1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2B6A76A-03DF-4E49-BEB8-795DA466EB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762" t="50053" r="-249" b="5529"/>
          <a:stretch/>
        </p:blipFill>
        <p:spPr>
          <a:xfrm>
            <a:off x="0" y="3632798"/>
            <a:ext cx="9180512" cy="30740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B43963F-80F0-8A3F-237F-B6D118698D59}"/>
              </a:ext>
            </a:extLst>
          </p:cNvPr>
          <p:cNvSpPr txBox="1"/>
          <p:nvPr/>
        </p:nvSpPr>
        <p:spPr>
          <a:xfrm>
            <a:off x="2213992" y="1936224"/>
            <a:ext cx="47525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/>
            <a:r>
              <a:rPr lang="de-DE" altLang="de-DE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MU CompatilFact" panose="02000500060000020003"/>
              </a:rPr>
              <a:t>Wir bedanken uns herzlich</a:t>
            </a:r>
          </a:p>
          <a:p>
            <a:pPr marL="0" indent="0" algn="ctr" eaLnBrk="1" hangingPunct="1"/>
            <a:r>
              <a:rPr lang="de-DE" altLang="de-DE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MU CompatilFact" panose="02000500060000020003"/>
              </a:rPr>
              <a:t>für ihre Aufmerksamkeit!</a:t>
            </a:r>
          </a:p>
          <a:p>
            <a:pPr marL="0" indent="0" algn="ctr" eaLnBrk="1" hangingPunct="1"/>
            <a:endParaRPr lang="de-DE" altLang="de-DE" sz="2400" b="1" dirty="0">
              <a:solidFill>
                <a:schemeClr val="tx2">
                  <a:lumMod val="60000"/>
                  <a:lumOff val="40000"/>
                </a:schemeClr>
              </a:solidFill>
              <a:latin typeface="LMU CompatilFact" panose="02000500060000020003"/>
            </a:endParaRPr>
          </a:p>
          <a:p>
            <a:pPr marL="0" indent="0" algn="ctr" eaLnBrk="1" hangingPunct="1"/>
            <a:r>
              <a:rPr lang="de-DE" altLang="de-DE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MU CompatilFact" panose="02000500060000020003"/>
              </a:rPr>
              <a:t>Auf Wiedersehen</a:t>
            </a:r>
          </a:p>
        </p:txBody>
      </p:sp>
    </p:spTree>
    <p:extLst>
      <p:ext uri="{BB962C8B-B14F-4D97-AF65-F5344CB8AC3E}">
        <p14:creationId xmlns:p14="http://schemas.microsoft.com/office/powerpoint/2010/main" val="1765587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s://lh3.googleusercontent.com/B_-AjN95tDU2RNehvtOSGyxyRiCJxfyLigqHIVDvhJX8ZdgJg35YYleOV8BeTKsnjWbR7KBn8H3JLm4_90kqU8FsP0yVeVmDF34xcGrWzo7Org5tBLnxEmUwtBt4RsnCgilHMN5v41_TAIwSaLkmL3vBXWQqMvj9bNTPT6xxM7dAxrU6xW46hTdjs2gbSiZ7usIO724qlg7VF_Fwt9j1vrP7a07uHXeWcPshsvS41EOJHDNxABpG8l5JGoMztRJM65EGoogKqUmqk8_7ku_RBvehYAlQ1Rz-VuQl3ROI6RYW1cLPWNQ2wbrlfnX-qtwTdD3wQxQPVurl9oqckF_caScxnI1-anWOGNNs5K6G6ocDCrYqQ7FPvtGuspUetT04JbPHOmXMErxazBWMJ3HC4QxawMjEHPoA0ce0_H0bYe98rww2VWNZ7pwallc0r3KcA0Q3buywhu9Kkg53qVTxpyLcPTTT33V8U0HuR3EwRhCqWJVm9uF8XRb7VMp-0YibrZyHQKDd4VgWzrAlMEZIgA5sK6Zqnp8fL-s_X0YrQU9tr1yviBTyAI9xiVzrMNCoj8cp5aUvY7DXVn2W7eI0TxD3kwsh5fImT1NSdwmFz3TU55Iv=w1273-h955-no"/>
          <p:cNvSpPr>
            <a:spLocks noChangeAspect="1" noChangeArrowheads="1"/>
          </p:cNvSpPr>
          <p:nvPr/>
        </p:nvSpPr>
        <p:spPr bwMode="auto">
          <a:xfrm>
            <a:off x="155575" y="-4160838"/>
            <a:ext cx="11553825" cy="866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" name="AutoShape 8" descr="https://www.goethe.de/resources/files/jpg260/Schleheimer_MCH_1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FAC9B71-B9DD-FE2E-35D9-9B437F798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556792"/>
            <a:ext cx="507605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65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-5928" y="1556792"/>
            <a:ext cx="9149928" cy="5184576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200" b="1" spc="300" dirty="0">
              <a:latin typeface="LMU CompatilFact" panose="02000500060000020003" pitchFamily="2" charset="0"/>
            </a:endParaRPr>
          </a:p>
        </p:txBody>
      </p:sp>
      <p:sp>
        <p:nvSpPr>
          <p:cNvPr id="4" name="AutoShape 4" descr="https://lh3.googleusercontent.com/B_-AjN95tDU2RNehvtOSGyxyRiCJxfyLigqHIVDvhJX8ZdgJg35YYleOV8BeTKsnjWbR7KBn8H3JLm4_90kqU8FsP0yVeVmDF34xcGrWzo7Org5tBLnxEmUwtBt4RsnCgilHMN5v41_TAIwSaLkmL3vBXWQqMvj9bNTPT6xxM7dAxrU6xW46hTdjs2gbSiZ7usIO724qlg7VF_Fwt9j1vrP7a07uHXeWcPshsvS41EOJHDNxABpG8l5JGoMztRJM65EGoogKqUmqk8_7ku_RBvehYAlQ1Rz-VuQl3ROI6RYW1cLPWNQ2wbrlfnX-qtwTdD3wQxQPVurl9oqckF_caScxnI1-anWOGNNs5K6G6ocDCrYqQ7FPvtGuspUetT04JbPHOmXMErxazBWMJ3HC4QxawMjEHPoA0ce0_H0bYe98rww2VWNZ7pwallc0r3KcA0Q3buywhu9Kkg53qVTxpyLcPTTT33V8U0HuR3EwRhCqWJVm9uF8XRb7VMp-0YibrZyHQKDd4VgWzrAlMEZIgA5sK6Zqnp8fL-s_X0YrQU9tr1yviBTyAI9xiVzrMNCoj8cp5aUvY7DXVn2W7eI0TxD3kwsh5fImT1NSdwmFz3TU55Iv=w1273-h955-no"/>
          <p:cNvSpPr>
            <a:spLocks noChangeAspect="1" noChangeArrowheads="1"/>
          </p:cNvSpPr>
          <p:nvPr/>
        </p:nvSpPr>
        <p:spPr bwMode="auto">
          <a:xfrm>
            <a:off x="155575" y="-4160838"/>
            <a:ext cx="11553825" cy="866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" name="AutoShape 8" descr="https://www.goethe.de/resources/files/jpg260/Schleheimer_MCH_1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268664" y="3254092"/>
            <a:ext cx="8532564" cy="75097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spc="300" dirty="0" err="1">
                <a:latin typeface="LMU CompatilFact" panose="02000500060000020003" pitchFamily="2" charset="0"/>
              </a:rPr>
              <a:t>BEGRÜßUNG</a:t>
            </a:r>
            <a:endParaRPr lang="de-DE" sz="3200" b="1" spc="300" dirty="0">
              <a:latin typeface="LMU CompatilFact" panose="02000500060000020003" pitchFamily="2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79369" y="4305870"/>
            <a:ext cx="8511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latin typeface="LMU CompatilFact" panose="02000500060000020003" pitchFamily="2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723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FAF0EF-1ACA-4D3F-8D8D-3C9480114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996952"/>
            <a:ext cx="8229600" cy="4525963"/>
          </a:xfrm>
        </p:spPr>
        <p:txBody>
          <a:bodyPr/>
          <a:lstStyle/>
          <a:p>
            <a:pPr marL="571500" indent="-571500">
              <a:buAutoNum type="romanUcPeriod"/>
            </a:pPr>
            <a:r>
              <a:rPr lang="de-DE" sz="2400" b="1" dirty="0">
                <a:solidFill>
                  <a:srgbClr val="0070C0"/>
                </a:solidFill>
                <a:latin typeface="LMU CompatilFact SC" panose="02000500060000020003" pitchFamily="2" charset="0"/>
              </a:rPr>
              <a:t>Service und Beratung</a:t>
            </a:r>
          </a:p>
          <a:p>
            <a:pPr marL="571500" indent="-571500">
              <a:buAutoNum type="romanUcPeriod"/>
            </a:pPr>
            <a:r>
              <a:rPr lang="de-DE" sz="2400" b="1" dirty="0">
                <a:solidFill>
                  <a:srgbClr val="0070C0"/>
                </a:solidFill>
                <a:latin typeface="LMU CompatilFact SC" panose="02000500060000020003" pitchFamily="2" charset="0"/>
              </a:rPr>
              <a:t>Allgemeine Informationen</a:t>
            </a:r>
          </a:p>
          <a:p>
            <a:pPr marL="571500" indent="-571500">
              <a:buAutoNum type="romanUcPeriod"/>
            </a:pPr>
            <a:r>
              <a:rPr lang="de-DE" sz="2400" b="1" dirty="0">
                <a:solidFill>
                  <a:srgbClr val="0070C0"/>
                </a:solidFill>
                <a:latin typeface="LMU CompatilFact SC" panose="02000500060000020003" pitchFamily="2" charset="0"/>
              </a:rPr>
              <a:t>Exemplarische Magisterarbeit</a:t>
            </a:r>
          </a:p>
          <a:p>
            <a:pPr marL="571500" indent="-571500">
              <a:buAutoNum type="romanUcPeriod"/>
            </a:pPr>
            <a:r>
              <a:rPr lang="de-DE" sz="2400" b="1" dirty="0">
                <a:solidFill>
                  <a:srgbClr val="0070C0"/>
                </a:solidFill>
                <a:latin typeface="LMU CompatilFact SC" panose="02000500060000020003" pitchFamily="2" charset="0"/>
              </a:rPr>
              <a:t>Exemplarische Betreuung</a:t>
            </a:r>
          </a:p>
          <a:p>
            <a:pPr marL="571500" indent="-571500">
              <a:buAutoNum type="romanUcPeriod"/>
            </a:pPr>
            <a:r>
              <a:rPr lang="de-DE" sz="2400" b="1" dirty="0">
                <a:solidFill>
                  <a:srgbClr val="0070C0"/>
                </a:solidFill>
                <a:latin typeface="LMU CompatilFact SC" panose="02000500060000020003" pitchFamily="2" charset="0"/>
              </a:rPr>
              <a:t>Fragerunde &amp; Abschluss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CC8A451-47B5-4975-A275-040708DED32D}"/>
              </a:ext>
            </a:extLst>
          </p:cNvPr>
          <p:cNvSpPr/>
          <p:nvPr/>
        </p:nvSpPr>
        <p:spPr>
          <a:xfrm>
            <a:off x="244054" y="1844824"/>
            <a:ext cx="8532564" cy="75097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spc="300" dirty="0">
                <a:latin typeface="LMU CompatilFact" panose="02000500060000020003" pitchFamily="2" charset="0"/>
              </a:rPr>
              <a:t>Magisterforum - </a:t>
            </a:r>
            <a:r>
              <a:rPr lang="de-DE" sz="3200" b="1" spc="300" dirty="0" err="1">
                <a:latin typeface="LMU CompatilFact" panose="02000500060000020003" pitchFamily="2" charset="0"/>
              </a:rPr>
              <a:t>Magisterabeit</a:t>
            </a:r>
            <a:endParaRPr lang="de-DE" sz="3200" b="1" spc="300" dirty="0">
              <a:latin typeface="LMU CompatilFact" panose="0200050006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669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04904"/>
            <a:ext cx="91440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662FCE9-BFE6-7021-C903-C9CB2BB5569A}"/>
              </a:ext>
            </a:extLst>
          </p:cNvPr>
          <p:cNvSpPr txBox="1"/>
          <p:nvPr/>
        </p:nvSpPr>
        <p:spPr>
          <a:xfrm>
            <a:off x="323983" y="2342632"/>
            <a:ext cx="8226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70C0"/>
                </a:solidFill>
                <a:latin typeface="LMU CompatilFact SC" panose="02000500060000020003" pitchFamily="2" charset="0"/>
              </a:rPr>
              <a:t>Angebote des </a:t>
            </a:r>
          </a:p>
          <a:p>
            <a:pPr algn="ctr"/>
            <a:r>
              <a:rPr lang="de-DE" sz="3200" b="1" dirty="0">
                <a:solidFill>
                  <a:srgbClr val="0070C0"/>
                </a:solidFill>
                <a:latin typeface="LMU CompatilFact SC" panose="02000500060000020003" pitchFamily="2" charset="0"/>
              </a:rPr>
              <a:t>LMU-Schreibzentrums</a:t>
            </a:r>
            <a:endParaRPr lang="de-DE" sz="3200" b="1" dirty="0">
              <a:latin typeface="LMU CompatilFact SC" panose="02000500060000020003" pitchFamily="2" charset="0"/>
            </a:endParaRPr>
          </a:p>
        </p:txBody>
      </p:sp>
      <p:sp>
        <p:nvSpPr>
          <p:cNvPr id="3" name="AutoShape 2" descr="Schreibzentrum Logo (quadratisch Schwarz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051" name="Picture 3" descr="C:\Users\MFelix\AppData\Local\Downloads\schreibzentrum-logo-_quadratisch-schwar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315" y="5257621"/>
            <a:ext cx="1355367" cy="135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 descr="https://www.schreibzentrum.fak13.uni-muenchen.de/bilder/Ordner-fuer-Bilder/Webimages/webimage-offenerschreibtreff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9" descr="https://www.schreibzentrum.fak13.uni-muenchen.de/bilder/Ordner-fuer-Bilder/Webimages/webimage-offenerschreibtreff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EFC6E27-5343-7BC0-295F-8C9CE7AC40A9}"/>
              </a:ext>
            </a:extLst>
          </p:cNvPr>
          <p:cNvSpPr txBox="1"/>
          <p:nvPr/>
        </p:nvSpPr>
        <p:spPr>
          <a:xfrm>
            <a:off x="307975" y="3976758"/>
            <a:ext cx="7991673" cy="1280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Clr>
                <a:schemeClr val="accent1">
                  <a:lumMod val="60000"/>
                  <a:lumOff val="40000"/>
                </a:schemeClr>
              </a:buClr>
            </a:pPr>
            <a:endParaRPr lang="de-DE" altLang="de-DE" sz="2400" b="1" dirty="0">
              <a:solidFill>
                <a:schemeClr val="tx2">
                  <a:lumMod val="60000"/>
                  <a:lumOff val="40000"/>
                </a:schemeClr>
              </a:solidFill>
              <a:latin typeface="LMU CompatilFact" panose="02000500060000020003" pitchFamily="2" charset="0"/>
            </a:endParaRPr>
          </a:p>
          <a:p>
            <a:pPr algn="ctr">
              <a:lnSpc>
                <a:spcPct val="110000"/>
              </a:lnSpc>
              <a:buClr>
                <a:schemeClr val="accent1">
                  <a:lumMod val="60000"/>
                  <a:lumOff val="40000"/>
                </a:schemeClr>
              </a:buClr>
            </a:pPr>
            <a:r>
              <a:rPr lang="de-DE" altLang="de-DE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MU CompatilFact" panose="02000500060000020003" pitchFamily="2" charset="0"/>
              </a:rPr>
              <a:t>https://www.schreibzentrum.fak13.uni-muenchen.de/index.html</a:t>
            </a:r>
          </a:p>
        </p:txBody>
      </p:sp>
    </p:spTree>
    <p:extLst>
      <p:ext uri="{BB962C8B-B14F-4D97-AF65-F5344CB8AC3E}">
        <p14:creationId xmlns:p14="http://schemas.microsoft.com/office/powerpoint/2010/main" val="3734656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EFC6E27-5343-7BC0-295F-8C9CE7AC40A9}"/>
              </a:ext>
            </a:extLst>
          </p:cNvPr>
          <p:cNvSpPr txBox="1"/>
          <p:nvPr/>
        </p:nvSpPr>
        <p:spPr>
          <a:xfrm>
            <a:off x="612774" y="3239336"/>
            <a:ext cx="7991673" cy="41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Clr>
                <a:schemeClr val="accent1">
                  <a:lumMod val="60000"/>
                  <a:lumOff val="40000"/>
                </a:schemeClr>
              </a:buClr>
            </a:pPr>
            <a:r>
              <a:rPr lang="de-DE" altLang="de-DE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LMU CompatilFact" panose="02000500060000020003" pitchFamily="2" charset="0"/>
              </a:rPr>
              <a:t>Dr. Veronika </a:t>
            </a:r>
            <a:r>
              <a:rPr lang="de-DE" altLang="de-DE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MU CompatilFact" panose="02000500060000020003" pitchFamily="2" charset="0"/>
              </a:rPr>
              <a:t>Lütkenhaus</a:t>
            </a:r>
            <a:endParaRPr lang="de-DE" altLang="de-DE" sz="2000" dirty="0">
              <a:solidFill>
                <a:schemeClr val="tx2">
                  <a:lumMod val="60000"/>
                  <a:lumOff val="40000"/>
                </a:schemeClr>
              </a:solidFill>
              <a:latin typeface="LMU CompatilFact" panose="02000500060000020003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662FCE9-BFE6-7021-C903-C9CB2BB5569A}"/>
              </a:ext>
            </a:extLst>
          </p:cNvPr>
          <p:cNvSpPr txBox="1"/>
          <p:nvPr/>
        </p:nvSpPr>
        <p:spPr>
          <a:xfrm>
            <a:off x="612774" y="2135758"/>
            <a:ext cx="7991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70C0"/>
                </a:solidFill>
                <a:latin typeface="LMU CompatilFact SC" panose="02000500060000020003" pitchFamily="2" charset="0"/>
              </a:rPr>
              <a:t>Vorstellung des </a:t>
            </a:r>
          </a:p>
          <a:p>
            <a:pPr algn="ctr"/>
            <a:r>
              <a:rPr lang="de-DE" sz="3200" b="1" dirty="0">
                <a:solidFill>
                  <a:srgbClr val="0070C0"/>
                </a:solidFill>
                <a:latin typeface="LMU CompatilFact SC" panose="02000500060000020003" pitchFamily="2" charset="0"/>
              </a:rPr>
              <a:t>„Offenen Schreibtreffs“</a:t>
            </a:r>
            <a:endParaRPr lang="de-DE" sz="3200" b="1" dirty="0">
              <a:latin typeface="LMU CompatilFact SC" panose="02000500060000020003" pitchFamily="2" charset="0"/>
            </a:endParaRPr>
          </a:p>
        </p:txBody>
      </p:sp>
      <p:sp>
        <p:nvSpPr>
          <p:cNvPr id="3" name="AutoShape 2" descr="Schreibzentrum Logo (quadratisch Schwarz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https://www.schreibzentrum.fak13.uni-muenchen.de/bilder/Ordner-fuer-Bilder/Webimages/webimage-offenerschreibtreff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9" descr="https://www.schreibzentrum.fak13.uni-muenchen.de/bilder/Ordner-fuer-Bilder/Webimages/webimage-offenerschreibtreff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EFC6E27-5343-7BC0-295F-8C9CE7AC40A9}"/>
              </a:ext>
            </a:extLst>
          </p:cNvPr>
          <p:cNvSpPr txBox="1"/>
          <p:nvPr/>
        </p:nvSpPr>
        <p:spPr>
          <a:xfrm>
            <a:off x="539552" y="4333453"/>
            <a:ext cx="799167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Clr>
                <a:schemeClr val="accent1">
                  <a:lumMod val="60000"/>
                  <a:lumOff val="40000"/>
                </a:schemeClr>
              </a:buClr>
            </a:pPr>
            <a:r>
              <a:rPr lang="de-DE" altLang="de-DE" i="1" dirty="0">
                <a:solidFill>
                  <a:schemeClr val="tx2">
                    <a:lumMod val="60000"/>
                    <a:lumOff val="40000"/>
                  </a:schemeClr>
                </a:solidFill>
                <a:latin typeface="LMU CompatilFact" panose="02000500060000020003" pitchFamily="2" charset="0"/>
              </a:rPr>
              <a:t>Ganz im Sinne von "gemeinsam schreibt sich´s besser", wird in einem offenen Arbeitsraum für eine konzentrierte und produktive Atmosphäre gesorgt, um effektiv am eigenem Projekt weiterzuarbeiten.</a:t>
            </a:r>
          </a:p>
          <a:p>
            <a:pPr algn="ctr">
              <a:lnSpc>
                <a:spcPct val="110000"/>
              </a:lnSpc>
              <a:buClr>
                <a:schemeClr val="accent1">
                  <a:lumMod val="60000"/>
                  <a:lumOff val="40000"/>
                </a:schemeClr>
              </a:buClr>
            </a:pPr>
            <a:endParaRPr lang="de-DE" altLang="de-DE" i="1" dirty="0">
              <a:solidFill>
                <a:schemeClr val="tx2">
                  <a:lumMod val="60000"/>
                  <a:lumOff val="40000"/>
                </a:schemeClr>
              </a:solidFill>
              <a:latin typeface="LMU CompatilFact" panose="02000500060000020003" pitchFamily="2" charset="0"/>
            </a:endParaRPr>
          </a:p>
          <a:p>
            <a:pPr marL="285750" indent="-285750" algn="ctr">
              <a:lnSpc>
                <a:spcPct val="11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de-DE" altLang="de-DE" i="1" dirty="0">
                <a:solidFill>
                  <a:schemeClr val="tx2">
                    <a:lumMod val="60000"/>
                    <a:lumOff val="40000"/>
                  </a:schemeClr>
                </a:solidFill>
                <a:latin typeface="LMU CompatilFact" panose="02000500060000020003" pitchFamily="2" charset="0"/>
              </a:rPr>
              <a:t>Freitags von 09:00 bis 12:00 Uhr s.t. im Raum E212 (HGB)</a:t>
            </a:r>
          </a:p>
        </p:txBody>
      </p:sp>
    </p:spTree>
    <p:extLst>
      <p:ext uri="{BB962C8B-B14F-4D97-AF65-F5344CB8AC3E}">
        <p14:creationId xmlns:p14="http://schemas.microsoft.com/office/powerpoint/2010/main" val="1693112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11" b="50329"/>
          <a:stretch/>
        </p:blipFill>
        <p:spPr bwMode="auto">
          <a:xfrm>
            <a:off x="1" y="1535906"/>
            <a:ext cx="9144000" cy="225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662FCE9-BFE6-7021-C903-C9CB2BB5569A}"/>
              </a:ext>
            </a:extLst>
          </p:cNvPr>
          <p:cNvSpPr txBox="1"/>
          <p:nvPr/>
        </p:nvSpPr>
        <p:spPr>
          <a:xfrm>
            <a:off x="576163" y="1492948"/>
            <a:ext cx="7991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70C0"/>
                </a:solidFill>
                <a:latin typeface="LMU CompatilFact SC" panose="02000500060000020003" pitchFamily="2" charset="0"/>
              </a:rPr>
              <a:t>Betreuung für</a:t>
            </a:r>
          </a:p>
          <a:p>
            <a:pPr algn="ctr"/>
            <a:r>
              <a:rPr lang="de-DE" sz="3200" b="1" dirty="0">
                <a:solidFill>
                  <a:srgbClr val="0070C0"/>
                </a:solidFill>
                <a:latin typeface="LMU CompatilFact SC" panose="02000500060000020003" pitchFamily="2" charset="0"/>
              </a:rPr>
              <a:t>Wissenschaftliches Arbeiten</a:t>
            </a:r>
          </a:p>
        </p:txBody>
      </p:sp>
      <p:sp>
        <p:nvSpPr>
          <p:cNvPr id="3" name="AutoShape 2" descr="Schreibzentrum Logo (quadratisch Schwarz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https://www.schreibzentrum.fak13.uni-muenchen.de/bilder/Ordner-fuer-Bilder/Webimages/webimage-offenerschreibtreff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9" descr="https://www.schreibzentrum.fak13.uni-muenchen.de/bilder/Ordner-fuer-Bilder/Webimages/webimage-offenerschreibtreff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952A402B-4083-4966-9896-F34DAE1C6A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2696561"/>
              </p:ext>
            </p:extLst>
          </p:nvPr>
        </p:nvGraphicFramePr>
        <p:xfrm>
          <a:off x="1043608" y="2570868"/>
          <a:ext cx="7056784" cy="3969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Acrobat Document" r:id="rId5" imgW="9144000" imgH="5143500" progId="AcroExch.Document.DC">
                  <p:embed/>
                </p:oleObj>
              </mc:Choice>
              <mc:Fallback>
                <p:oleObj name="Acrobat Document" r:id="rId5" imgW="9144000" imgH="5143500" progId="AcroExch.Document.DC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3608" y="2570868"/>
                        <a:ext cx="7056784" cy="39694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2249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BF753F4-1705-4F87-9166-140A8A0D048C}"/>
              </a:ext>
            </a:extLst>
          </p:cNvPr>
          <p:cNvPicPr/>
          <p:nvPr/>
        </p:nvPicPr>
        <p:blipFill rotWithShape="1">
          <a:blip r:embed="rId2"/>
          <a:srcRect l="18163" t="12319" r="3514" b="9097"/>
          <a:stretch/>
        </p:blipFill>
        <p:spPr bwMode="auto">
          <a:xfrm>
            <a:off x="323528" y="1628800"/>
            <a:ext cx="8712968" cy="4896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80147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4E86D98-E425-4F79-9BC8-ECF22357F32F}"/>
              </a:ext>
            </a:extLst>
          </p:cNvPr>
          <p:cNvPicPr/>
          <p:nvPr/>
        </p:nvPicPr>
        <p:blipFill rotWithShape="1">
          <a:blip r:embed="rId2"/>
          <a:srcRect l="18478" t="12880" r="3514" b="8163"/>
          <a:stretch/>
        </p:blipFill>
        <p:spPr bwMode="auto">
          <a:xfrm>
            <a:off x="755576" y="1772816"/>
            <a:ext cx="7776864" cy="4608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4305327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</Words>
  <Application>Microsoft Office PowerPoint</Application>
  <PresentationFormat>Bildschirmpräsentation (4:3)</PresentationFormat>
  <Paragraphs>34</Paragraphs>
  <Slides>15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2" baseType="lpstr">
      <vt:lpstr>Arial</vt:lpstr>
      <vt:lpstr>Calibri</vt:lpstr>
      <vt:lpstr>LMU CompatilFact</vt:lpstr>
      <vt:lpstr>LMU CompatilFact SC</vt:lpstr>
      <vt:lpstr>Wingdings</vt:lpstr>
      <vt:lpstr>Larissa</vt:lpstr>
      <vt:lpstr>Adobe Acrobat Document</vt:lpstr>
      <vt:lpstr>Magisterforum - Magisterarbeit 22. Oktober 2024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Cedric</dc:creator>
  <cp:lastModifiedBy>Felix, Manuel</cp:lastModifiedBy>
  <cp:revision>139</cp:revision>
  <dcterms:created xsi:type="dcterms:W3CDTF">2017-01-10T16:51:04Z</dcterms:created>
  <dcterms:modified xsi:type="dcterms:W3CDTF">2024-10-21T14:16:15Z</dcterms:modified>
</cp:coreProperties>
</file>