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358" r:id="rId3"/>
    <p:sldId id="547" r:id="rId4"/>
    <p:sldId id="556" r:id="rId5"/>
    <p:sldId id="298" r:id="rId6"/>
    <p:sldId id="576" r:id="rId7"/>
    <p:sldId id="557" r:id="rId8"/>
    <p:sldId id="577" r:id="rId9"/>
    <p:sldId id="558" r:id="rId10"/>
    <p:sldId id="578" r:id="rId11"/>
    <p:sldId id="303" r:id="rId12"/>
    <p:sldId id="304" r:id="rId13"/>
    <p:sldId id="550" r:id="rId14"/>
    <p:sldId id="559" r:id="rId15"/>
    <p:sldId id="560" r:id="rId16"/>
    <p:sldId id="350" r:id="rId17"/>
    <p:sldId id="567" r:id="rId18"/>
    <p:sldId id="568" r:id="rId19"/>
    <p:sldId id="569" r:id="rId20"/>
    <p:sldId id="570" r:id="rId21"/>
    <p:sldId id="571" r:id="rId22"/>
    <p:sldId id="572" r:id="rId23"/>
    <p:sldId id="573" r:id="rId24"/>
    <p:sldId id="574" r:id="rId25"/>
    <p:sldId id="256" r:id="rId26"/>
    <p:sldId id="544" r:id="rId27"/>
    <p:sldId id="552" r:id="rId28"/>
    <p:sldId id="541" r:id="rId29"/>
    <p:sldId id="583" r:id="rId30"/>
    <p:sldId id="267" r:id="rId3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B90DE9-B49A-11FD-A66A-353B5F9EDDA7}" name="Tilson, Claire" initials="CT" userId="S::C.Tilson@campus.lmu.de::2fc545ba-95a3-4681-8498-94700f9d9e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E79B"/>
    <a:srgbClr val="B2A7A7"/>
    <a:srgbClr val="FFC9E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4650" autoAdjust="0"/>
  </p:normalViewPr>
  <p:slideViewPr>
    <p:cSldViewPr>
      <p:cViewPr varScale="1">
        <p:scale>
          <a:sx n="62" d="100"/>
          <a:sy n="62" d="100"/>
        </p:scale>
        <p:origin x="11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F3742-9CCA-4B80-85F6-1EE4265861DD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DE16-7577-4B1E-B7EE-1D51905B3DC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831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DE16-7577-4B1E-B7EE-1D51905B3DC8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08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4DE16-7577-4B1E-B7EE-1D51905B3DC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507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3" descr="Z:\fakultaet01\Studienberatung Ekezie_Felix\Studienbüro\Geschäftsausstattung\Logos\Fakultät\Header\Header-Fakultät_Weiß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175202"/>
            <a:ext cx="8856984" cy="1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1484784"/>
            <a:ext cx="9144000" cy="537321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23528" y="21328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STUDIEREN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AN DER LMU MÜNCHEN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23528" y="393305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Das Studienfach 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Katholische Theologie</a:t>
            </a:r>
          </a:p>
          <a:p>
            <a:pPr algn="ctr"/>
            <a:r>
              <a:rPr lang="de-DE" sz="3600" b="1" dirty="0">
                <a:solidFill>
                  <a:schemeClr val="bg1"/>
                </a:solidFill>
                <a:latin typeface="LMU CompatilFact" panose="02000500060000020003" pitchFamily="2" charset="0"/>
              </a:rPr>
              <a:t>im Profil</a:t>
            </a:r>
          </a:p>
        </p:txBody>
      </p:sp>
    </p:spTree>
    <p:extLst>
      <p:ext uri="{BB962C8B-B14F-4D97-AF65-F5344CB8AC3E}">
        <p14:creationId xmlns:p14="http://schemas.microsoft.com/office/powerpoint/2010/main" val="91391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-1116632" y="3140968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7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338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116632" y="3140968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20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01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25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956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30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457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69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C61C1A-3E02-4691-AB37-416BF3A65AB2}" type="datetimeFigureOut">
              <a:rPr lang="de-DE" smtClean="0"/>
              <a:pPr/>
              <a:t>30.09.2024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1631CB-D344-4F87-92F7-FAA37F887AD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75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3" descr="Z:\fakultaet01\Studienberatung Ekezie_Felix\Studienbüro\Geschäftsausstattung\Logos\Fakultät\Header\Header-Fakultät_Weiß-0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" y="175202"/>
            <a:ext cx="8856984" cy="119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547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ththeol.uni-muenchen.d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f.lmu.de/" TargetMode="External"/><Relationship Id="rId2" Type="http://schemas.openxmlformats.org/officeDocument/2006/relationships/hyperlink" Target="http://www.uni-muenchen.de/pa/pag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.felix@kaththeol.uni-muenchen.de" TargetMode="External"/><Relationship Id="rId2" Type="http://schemas.openxmlformats.org/officeDocument/2006/relationships/hyperlink" Target="mailto:Christiane.Stoib@kaththeol.uni-muenchen.d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mu.de/de/workspace-fuer-studierende/support-angebote/studieren-mit-kind/beratung-information-und-vernetzung/anmeldung-studieren-mit-kind.html" TargetMode="External"/><Relationship Id="rId2" Type="http://schemas.openxmlformats.org/officeDocument/2006/relationships/hyperlink" Target="https://www.lmu.de/de/studium/wichtige-kontakte/zentrale-studienberatu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lmu.de/barrierefrei" TargetMode="External"/><Relationship Id="rId5" Type="http://schemas.openxmlformats.org/officeDocument/2006/relationships/hyperlink" Target="mailto:behindertenberatung@lmu.de" TargetMode="External"/><Relationship Id="rId4" Type="http://schemas.openxmlformats.org/officeDocument/2006/relationships/hyperlink" Target="http://www.lmu.de/studierenmitkin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45018&amp;picture=raised-hand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3888432"/>
          </a:xfrm>
        </p:spPr>
        <p:txBody>
          <a:bodyPr/>
          <a:lstStyle/>
          <a:p>
            <a:pPr algn="ctr"/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Einführung zum Studium der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Katholischen Theologie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an der </a:t>
            </a:r>
            <a:b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28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Ludwig-Maximilians-Universität München</a:t>
            </a:r>
            <a:br>
              <a:rPr lang="de-DE" sz="3200" b="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3200" b="0" dirty="0">
                <a:solidFill>
                  <a:schemeClr val="bg1"/>
                </a:solidFill>
                <a:latin typeface="LMU CompatilFact" panose="02000500060000020003" pitchFamily="2" charset="0"/>
              </a:rPr>
              <a:t>(</a:t>
            </a:r>
            <a:r>
              <a:rPr lang="de-DE" sz="3200" dirty="0" err="1">
                <a:solidFill>
                  <a:schemeClr val="bg1"/>
                </a:solidFill>
                <a:latin typeface="LMU CompatilFact" panose="02000500060000020003" pitchFamily="2" charset="0"/>
              </a:rPr>
              <a:t>Didaktikfach</a:t>
            </a:r>
            <a: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  <a:t> Grund- </a:t>
            </a:r>
            <a:b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</a:br>
            <a:r>
              <a:rPr lang="de-DE" sz="3200" dirty="0">
                <a:solidFill>
                  <a:schemeClr val="bg1"/>
                </a:solidFill>
                <a:latin typeface="LMU CompatilFact" panose="02000500060000020003" pitchFamily="2" charset="0"/>
              </a:rPr>
              <a:t>und Mittelschule)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9A10B7B-3282-2406-4379-808725E6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44628"/>
            <a:ext cx="6552728" cy="302372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A6E75F-FC6F-8484-94C0-7D1FEB366CD8}"/>
              </a:ext>
            </a:extLst>
          </p:cNvPr>
          <p:cNvSpPr txBox="1"/>
          <p:nvPr/>
        </p:nvSpPr>
        <p:spPr>
          <a:xfrm>
            <a:off x="827584" y="1916832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der Praxis kann es ein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Mehrfachangebot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zu einer Lehrveranstaltung geben – auch zu einer Pflichtlehrveranstaltung (Beispiel Mittelschule)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B2FF0EE-92FC-E5A9-3C98-EA04FB62A904}"/>
              </a:ext>
            </a:extLst>
          </p:cNvPr>
          <p:cNvSpPr txBox="1"/>
          <p:nvPr/>
        </p:nvSpPr>
        <p:spPr>
          <a:xfrm>
            <a:off x="395536" y="5943232"/>
            <a:ext cx="8192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Wird ein solches Mehrfachangebot gemacht, sollten </a:t>
            </a:r>
          </a:p>
          <a:p>
            <a:pPr>
              <a:tabLst>
                <a:tab pos="355600" algn="l"/>
              </a:tabLst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mehrere Veranstaltungen belegt werden – unter Angabe der Priorisierung.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5D10EA-1ED7-F836-7B93-F097BC87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3031721"/>
            <a:ext cx="1389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4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558ED5"/>
                </a:solidFill>
              </a:rPr>
              <a:t>Modultitel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77BD19-44EE-B054-7341-B5EB6F1FE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808" y="3445161"/>
            <a:ext cx="2071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4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558ED5"/>
                </a:solidFill>
              </a:rPr>
              <a:t>Abstrakter LV-Titel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41C73E-77A2-5BCE-F72D-AAF004524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28" y="5668354"/>
            <a:ext cx="2071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LMU CompatilFact" pitchFamily="2" charset="0"/>
              </a:defRPr>
            </a:lvl1pPr>
            <a:lvl2pPr marL="742950" indent="-285750" eaLnBrk="0" hangingPunct="0">
              <a:lnSpc>
                <a:spcPct val="140000"/>
              </a:lnSpc>
              <a:spcBef>
                <a:spcPct val="20000"/>
              </a:spcBef>
              <a:buClr>
                <a:srgbClr val="006600"/>
              </a:buClr>
              <a:buFont typeface="Times" pitchFamily="48" charset="0"/>
              <a:buChar char="•"/>
              <a:defRPr sz="1600">
                <a:solidFill>
                  <a:srgbClr val="006C30"/>
                </a:solidFill>
                <a:latin typeface="LMU CompatilFact" pitchFamily="2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LMU CompatilFact" pitchFamily="2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LMU CompatilFact" pitchFamily="2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rgbClr val="006C30"/>
                </a:solidFill>
                <a:latin typeface="LMU CompatilFact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LMU CompatilFact" pitchFamily="2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de-DE" sz="1600" dirty="0">
                <a:solidFill>
                  <a:srgbClr val="558ED5"/>
                </a:solidFill>
              </a:rPr>
              <a:t>Konkreter LV-Titel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71801193-DC54-7CF1-BCB6-06053A2ACEAA}"/>
              </a:ext>
            </a:extLst>
          </p:cNvPr>
          <p:cNvCxnSpPr>
            <a:cxnSpLocks noChangeShapeType="1"/>
            <a:stCxn id="5" idx="1"/>
          </p:cNvCxnSpPr>
          <p:nvPr/>
        </p:nvCxnSpPr>
        <p:spPr bwMode="auto">
          <a:xfrm flipH="1">
            <a:off x="3799548" y="3200998"/>
            <a:ext cx="1636548" cy="428837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DB0DD92-3A73-F30F-5A22-68B13A0DF6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226164" y="3625939"/>
            <a:ext cx="1082684" cy="163651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41D1C67E-6532-6B42-1F5E-5307A02FECC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12533" y="4995494"/>
            <a:ext cx="836900" cy="804740"/>
          </a:xfrm>
          <a:prstGeom prst="straightConnector1">
            <a:avLst/>
          </a:prstGeom>
          <a:noFill/>
          <a:ln w="12700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34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20BB423-132D-E238-7708-CD5AB0321B92}"/>
              </a:ext>
            </a:extLst>
          </p:cNvPr>
          <p:cNvSpPr txBox="1"/>
          <p:nvPr/>
        </p:nvSpPr>
        <p:spPr>
          <a:xfrm>
            <a:off x="395536" y="1988840"/>
            <a:ext cx="8352928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Prinzipiell können Sie immer mehr Veranstaltungen besuchen als vorgeschrieben, aber:</a:t>
            </a: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Wahlpflichtmodulen (Grundschule) oder Wahlpflichtlehr-veranstaltungen (Mittelschule) ist immer angegeben, zwischen welchen Modulen zu wählen ist: also WP 1 oder WP 2; WP 3 oder WP 4 bzw. P 5.0.1 oder P 5.0.2. Diese Wahlmöglichkeiten sind im Blick auf Prüfungen nicht individuell veränderbar.</a:t>
            </a:r>
          </a:p>
          <a:p>
            <a:pPr marL="342900" indent="-342900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Bitte halten Sie diese Auswahlvorgabe bei der Anmeldung zu den Prüfungen ein.</a:t>
            </a:r>
          </a:p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Es können nicht mehr ECTS-Punkte eingebracht werden, als für das Modul vorgesehen sind. Zu viel erbrachte Punkte werden nicht gewertet.</a:t>
            </a:r>
          </a:p>
        </p:txBody>
      </p:sp>
    </p:spTree>
    <p:extLst>
      <p:ext uri="{BB962C8B-B14F-4D97-AF65-F5344CB8AC3E}">
        <p14:creationId xmlns:p14="http://schemas.microsoft.com/office/powerpoint/2010/main" val="38936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B108B-947B-FF50-1B59-38B5A6C083C5}"/>
              </a:ext>
            </a:extLst>
          </p:cNvPr>
          <p:cNvSpPr txBox="1"/>
          <p:nvPr/>
        </p:nvSpPr>
        <p:spPr>
          <a:xfrm>
            <a:off x="323528" y="1700808"/>
            <a:ext cx="8712968" cy="470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Begleitseminar (WP 4.1 bzw. P 5.0.2) 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sein zusätzlich studienbegleitendes Praktikum im Didaktikfach Religion absolviert, muss dazu verpflichtend ein Begleitseminar besuchen. 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285750" indent="-28575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Grundschule: Die Wahl zwischen WP 3 und WP 4 muss dann auf WP 4 und das Begleitseminar WP 4.1 fallen. 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Mittelschule: In P 5 muss dann P 5.0.2 gewählt werden.  </a:t>
            </a: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  <a:sym typeface="Wingdings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Begleitseminar wird im WS und im SoSe angeboten, je nachdem, wann Sie Ihr Praktikum absolvieren.</a:t>
            </a:r>
          </a:p>
          <a:p>
            <a:pPr>
              <a:lnSpc>
                <a:spcPct val="150000"/>
              </a:lnSpc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Begleitseminar kann nur parallel zum Praktikum absolviert werden! Es muss also in dem FS gewählt werden, in dem Sie das Praktikum absolvieren.</a:t>
            </a:r>
          </a:p>
          <a:p>
            <a:pPr eaLnBrk="1" hangingPunct="1">
              <a:lnSpc>
                <a:spcPct val="120000"/>
              </a:lnSpc>
            </a:pPr>
            <a:endParaRPr lang="de-DE" altLang="de-DE" dirty="0">
              <a:solidFill>
                <a:srgbClr val="5898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6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B108B-947B-FF50-1B59-38B5A6C083C5}"/>
              </a:ext>
            </a:extLst>
          </p:cNvPr>
          <p:cNvSpPr txBox="1"/>
          <p:nvPr/>
        </p:nvSpPr>
        <p:spPr>
          <a:xfrm>
            <a:off x="467544" y="1889649"/>
            <a:ext cx="7776864" cy="441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EWS/GWS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de-DE" altLang="de-DE" sz="20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Rahmen des erziehungswissenschaftlichen Studiums müssen 9 ECTS-Punkte gesellschaftswissenschaftliche Studienanteile erworben werden.</a:t>
            </a:r>
          </a:p>
          <a:p>
            <a:pPr marL="342900" indent="-342900" eaLnBrk="1" hangingPunct="1">
              <a:spcBef>
                <a:spcPct val="80000"/>
              </a:spcBef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Lehramt Grundschule oder Mittelschule studiert und Religion als 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gewählt hat, muss mindestens 6 ECTS-Punkte aus dem Angebot der Katholischen Religionslehre erwerben.</a:t>
            </a:r>
          </a:p>
          <a:p>
            <a:pPr marL="342900" indent="-342900" eaLnBrk="1" hangingPunct="1">
              <a:spcBef>
                <a:spcPct val="80000"/>
              </a:spcBef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übrigen 3 ECTS-Punkte können auch in einem anderen Fach erworben werden.</a:t>
            </a:r>
          </a:p>
          <a:p>
            <a:pPr eaLnBrk="1" hangingPunct="1">
              <a:spcBef>
                <a:spcPct val="80000"/>
              </a:spcBef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Angebote finden Sie über die Fakultät 11 im Rahmen des EWS oder im VVZ der Katholischen Theologie unter „</a:t>
            </a:r>
            <a:r>
              <a:rPr lang="de-DE" altLang="de-DE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modul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Studiengänge“/ „Gesellschaftswissenschaftliche Studienanteile“.</a:t>
            </a:r>
          </a:p>
        </p:txBody>
      </p:sp>
    </p:spTree>
    <p:extLst>
      <p:ext uri="{BB962C8B-B14F-4D97-AF65-F5344CB8AC3E}">
        <p14:creationId xmlns:p14="http://schemas.microsoft.com/office/powerpoint/2010/main" val="1149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789B108B-947B-FF50-1B59-38B5A6C083C5}"/>
              </a:ext>
            </a:extLst>
          </p:cNvPr>
          <p:cNvSpPr txBox="1"/>
          <p:nvPr/>
        </p:nvSpPr>
        <p:spPr>
          <a:xfrm>
            <a:off x="359532" y="1628800"/>
            <a:ext cx="8784468" cy="4712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Infos zum Studienplan</a:t>
            </a: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jedem Fachsemester ist eine bestimmte Anzahl an Lehrveranstaltungen und ein festgelegter Umfang an ECTS-Punkten vorgesehen.</a:t>
            </a:r>
          </a:p>
          <a:p>
            <a:pPr marL="342900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Grundschule: im 1. und 2. sowie 5. und 6. Fachsemester, je eine Veranstaltung (je 3 ECTS)</a:t>
            </a:r>
          </a:p>
          <a:p>
            <a:pPr marL="342900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Mittelschule: im 3. und 4 Semester je zwei Veranstaltungen, im 5., 6. und 7. Semester je eine Veranstaltung</a:t>
            </a:r>
          </a:p>
          <a:p>
            <a:pPr marL="342900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285750" indent="-28575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pro Semester sollte die festgelegte Anzahl an ECTS-Punkten erworben werden, denn: </a:t>
            </a:r>
          </a:p>
          <a:p>
            <a:pPr marL="800100" lvl="1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 ergibt sich eine gleichmäßige Verteilung des „Workload“. </a:t>
            </a:r>
          </a:p>
          <a:p>
            <a:pPr marL="800100" lvl="1" indent="-342900"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Nur die Lehrveranstaltungen des jeweiligen Fachsemesters werden überschneidungsfrei zu Ihren anderen Fächern angeboten.</a:t>
            </a:r>
          </a:p>
          <a:p>
            <a:pPr>
              <a:lnSpc>
                <a:spcPct val="1100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Einzige Ausnahme: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Begleitseminar – dieses wird dann belegt, wann das dazugehörige Praktikum absolviert wird. </a:t>
            </a:r>
          </a:p>
        </p:txBody>
      </p:sp>
    </p:spTree>
    <p:extLst>
      <p:ext uri="{BB962C8B-B14F-4D97-AF65-F5344CB8AC3E}">
        <p14:creationId xmlns:p14="http://schemas.microsoft.com/office/powerpoint/2010/main" val="33805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8A983B1-6781-5AC8-37EA-33278F3E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3019005"/>
            <a:ext cx="6156684" cy="350448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0A6E75F-FC6F-8484-94C0-7D1FEB366CD8}"/>
              </a:ext>
            </a:extLst>
          </p:cNvPr>
          <p:cNvSpPr txBox="1"/>
          <p:nvPr/>
        </p:nvSpPr>
        <p:spPr>
          <a:xfrm>
            <a:off x="719572" y="1700808"/>
            <a:ext cx="7704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Woher weiß ich, was ich nächstes Semester studieren soll?</a:t>
            </a:r>
          </a:p>
          <a:p>
            <a:pPr>
              <a:tabLst>
                <a:tab pos="355600" algn="l"/>
              </a:tabLst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tabLst>
                <a:tab pos="355600" algn="l"/>
              </a:tabLst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Sie finden für jedes Fachsemester einen empfohlenen Studienplan auf der Homepage der Fakultät: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3"/>
              </a:rPr>
              <a:t>www.kaththeol.uni-muenchen.de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13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Belegen von Lehrveranstaltungen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Alle von der Fakultät angebotenen Veranstaltungen müssen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vorab im online-Vorlesungsverzeichnis „LSF“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belegt werden!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è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Nach Ablauf der Belegfrist (für WS 2024/25: 23.09.2024 – 07.10.2024) ist keine online-Anmeldung mehr möglich!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Einzelfällen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können Sie nacherfasst werden: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Wenden Sie sich dazu an die Fachstudienberatung und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Geben Sie den vollständigen Namen und Studiengang an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Geben Sie immer Ihre 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Matrikelnummer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an!</a:t>
            </a:r>
          </a:p>
        </p:txBody>
      </p:sp>
    </p:spTree>
    <p:extLst>
      <p:ext uri="{BB962C8B-B14F-4D97-AF65-F5344CB8AC3E}">
        <p14:creationId xmlns:p14="http://schemas.microsoft.com/office/powerpoint/2010/main" val="24064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443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Prüfungen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 allen Lehrveranstaltungen werden Prüfungen abgelegt.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Studium der Katholische Religionslehre/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werden alle Lehrveranstaltungen eines Moduls mit </a:t>
            </a:r>
            <a:r>
              <a:rPr lang="de-DE" alt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einer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Prüfung abgeprüft.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Modulprüfung findet am Ende des Moduls statt. Bei zweisemestrigen Modulen am Ende des 2. Semesters. 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Beispiel: Modul P 1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Beide vorgesehenen Lehrveranstaltung werden nach Abschluss des Moduls am Ende des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SoSe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mit einer Prüfung geprüft.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5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916832"/>
            <a:ext cx="8532440" cy="259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Woher weiß ich, wann ich welche Prüfungen habe?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Für die Lehrveranstaltungen aller Fachsemester finden Sie Informationen auf der Homepage – Link Ihres Studiengangs.</a:t>
            </a:r>
          </a:p>
          <a:p>
            <a:pPr algn="ctr"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Zusätzlich können Sie darüber in der LV informiert werden.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44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647564" y="1916832"/>
            <a:ext cx="7848872" cy="376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20000"/>
              </a:lnSpc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Unterschiedliche Prüfungsformen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derselben Lehrveranstaltung für unterschiedliche Studiengänge sind möglich: </a:t>
            </a:r>
          </a:p>
          <a:p>
            <a:pPr marL="0" indent="0" eaLnBrk="1" hangingPunct="1">
              <a:lnSpc>
                <a:spcPct val="120000"/>
              </a:lnSpc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Lehrveranstaltung wird oft für verschiedene Studiengänge der Katholischen Theologie angeboten.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für Sie in dieser Lehrveranstaltung gilt, gilt nicht unbedingt für Ihren Kommilitonen/Ihre Kommilitonin!</a:t>
            </a:r>
          </a:p>
          <a:p>
            <a:pPr marL="342900" indent="-342900" eaLnBrk="1" hangingPunct="1">
              <a:lnSpc>
                <a:spcPct val="120000"/>
              </a:lnSpc>
              <a:buFont typeface="Wingdings" pitchFamily="2" charset="2"/>
              <a:buChar char="Ø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Informationen austauschen oder einem anderen weiterhelfen wollen: fragen Sie nach dem Studiengang und schicken Sie „Ratsuchende“ in die Studienberatung. </a:t>
            </a:r>
          </a:p>
        </p:txBody>
      </p:sp>
    </p:spTree>
    <p:extLst>
      <p:ext uri="{BB962C8B-B14F-4D97-AF65-F5344CB8AC3E}">
        <p14:creationId xmlns:p14="http://schemas.microsoft.com/office/powerpoint/2010/main" val="356234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E90821A-9351-24B0-B496-39C45D79F7E8}"/>
              </a:ext>
            </a:extLst>
          </p:cNvPr>
          <p:cNvSpPr txBox="1"/>
          <p:nvPr/>
        </p:nvSpPr>
        <p:spPr>
          <a:xfrm>
            <a:off x="539551" y="1544717"/>
            <a:ext cx="80648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b="1" dirty="0">
                <a:solidFill>
                  <a:srgbClr val="0070C0"/>
                </a:solidFill>
                <a:latin typeface="LMU CompatilFact" panose="02000500060000020003" pitchFamily="2" charset="0"/>
              </a:rPr>
              <a:t>Homepage der Katholisch-Theologischen Fakultät (Studium)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F700FB-C692-2A71-4B9B-1722A4FD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78" y="2492896"/>
            <a:ext cx="6152704" cy="40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89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360040" y="1916832"/>
            <a:ext cx="8532440" cy="466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 allen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Prüfungen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müssen Sie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sich</a:t>
            </a: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vorab online anmelden!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Anmeldung zu Prüfungen: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Prüfungsamt gibt auf der Homepage die Frist zur Prüfungsanmeldung bekannt.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2"/>
              </a:rPr>
              <a:t>www.uni-muenchen.de/pa/pags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Anmeldefrist für WS 2024/2025: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25.11. – 16.12.2024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dieser Frist melden Sie sich online über LSF zu Prüfungen an!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3"/>
              </a:rPr>
              <a:t>www.lsf.lmu.de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Dazu gehen Sie auf der Startseite unter „Meine Funktionen“ auf den Link „Prüfungen anmelden/abmelden“.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Anmeldung zur Prüfung funktioniert ganz ähnlich der Anmeldung zur Lehrveranstaltung!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17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916832"/>
            <a:ext cx="8136904" cy="308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Kann ich von Prüfungen zurücktreten?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Rücktritt: Sie gelten beim Prüfungsamt als nicht angemeldet/angetreten.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Innerhalb der Rücktrittsfrist (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25.11.2024  – 07.01.2025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) können Sie problemlos wieder von Prüfungen zurücktreten – sich abmelden.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 funktioniert ebenfalls online (analog zur Anmeldung zur Prüfung).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Nach der Rücktrittsfrist ist kein Rücktritt mehr möglich.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532440" cy="309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vergessen habe, mich zu einer Prüfung anzumelden?</a:t>
            </a:r>
          </a:p>
          <a:p>
            <a:pPr marL="0" indent="0"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Nacherfassung von Prüfungskandidaten ist nicht möglich!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die Frist versäumt, kann sich erst zum nächsten Prüfungstermin wieder anmelden! </a:t>
            </a:r>
          </a:p>
          <a:p>
            <a:pPr>
              <a:lnSpc>
                <a:spcPct val="120000"/>
              </a:lnSpc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Halten Sie deswegen die Frist unbedingt ein!  </a:t>
            </a:r>
          </a:p>
        </p:txBody>
      </p:sp>
    </p:spTree>
    <p:extLst>
      <p:ext uri="{BB962C8B-B14F-4D97-AF65-F5344CB8AC3E}">
        <p14:creationId xmlns:p14="http://schemas.microsoft.com/office/powerpoint/2010/main" val="31567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467544" y="1772816"/>
            <a:ext cx="8280920" cy="4665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zu einer Prüfung nicht antrete?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unentschuldigt fernbleiben, gilt die Prüfung als nicht bestanden.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am Tag der Prüfung erkrankt sind: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Sie benötigen auf jeden Fall ein ärztliches Attest, eine Arbeitsunfähigkeitsbescheinigung reicht nicht aus!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Schicken Sie dieses Attest unverzüglich (in den nächsten drei Tagen nach Prüfungstermin) an das Prüfungsamt: 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PAGS (Prüfungsamt für Geistes- und Sozialwissenschaften)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Frau Roberta </a:t>
            </a:r>
            <a:r>
              <a:rPr lang="de-DE" altLang="de-DE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Vurnek</a:t>
            </a:r>
            <a:endParaRPr lang="de-DE" altLang="de-DE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Geschwister-Scholl-Platz 1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80539 München</a:t>
            </a:r>
          </a:p>
          <a:p>
            <a:pPr>
              <a:lnSpc>
                <a:spcPct val="120000"/>
              </a:lnSpc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8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B68ABA5-6F06-3625-8869-73290D7CBDC8}"/>
              </a:ext>
            </a:extLst>
          </p:cNvPr>
          <p:cNvSpPr txBox="1"/>
          <p:nvPr/>
        </p:nvSpPr>
        <p:spPr>
          <a:xfrm>
            <a:off x="395536" y="1942809"/>
            <a:ext cx="8532440" cy="3314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Was passiert, wenn ich eine Prüfung nicht bestehe?</a:t>
            </a:r>
          </a:p>
          <a:p>
            <a:pPr marL="0" indent="0" eaLnBrk="1" hangingPunct="1"/>
            <a:endParaRPr lang="de-DE" altLang="de-DE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Prüfung ist bestanden, wenn Sie mit 4,0 oder besser bewertet wurde.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eine Prüfung nicht bestehen, müssen Sie diese wiederholen.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Eine Wiederholung zur Verbesserung der Note in einer bereits bestandenen Prüfung ist nicht möglich.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Um Ihr Studium erfolgreich abzuschließen, müssen alle vorgesehenen Prüfungen bestanden sein.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Sie können Prüfungen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Rahmen der Maximalstudienzeit beliebig oft wiederholen.</a:t>
            </a:r>
          </a:p>
          <a:p>
            <a:pPr>
              <a:lnSpc>
                <a:spcPct val="120000"/>
              </a:lnSpc>
              <a:defRPr/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feld 2"/>
          <p:cNvSpPr txBox="1"/>
          <p:nvPr/>
        </p:nvSpPr>
        <p:spPr>
          <a:xfrm>
            <a:off x="369247" y="1772816"/>
            <a:ext cx="8261490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2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Netzwerkbüro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für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Theologie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und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Berufsqualifikation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defRPr sz="24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defRPr sz="2100" b="1" i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    „Und was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mache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ich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nach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dem Studium …?“</a:t>
            </a:r>
          </a:p>
          <a:p>
            <a:pPr>
              <a:defRPr sz="20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defRPr sz="20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  <a:defRPr sz="20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Unsere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Angebote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</a:t>
            </a:r>
          </a:p>
          <a:p>
            <a:pPr marL="800100" lvl="1" indent="-342900">
              <a:buSzPct val="100000"/>
              <a:buFont typeface="Arial"/>
              <a:buChar char="•"/>
              <a:defRPr sz="19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persönliche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Beratung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zu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Berufsoptionen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&amp;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Bewerbungen</a:t>
            </a: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800100" lvl="1" indent="-342900">
              <a:buSzPct val="100000"/>
              <a:buFont typeface="Arial"/>
              <a:buChar char="•"/>
              <a:defRPr sz="19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monatlicher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digitaler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„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Jobletter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“ </a:t>
            </a:r>
          </a:p>
          <a:p>
            <a:pPr marL="800100" lvl="1" indent="-342900">
              <a:buSzPct val="100000"/>
              <a:buFont typeface="Arial"/>
              <a:buChar char="•"/>
              <a:defRPr sz="19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Netzwerkevents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Arbeitgebern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und Alumni</a:t>
            </a:r>
          </a:p>
          <a:p>
            <a:pPr marL="800100" lvl="1" indent="-342900">
              <a:buSzPct val="100000"/>
              <a:buFont typeface="Arial"/>
              <a:buChar char="•"/>
              <a:defRPr sz="19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lvl="1">
              <a:defRPr sz="2000"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endParaRPr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buSzPct val="100000"/>
              <a:buFont typeface="Wingdings" panose="05000000000000000000" pitchFamily="2" charset="2"/>
              <a:buChar char="Ø"/>
              <a:defRPr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Kontakt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</a:t>
            </a:r>
          </a:p>
          <a:p>
            <a:pPr marL="800100" lvl="1" indent="-342900">
              <a:buSzPct val="100000"/>
              <a:buFont typeface="Arial"/>
              <a:buChar char="•"/>
              <a:defRPr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verena.keidel@lmu.de  (</a:t>
            </a:r>
            <a:r>
              <a:rPr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Raum</a:t>
            </a: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 C 218)</a:t>
            </a:r>
          </a:p>
          <a:p>
            <a:pPr marL="800100" lvl="1" indent="-342900">
              <a:buSzPct val="100000"/>
              <a:buFont typeface="Arial"/>
              <a:buChar char="•"/>
              <a:defRPr b="1">
                <a:latin typeface="LMU CompatilFact"/>
                <a:ea typeface="LMU CompatilFact"/>
                <a:cs typeface="LMU CompatilFact"/>
                <a:sym typeface="LMU CompatilFact"/>
              </a:defRPr>
            </a:pPr>
            <a:r>
              <a:rPr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https://www.netzwerkbuero.kaththeol.uni-muenchen.de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07C121B7-A2C1-8EA4-12E3-204ABFF8BC98}"/>
              </a:ext>
            </a:extLst>
          </p:cNvPr>
          <p:cNvSpPr txBox="1"/>
          <p:nvPr/>
        </p:nvSpPr>
        <p:spPr>
          <a:xfrm>
            <a:off x="240511" y="2020193"/>
            <a:ext cx="84249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Fachstudienberatung</a:t>
            </a:r>
          </a:p>
          <a:p>
            <a:pPr marL="0" indent="0" eaLnBrk="1" hangingPunct="1"/>
            <a:endParaRPr lang="de-DE" altLang="de-DE" u="sng" dirty="0">
              <a:solidFill>
                <a:srgbClr val="589898"/>
              </a:solidFill>
            </a:endParaRPr>
          </a:p>
          <a:p>
            <a:pPr marL="0" indent="0" eaLnBrk="1" hangingPunct="1"/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Fachstudienberatung steht Ihnen per Mail, telefonisch, via zoom und in den Sprechstunden bei Fragen zu Ihrem Studium zur Verfügung.</a:t>
            </a:r>
          </a:p>
          <a:p>
            <a:pPr marL="0" indent="0" eaLnBrk="1" hangingPunct="1"/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Fragen haben bzgl.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Organisation und Planung des Studiums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Ihr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Studienfortschritt beeinträchtigt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ist und Sie Rat und Hilfe brauchen.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sich mit dem Gedanken tragen, Ihr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Studium abzubrechen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oder das Fach zu wechseln.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für ein oder zwei Semester an einer anderen Uni studieren wollen und wir Ihr 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Freisemester/</a:t>
            </a:r>
            <a:r>
              <a:rPr lang="de-DE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Freijahr</a:t>
            </a: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planen.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Anerkennungen </a:t>
            </a: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von vor oder während des Studiums erbrachten Prüfungsleistungen.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Wenn Sie sonstige </a:t>
            </a: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Sorgen und Nöte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rund um das Studium haben… </a:t>
            </a:r>
          </a:p>
        </p:txBody>
      </p:sp>
    </p:spTree>
    <p:extLst>
      <p:ext uri="{BB962C8B-B14F-4D97-AF65-F5344CB8AC3E}">
        <p14:creationId xmlns:p14="http://schemas.microsoft.com/office/powerpoint/2010/main" val="247467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75F1616-61B5-8F56-A194-B5BCA1739E74}"/>
              </a:ext>
            </a:extLst>
          </p:cNvPr>
          <p:cNvSpPr txBox="1"/>
          <p:nvPr/>
        </p:nvSpPr>
        <p:spPr>
          <a:xfrm>
            <a:off x="251520" y="1990054"/>
            <a:ext cx="4320480" cy="388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Kontakt: Dipl.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Theol</a:t>
            </a: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Christiane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Stoib</a:t>
            </a:r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Sprech</a:t>
            </a: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zeiten:</a:t>
            </a: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Montags – mittwochs 8-12 Uhr, donnerstags 8-11 Uhr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E-Mail: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2"/>
              </a:rPr>
              <a:t>Christiane.Stoib@kaththeol.uni-muenchen.de</a:t>
            </a: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Telefon: 089/2180-2245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Zoom-Sprechstunde: 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Dienstags 10-11:30 Uhr </a:t>
            </a: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 vorheriger Anmeldung oder nach Absprache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5F1616-61B5-8F56-A194-B5BCA1739E74}"/>
              </a:ext>
            </a:extLst>
          </p:cNvPr>
          <p:cNvSpPr txBox="1"/>
          <p:nvPr/>
        </p:nvSpPr>
        <p:spPr>
          <a:xfrm>
            <a:off x="4644008" y="1988840"/>
            <a:ext cx="4284476" cy="405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Kontakt: Dipl. </a:t>
            </a:r>
            <a:r>
              <a:rPr lang="de-DE" altLang="de-DE" sz="2000" b="1" u="sng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Theol</a:t>
            </a: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. Manuel Felix</a:t>
            </a: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90000"/>
              </a:lnSpc>
              <a:tabLst>
                <a:tab pos="266700" algn="l"/>
              </a:tabLst>
            </a:pPr>
            <a:endParaRPr lang="de-DE" altLang="de-DE" sz="18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Während des WS 2024-25</a:t>
            </a: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</a:t>
            </a:r>
            <a:endParaRPr lang="de-DE" alt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Montags 10-12 Uhr und mittwochs 10-12 Uhr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Keine vorherige Anmeldung erforderlich!</a:t>
            </a: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tabLst>
                <a:tab pos="266700" algn="l"/>
              </a:tabLst>
            </a:pPr>
            <a:r>
              <a:rPr lang="de-DE" altLang="de-DE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der vorlesungsfreien Zeit</a:t>
            </a: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: 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Beachten Sie den Aushang am Büro und die Hinweise auf der Homepage der Fakultät unter Studium – Studienbüro.</a:t>
            </a:r>
          </a:p>
          <a:p>
            <a:pPr marL="0" indent="0" eaLnBrk="1" hangingPunct="1">
              <a:lnSpc>
                <a:spcPct val="90000"/>
              </a:lnSpc>
              <a:spcBef>
                <a:spcPct val="80000"/>
              </a:spcBef>
              <a:tabLst>
                <a:tab pos="266700" algn="l"/>
              </a:tabLst>
            </a:pPr>
            <a:r>
              <a:rPr lang="de-DE" altLang="de-DE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„kurzen“ Anfragen:</a:t>
            </a:r>
          </a:p>
          <a:p>
            <a:pPr marL="0" indent="0" eaLnBrk="1" hangingPunct="1">
              <a:lnSpc>
                <a:spcPct val="90000"/>
              </a:lnSpc>
              <a:tabLst>
                <a:tab pos="266700" algn="l"/>
              </a:tabLst>
            </a:pPr>
            <a:r>
              <a:rPr lang="de-DE" altLang="de-DE" sz="16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  <a:hlinkClick r:id="rId3" tooltip="E-Mail senden an: manuel.felix@kaththeol.uni-muenchen.de"/>
              </a:rPr>
              <a:t>manuel.felix@kaththeol.uni-muenchen.de</a:t>
            </a:r>
            <a:endParaRPr lang="de-DE" altLang="de-DE" sz="1600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2A08E6D-A379-E40B-1DE3-F1DA63AEFCEE}"/>
              </a:ext>
            </a:extLst>
          </p:cNvPr>
          <p:cNvSpPr txBox="1"/>
          <p:nvPr/>
        </p:nvSpPr>
        <p:spPr>
          <a:xfrm>
            <a:off x="179512" y="1988840"/>
            <a:ext cx="849694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Semestereröffnungsgottesdienst</a:t>
            </a:r>
          </a:p>
          <a:p>
            <a:pPr eaLnBrk="1" hangingPunct="1"/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Am Mittwoch, den 16.10.2024, 19 Uhr c.t.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St. Ludwig München, Ludwigstraße 22</a:t>
            </a:r>
          </a:p>
          <a:p>
            <a:pPr marL="0" indent="0" eaLnBrk="1" hangingPunct="1"/>
            <a:endParaRPr lang="de-DE" altLang="de-DE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9510289-865D-6297-4073-B9CE778BCCF3}"/>
              </a:ext>
            </a:extLst>
          </p:cNvPr>
          <p:cNvSpPr txBox="1"/>
          <p:nvPr/>
        </p:nvSpPr>
        <p:spPr>
          <a:xfrm>
            <a:off x="0" y="3717032"/>
            <a:ext cx="849694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de-DE" alt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Erstsemesterbegrüßung der LMU, 14. Oktober 2024: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de-DE" altLang="de-DE" sz="2000" b="1" u="sng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10.30 - 15.15 Uhr: Informationen über </a:t>
            </a: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Institutionen wie Studienberatung, Studierendenvertretung und viele weitere auf einer Messe im Hauptgebäude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18 Uhr: Begrüßung der Studierenden durch Präsident Prof. Bernd Huber</a:t>
            </a:r>
          </a:p>
        </p:txBody>
      </p:sp>
    </p:spTree>
    <p:extLst>
      <p:ext uri="{BB962C8B-B14F-4D97-AF65-F5344CB8AC3E}">
        <p14:creationId xmlns:p14="http://schemas.microsoft.com/office/powerpoint/2010/main" val="23655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556792"/>
            <a:ext cx="8712968" cy="4927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Zentrale Studienberatung (ZSB)</a:t>
            </a:r>
            <a:endParaRPr lang="de-DE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Zentrale Studienberatung (ZSB) ist in Fragen rund um das Studium Ihre erste Anlaufstelle – egal, ob Sie noch nicht wissen, was Sie studieren möchten, schon mittendrin sind oder kurz vor dem Abschluss stehen.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Weitere Informationen unter: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https://www.lmu.de/de/studium/wichtige-kontakte/zentrale-studienberatung/</a:t>
            </a:r>
            <a:endParaRPr 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Studieren mit Kind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Einführungsveranstaltung: 22.10.2024, 10 Uhr bis 11:30 Uhr findet Online statt (Link zur Anmeldung: </a:t>
            </a:r>
            <a:r>
              <a:rPr lang="de-DE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https://www.lmu.de/de/workspace-fuer-studierende/support-angebote/studieren-mit-kind/beratung-information-und-vernetzung/anmeldung-studieren-mit-kind.htm</a:t>
            </a: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l</a:t>
            </a:r>
            <a:r>
              <a:rPr lang="de-DE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Weitere Informationen unter: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www.lmu.de/studierenmitkind</a:t>
            </a:r>
            <a:endParaRPr lang="de-DE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Studieren mit Beeinträchtigung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Einführungsveranstaltung: 11.10.2024, 10 Uhr bis 11:30 Uhr im Hauptgebäude E004 mit anschließendem Universitätsrundgang (12 Uhr bis ca. 14 Uhr)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Anmeldung per Email (nicht zwingend notwendig): </a:t>
            </a:r>
            <a:r>
              <a:rPr lang="de-DE" sz="160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behindertenberatung@lmu.de</a:t>
            </a:r>
            <a:endParaRPr lang="de-DE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Weitere Informationen unter: </a:t>
            </a:r>
            <a:r>
              <a:rPr lang="de-DE" altLang="de-DE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  <a:hlinkClick r:id="rId6"/>
              </a:rPr>
              <a:t>www.lmu.de/barrierefrei</a:t>
            </a:r>
            <a:endParaRPr lang="de-DE" altLang="de-DE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4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FC6E27-5343-7BC0-295F-8C9CE7AC40A9}"/>
              </a:ext>
            </a:extLst>
          </p:cNvPr>
          <p:cNvSpPr txBox="1"/>
          <p:nvPr/>
        </p:nvSpPr>
        <p:spPr>
          <a:xfrm>
            <a:off x="377604" y="2349873"/>
            <a:ext cx="3888432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1. und 2. sowie 5. und 6. Fachsemester sehen in Ihrem Studienplan Lehrveranstaltungen 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Religion vor.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Katholische Religionslehre (Grundschule) werden insgesamt 12 ECTS-Punkte erworben.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41297F-F34F-9CF4-6BDD-905C3348EF69}"/>
              </a:ext>
            </a:extLst>
          </p:cNvPr>
          <p:cNvSpPr txBox="1"/>
          <p:nvPr/>
        </p:nvSpPr>
        <p:spPr>
          <a:xfrm>
            <a:off x="4877964" y="2420888"/>
            <a:ext cx="3888432" cy="349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de-DE" altLang="de-DE" sz="22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3. und 4. sowie 5., 6. und 7. Fachsemester sieht Lehrveranstaltungen 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Religion vor.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Im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Katholische Religionslehre (Mittelschule) werden insgesamt 21 ECTS-Punkte erworben.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62FCE9-BFE6-7021-C903-C9CB2BB5569A}"/>
              </a:ext>
            </a:extLst>
          </p:cNvPr>
          <p:cNvSpPr txBox="1"/>
          <p:nvPr/>
        </p:nvSpPr>
        <p:spPr>
          <a:xfrm>
            <a:off x="377604" y="18976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Umfang und Verteilung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6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 descr="https://www.goethe.de/resources/files/jpg260/Schleheimer_MCH_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E7BB683-A6DF-4D69-A1E2-CF542B9628E7}"/>
              </a:ext>
            </a:extLst>
          </p:cNvPr>
          <p:cNvSpPr txBox="1"/>
          <p:nvPr/>
        </p:nvSpPr>
        <p:spPr>
          <a:xfrm>
            <a:off x="1763688" y="3063825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Auf Wiedersehen und danke für die Aufmerksamkeit!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2B6A76A-03DF-4E49-BEB8-795DA466EB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62" t="50053" r="-249" b="5529"/>
          <a:stretch/>
        </p:blipFill>
        <p:spPr>
          <a:xfrm>
            <a:off x="0" y="3632798"/>
            <a:ext cx="9180512" cy="3074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B43963F-80F0-8A3F-237F-B6D118698D59}"/>
              </a:ext>
            </a:extLst>
          </p:cNvPr>
          <p:cNvSpPr txBox="1"/>
          <p:nvPr/>
        </p:nvSpPr>
        <p:spPr>
          <a:xfrm>
            <a:off x="2411760" y="1879299"/>
            <a:ext cx="45925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/>
              </a:rPr>
              <a:t>Im Namen der Fakultät wünschen wir Ihnen einen guten Start ins Studium!</a:t>
            </a:r>
          </a:p>
        </p:txBody>
      </p:sp>
    </p:spTree>
    <p:extLst>
      <p:ext uri="{BB962C8B-B14F-4D97-AF65-F5344CB8AC3E}">
        <p14:creationId xmlns:p14="http://schemas.microsoft.com/office/powerpoint/2010/main" val="17655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EFC6E27-5343-7BC0-295F-8C9CE7AC40A9}"/>
              </a:ext>
            </a:extLst>
          </p:cNvPr>
          <p:cNvSpPr txBox="1"/>
          <p:nvPr/>
        </p:nvSpPr>
        <p:spPr>
          <a:xfrm>
            <a:off x="377604" y="2349873"/>
            <a:ext cx="3888432" cy="3799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Grundschule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beinhaltet Pflicht- und Wahlpflichtmodule.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Pflichtmodul P1 muss absolviert werden.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Bei den Wahlpflichtmodulen WP 1-WP 4 besteht Wahlmöglichkeit zwischen jeweils zwei Modulen (WP 1 oder WP 2; WP 3 oder WP 4).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41297F-F34F-9CF4-6BDD-905C3348EF69}"/>
              </a:ext>
            </a:extLst>
          </p:cNvPr>
          <p:cNvSpPr txBox="1"/>
          <p:nvPr/>
        </p:nvSpPr>
        <p:spPr>
          <a:xfrm>
            <a:off x="4877964" y="2420888"/>
            <a:ext cx="3888432" cy="417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de-DE" altLang="de-DE" sz="2200" b="1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Mittelschule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Das </a:t>
            </a:r>
            <a:r>
              <a:rPr lang="de-DE" altLang="de-DE" sz="20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Didaktikfach</a:t>
            </a: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 beinhaltet ausschließlich Pflichtmodule.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Diese Module müssen alle absolviert werden.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Insgesamt werden 6 Pflichtmodule studiert (P1-P6). 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In P5 gibt es auf der Ebene der Lehrveranstaltungen eine Wahlmöglichkeit. </a:t>
            </a:r>
          </a:p>
          <a:p>
            <a:pPr marL="342900" indent="-34290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662FCE9-BFE6-7021-C903-C9CB2BB5569A}"/>
              </a:ext>
            </a:extLst>
          </p:cNvPr>
          <p:cNvSpPr txBox="1"/>
          <p:nvPr/>
        </p:nvSpPr>
        <p:spPr>
          <a:xfrm>
            <a:off x="377604" y="189766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Zum Studienplan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DB7FFA9-38CE-6F54-38B1-3C3E2C518C53}"/>
              </a:ext>
            </a:extLst>
          </p:cNvPr>
          <p:cNvSpPr txBox="1"/>
          <p:nvPr/>
        </p:nvSpPr>
        <p:spPr>
          <a:xfrm>
            <a:off x="305718" y="17174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Studienplan Grundschule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7681847-0EE6-28DB-A5E3-0EC7605C45D7}"/>
              </a:ext>
            </a:extLst>
          </p:cNvPr>
          <p:cNvSpPr/>
          <p:nvPr/>
        </p:nvSpPr>
        <p:spPr>
          <a:xfrm>
            <a:off x="3026154" y="2490325"/>
            <a:ext cx="3762226" cy="5232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Alle Veranstaltungen sind zu besuchen</a:t>
            </a:r>
          </a:p>
        </p:txBody>
      </p:sp>
      <p:graphicFrame>
        <p:nvGraphicFramePr>
          <p:cNvPr id="7" name="Group 16">
            <a:extLst>
              <a:ext uri="{FF2B5EF4-FFF2-40B4-BE49-F238E27FC236}">
                <a16:creationId xmlns:a16="http://schemas.microsoft.com/office/drawing/2014/main" id="{8094F13C-12EA-0568-93DA-84E8BCCFB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8887163"/>
              </p:ext>
            </p:extLst>
          </p:nvPr>
        </p:nvGraphicFramePr>
        <p:xfrm>
          <a:off x="3026154" y="3594664"/>
          <a:ext cx="3737034" cy="2642648"/>
        </p:xfrm>
        <a:graphic>
          <a:graphicData uri="http://schemas.openxmlformats.org/drawingml/2006/table">
            <a:tbl>
              <a:tblPr/>
              <a:tblGrid>
                <a:gridCol w="1868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Religionsdidaktik“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7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1.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Fachdidaktik Religion I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2.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Planungsseminar Katholische Religionslehre für das Lehramt Grundschule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D555DA5F-2746-8E7F-5856-C49726C89B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040" y="3027746"/>
            <a:ext cx="0" cy="487457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181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3DD4C5F9-36A0-218B-50DF-D15C2ACA3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989101"/>
              </p:ext>
            </p:extLst>
          </p:nvPr>
        </p:nvGraphicFramePr>
        <p:xfrm>
          <a:off x="179512" y="1700808"/>
          <a:ext cx="5400600" cy="1979592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80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Fachw</a:t>
                      </a: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. Basiswissen 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sz="1800" b="0" kern="12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Fachw</a:t>
                      </a: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. Basiswissen II“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Systematische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Grundlagen Biblische Theologie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2.1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Group 16">
            <a:extLst>
              <a:ext uri="{FF2B5EF4-FFF2-40B4-BE49-F238E27FC236}">
                <a16:creationId xmlns:a16="http://schemas.microsoft.com/office/drawing/2014/main" id="{212DC1B7-E65D-1523-7EEE-684F1581C4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36286"/>
              </p:ext>
            </p:extLst>
          </p:nvPr>
        </p:nvGraphicFramePr>
        <p:xfrm>
          <a:off x="3347864" y="4005064"/>
          <a:ext cx="5670822" cy="2540985"/>
        </p:xfrm>
        <a:graphic>
          <a:graphicData uri="http://schemas.openxmlformats.org/drawingml/2006/table">
            <a:tbl>
              <a:tblPr/>
              <a:tblGrid>
                <a:gridCol w="2835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„Vertiefung Religionsdidaktik 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„Vertiefung Religionsdidaktik II“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6.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„Fachdidaktisch-methodisches Seminar“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WP 3.1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Praktikumssemester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„Religionsdidaktisches Begleitseminar für das Lehramt an Grundschulen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4.1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id="{46A722A2-0C34-295C-6122-7B41EDD73AA2}"/>
              </a:ext>
            </a:extLst>
          </p:cNvPr>
          <p:cNvSpPr/>
          <p:nvPr/>
        </p:nvSpPr>
        <p:spPr>
          <a:xfrm>
            <a:off x="395536" y="4331922"/>
            <a:ext cx="2689988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Entweder WP 1.1</a:t>
            </a:r>
          </a:p>
          <a:p>
            <a:pPr algn="ctr"/>
            <a:r>
              <a:rPr lang="de-DE" b="1" dirty="0">
                <a:latin typeface="LMU CompatilFact" panose="02000500060000020003" pitchFamily="2" charset="0"/>
              </a:rPr>
              <a:t>oder WP 2.1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0D31A3E-E953-E79C-DC6C-4F96E2A09C1E}"/>
              </a:ext>
            </a:extLst>
          </p:cNvPr>
          <p:cNvSpPr/>
          <p:nvPr/>
        </p:nvSpPr>
        <p:spPr>
          <a:xfrm>
            <a:off x="6084168" y="2845992"/>
            <a:ext cx="2689988" cy="73676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LMU CompatilFact" panose="02000500060000020003" pitchFamily="2" charset="0"/>
              </a:rPr>
              <a:t>Entweder </a:t>
            </a:r>
          </a:p>
          <a:p>
            <a:pPr algn="ctr"/>
            <a:r>
              <a:rPr lang="de-DE" b="1" dirty="0">
                <a:latin typeface="LMU CompatilFact" panose="02000500060000020003" pitchFamily="2" charset="0"/>
              </a:rPr>
              <a:t>WP 3.1 oder  WP 4.1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4EBE2F1-8B43-F973-B88F-DB5D781C84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483768" y="3356992"/>
            <a:ext cx="1303005" cy="144016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E28F65F-53DB-1557-144C-2C720AA95D2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530114" y="3356992"/>
            <a:ext cx="467044" cy="1014911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6D6A1BF5-8521-5690-2167-2DE7FC40EA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580112" y="3501008"/>
            <a:ext cx="1080120" cy="72008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548972D-F46A-8B72-AF34-82B883F824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740354" y="3501008"/>
            <a:ext cx="288030" cy="576064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362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DB7FFA9-38CE-6F54-38B1-3C3E2C518C53}"/>
              </a:ext>
            </a:extLst>
          </p:cNvPr>
          <p:cNvSpPr txBox="1"/>
          <p:nvPr/>
        </p:nvSpPr>
        <p:spPr>
          <a:xfrm>
            <a:off x="305718" y="17174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  <a:latin typeface="LMU CompatilFact SC" panose="02000500060000020003" pitchFamily="2" charset="0"/>
              </a:rPr>
              <a:t>Studienplan Mittelschule</a:t>
            </a:r>
            <a:endParaRPr lang="de-DE" sz="2800" b="1" dirty="0">
              <a:latin typeface="LMU CompatilFact SC" panose="02000500060000020003" pitchFamily="2" charset="0"/>
            </a:endParaRPr>
          </a:p>
        </p:txBody>
      </p:sp>
      <p:graphicFrame>
        <p:nvGraphicFramePr>
          <p:cNvPr id="7" name="Group 16">
            <a:extLst>
              <a:ext uri="{FF2B5EF4-FFF2-40B4-BE49-F238E27FC236}">
                <a16:creationId xmlns:a16="http://schemas.microsoft.com/office/drawing/2014/main" id="{8094F13C-12EA-0568-93DA-84E8BCCFBB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1211285"/>
              </p:ext>
            </p:extLst>
          </p:nvPr>
        </p:nvGraphicFramePr>
        <p:xfrm>
          <a:off x="305718" y="2780928"/>
          <a:ext cx="4050258" cy="3024336"/>
        </p:xfrm>
        <a:graphic>
          <a:graphicData uri="http://schemas.openxmlformats.org/drawingml/2006/table">
            <a:tbl>
              <a:tblPr/>
              <a:tblGrid>
                <a:gridCol w="202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20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KR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2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3.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Religionsdidaktik 1 für Sekundarstufe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4.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</a:t>
                      </a:r>
                      <a:r>
                        <a:rPr lang="de-DE" altLang="de-DE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</a:rPr>
                        <a:t>Religionsdidaktik 2 für Sekundarstufe</a:t>
                      </a: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1.2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46F3A307-289E-53FF-1CD3-A060A9CAD7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110546"/>
              </p:ext>
            </p:extLst>
          </p:nvPr>
        </p:nvGraphicFramePr>
        <p:xfrm>
          <a:off x="4716016" y="2780928"/>
          <a:ext cx="4050258" cy="3024336"/>
        </p:xfrm>
        <a:graphic>
          <a:graphicData uri="http://schemas.openxmlformats.org/drawingml/2006/table">
            <a:tbl>
              <a:tblPr/>
              <a:tblGrid>
                <a:gridCol w="202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7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KR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FW 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3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56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3.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„Planungsseminar Katholische Religionslehre“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2.1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4.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„Liturgisch-historischen Grundlagen der kirchlichen Erneuerung“ P 3.1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94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6">
            <a:extLst>
              <a:ext uri="{FF2B5EF4-FFF2-40B4-BE49-F238E27FC236}">
                <a16:creationId xmlns:a16="http://schemas.microsoft.com/office/drawing/2014/main" id="{3DD4C5F9-36A0-218B-50DF-D15C2ACA3D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572079"/>
              </p:ext>
            </p:extLst>
          </p:nvPr>
        </p:nvGraphicFramePr>
        <p:xfrm>
          <a:off x="395536" y="1844824"/>
          <a:ext cx="5472609" cy="2883320"/>
        </p:xfrm>
        <a:graphic>
          <a:graphicData uri="http://schemas.openxmlformats.org/drawingml/2006/table">
            <a:tbl>
              <a:tblPr/>
              <a:tblGrid>
                <a:gridCol w="21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FW 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Fachdidaktik KR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5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5.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Systematische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4.1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6. FS (SS)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„Thematisches religionspädagogisches Seminar“ P 5.0.1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oder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„Religionsdidaktisches Begleitseminar für das Lehramt an Mittelschulen“ P 5.0.2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oup 16">
            <a:extLst>
              <a:ext uri="{FF2B5EF4-FFF2-40B4-BE49-F238E27FC236}">
                <a16:creationId xmlns:a16="http://schemas.microsoft.com/office/drawing/2014/main" id="{75C949E5-A5B6-E58B-4510-C8ECD05B2F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054324"/>
              </p:ext>
            </p:extLst>
          </p:nvPr>
        </p:nvGraphicFramePr>
        <p:xfrm>
          <a:off x="4800620" y="4870641"/>
          <a:ext cx="3737034" cy="1648551"/>
        </p:xfrm>
        <a:graphic>
          <a:graphicData uri="http://schemas.openxmlformats.org/drawingml/2006/table">
            <a:tbl>
              <a:tblPr/>
              <a:tblGrid>
                <a:gridCol w="373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Basiswissen FW III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Modul P 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b="1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7. FS (WS)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„Grundlagen Biblische Theologie“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de-DE" sz="1600" kern="12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LMU CompatilFact" panose="02000500060000020003" pitchFamily="2" charset="0"/>
                          <a:ea typeface="+mn-ea"/>
                          <a:cs typeface="+mn-cs"/>
                        </a:rPr>
                        <a:t>P 6.1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D0AB5A4-B695-3F2F-B102-F868D4EEC98A}"/>
              </a:ext>
            </a:extLst>
          </p:cNvPr>
          <p:cNvSpPr txBox="1"/>
          <p:nvPr/>
        </p:nvSpPr>
        <p:spPr>
          <a:xfrm>
            <a:off x="395536" y="1772816"/>
            <a:ext cx="8208912" cy="3052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  <a:defRPr/>
            </a:pPr>
            <a:r>
              <a:rPr lang="de-DE" altLang="de-DE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Zwischenbemerkung zur Missio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endParaRPr lang="de-DE" altLang="de-DE" sz="2000" dirty="0">
              <a:solidFill>
                <a:schemeClr val="tx2">
                  <a:lumMod val="60000"/>
                  <a:lumOff val="40000"/>
                </a:schemeClr>
              </a:solidFill>
              <a:latin typeface="LMU CompatilFact" panose="02000500060000020003" pitchFamily="2" charset="0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Wer katholische Religionslehre unterrichten möchte, braucht dazu die „kirchliche Unterrichtserlaubnis“, auch „Missio“ genannt.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Diese erwerben Sie nicht an der Universität, sondern indem Sie das Angebot und bestimmte verpflichtende Veranstaltungen des „Mentorats“ wahrnehmen.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Ø"/>
              <a:tabLst>
                <a:tab pos="355600" algn="l"/>
              </a:tabLst>
              <a:defRPr/>
            </a:pPr>
            <a:r>
              <a:rPr lang="de-DE" altLang="de-DE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LMU CompatilFact" panose="02000500060000020003" pitchFamily="2" charset="0"/>
              </a:rPr>
              <a:t>Die Mentorinnen und Mentoren erreichen Sie in der Katholischen Hochschulgemeinde, Leopoldstr. 11, 80802 München</a:t>
            </a:r>
          </a:p>
        </p:txBody>
      </p:sp>
    </p:spTree>
    <p:extLst>
      <p:ext uri="{BB962C8B-B14F-4D97-AF65-F5344CB8AC3E}">
        <p14:creationId xmlns:p14="http://schemas.microsoft.com/office/powerpoint/2010/main" val="19855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Microsoft Office PowerPoint</Application>
  <PresentationFormat>Bildschirmpräsentation (4:3)</PresentationFormat>
  <Paragraphs>274</Paragraphs>
  <Slides>30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6" baseType="lpstr">
      <vt:lpstr>Arial</vt:lpstr>
      <vt:lpstr>Calibri</vt:lpstr>
      <vt:lpstr>LMU CompatilFact</vt:lpstr>
      <vt:lpstr>LMU CompatilFact SC</vt:lpstr>
      <vt:lpstr>Wingdings</vt:lpstr>
      <vt:lpstr>Larissa</vt:lpstr>
      <vt:lpstr>Einführung zum Studium der  Katholischen Theologie  an der  Ludwig-Maximilians-Universität München (Didaktikfach Grund-  und Mittelschule)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Cedric</dc:creator>
  <cp:lastModifiedBy>Felix, Manuel</cp:lastModifiedBy>
  <cp:revision>120</cp:revision>
  <dcterms:created xsi:type="dcterms:W3CDTF">2017-01-10T16:51:04Z</dcterms:created>
  <dcterms:modified xsi:type="dcterms:W3CDTF">2024-09-30T17:24:33Z</dcterms:modified>
</cp:coreProperties>
</file>