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6" r:id="rId2"/>
    <p:sldId id="578" r:id="rId3"/>
    <p:sldId id="358" r:id="rId4"/>
    <p:sldId id="271" r:id="rId5"/>
    <p:sldId id="297" r:id="rId6"/>
    <p:sldId id="547" r:id="rId7"/>
    <p:sldId id="302" r:id="rId8"/>
    <p:sldId id="303" r:id="rId9"/>
    <p:sldId id="304" r:id="rId10"/>
    <p:sldId id="549" r:id="rId11"/>
    <p:sldId id="553" r:id="rId12"/>
    <p:sldId id="554" r:id="rId13"/>
    <p:sldId id="550" r:id="rId14"/>
    <p:sldId id="306" r:id="rId15"/>
    <p:sldId id="350" r:id="rId16"/>
    <p:sldId id="551" r:id="rId17"/>
    <p:sldId id="309" r:id="rId18"/>
    <p:sldId id="308" r:id="rId19"/>
    <p:sldId id="352" r:id="rId20"/>
    <p:sldId id="314" r:id="rId21"/>
    <p:sldId id="316" r:id="rId22"/>
    <p:sldId id="552" r:id="rId23"/>
    <p:sldId id="555" r:id="rId24"/>
    <p:sldId id="318" r:id="rId25"/>
    <p:sldId id="284" r:id="rId26"/>
    <p:sldId id="556" r:id="rId27"/>
    <p:sldId id="288" r:id="rId28"/>
    <p:sldId id="564" r:id="rId29"/>
    <p:sldId id="312" r:id="rId30"/>
    <p:sldId id="327" r:id="rId31"/>
    <p:sldId id="330" r:id="rId32"/>
    <p:sldId id="332" r:id="rId33"/>
    <p:sldId id="333" r:id="rId34"/>
    <p:sldId id="334" r:id="rId35"/>
    <p:sldId id="336" r:id="rId36"/>
    <p:sldId id="338" r:id="rId37"/>
    <p:sldId id="339" r:id="rId38"/>
    <p:sldId id="340" r:id="rId39"/>
    <p:sldId id="356" r:id="rId40"/>
    <p:sldId id="343" r:id="rId41"/>
    <p:sldId id="346" r:id="rId42"/>
    <p:sldId id="573" r:id="rId43"/>
    <p:sldId id="579" r:id="rId44"/>
    <p:sldId id="269" r:id="rId45"/>
    <p:sldId id="256" r:id="rId46"/>
    <p:sldId id="544" r:id="rId47"/>
    <p:sldId id="566" r:id="rId48"/>
    <p:sldId id="576" r:id="rId49"/>
    <p:sldId id="541" r:id="rId50"/>
    <p:sldId id="267" r:id="rId5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B90DE9-B49A-11FD-A66A-353B5F9EDDA7}" name="Tilson, Claire" initials="CT" userId="S::C.Tilson@campus.lmu.de::2fc545ba-95a3-4681-8498-94700f9d9e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245" autoAdjust="0"/>
    <p:restoredTop sz="94650" autoAdjust="0"/>
  </p:normalViewPr>
  <p:slideViewPr>
    <p:cSldViewPr>
      <p:cViewPr varScale="1">
        <p:scale>
          <a:sx n="62" d="100"/>
          <a:sy n="62" d="100"/>
        </p:scale>
        <p:origin x="72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8/10/relationships/authors" Targe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0D405A-8C43-4316-A613-6A17C74D617D}" type="doc">
      <dgm:prSet loTypeId="urn:microsoft.com/office/officeart/2005/8/layout/default#1" loCatId="list" qsTypeId="urn:microsoft.com/office/officeart/2005/8/quickstyle/simple2" qsCatId="simple" csTypeId="urn:microsoft.com/office/officeart/2005/8/colors/colorful5" csCatId="colorful" phldr="1"/>
      <dgm:spPr/>
      <dgm:t>
        <a:bodyPr/>
        <a:lstStyle/>
        <a:p>
          <a:endParaRPr lang="de-DE"/>
        </a:p>
      </dgm:t>
    </dgm:pt>
    <dgm:pt modelId="{C12752C7-42F1-48D0-9072-1AFDBCE96FC7}">
      <dgm:prSet phldrT="[Text]" custT="1"/>
      <dgm:spPr/>
      <dgm:t>
        <a:bodyPr/>
        <a:lstStyle/>
        <a:p>
          <a:r>
            <a:rPr lang="de-DE" sz="2400" dirty="0"/>
            <a:t>Seelsorge</a:t>
          </a:r>
        </a:p>
      </dgm:t>
    </dgm:pt>
    <dgm:pt modelId="{E195BEF2-42FE-4487-9A50-228A66D7A11B}" type="parTrans" cxnId="{1512200B-DE21-46F9-822A-453CFCB65B1E}">
      <dgm:prSet/>
      <dgm:spPr/>
      <dgm:t>
        <a:bodyPr/>
        <a:lstStyle/>
        <a:p>
          <a:endParaRPr lang="de-DE"/>
        </a:p>
      </dgm:t>
    </dgm:pt>
    <dgm:pt modelId="{30DFDFA9-0826-4B97-B220-5B8E83B570FF}" type="sibTrans" cxnId="{1512200B-DE21-46F9-822A-453CFCB65B1E}">
      <dgm:prSet/>
      <dgm:spPr/>
      <dgm:t>
        <a:bodyPr/>
        <a:lstStyle/>
        <a:p>
          <a:endParaRPr lang="de-DE"/>
        </a:p>
      </dgm:t>
    </dgm:pt>
    <dgm:pt modelId="{04EF456A-2286-48A9-A109-35AFE8AE923B}">
      <dgm:prSet phldrT="[Text]" custT="1"/>
      <dgm:spPr/>
      <dgm:t>
        <a:bodyPr/>
        <a:lstStyle/>
        <a:p>
          <a:r>
            <a:rPr lang="de-DE" sz="1600" dirty="0"/>
            <a:t>Journalismus</a:t>
          </a:r>
        </a:p>
      </dgm:t>
    </dgm:pt>
    <dgm:pt modelId="{741219AC-4A55-445A-9299-00E4A2AE7D5C}" type="parTrans" cxnId="{2E946FD8-B7EC-4ED9-A322-100B4750D1C9}">
      <dgm:prSet/>
      <dgm:spPr/>
      <dgm:t>
        <a:bodyPr/>
        <a:lstStyle/>
        <a:p>
          <a:endParaRPr lang="de-DE"/>
        </a:p>
      </dgm:t>
    </dgm:pt>
    <dgm:pt modelId="{2FF7B500-23EC-4AAC-803D-B7A0A344ABB2}" type="sibTrans" cxnId="{2E946FD8-B7EC-4ED9-A322-100B4750D1C9}">
      <dgm:prSet/>
      <dgm:spPr/>
      <dgm:t>
        <a:bodyPr/>
        <a:lstStyle/>
        <a:p>
          <a:endParaRPr lang="de-DE"/>
        </a:p>
      </dgm:t>
    </dgm:pt>
    <dgm:pt modelId="{5517601C-266E-475B-930F-7D69DF2BCBC7}">
      <dgm:prSet phldrT="[Text]" custT="1"/>
      <dgm:spPr/>
      <dgm:t>
        <a:bodyPr/>
        <a:lstStyle/>
        <a:p>
          <a:r>
            <a:rPr lang="de-DE" sz="1400" dirty="0"/>
            <a:t>Erwachsenenbildung</a:t>
          </a:r>
        </a:p>
      </dgm:t>
    </dgm:pt>
    <dgm:pt modelId="{C39612FD-90A5-4748-8DF3-6EC5C672D0C2}" type="parTrans" cxnId="{358BD5C6-22C9-4155-ACF8-07A203E5F4E2}">
      <dgm:prSet/>
      <dgm:spPr/>
      <dgm:t>
        <a:bodyPr/>
        <a:lstStyle/>
        <a:p>
          <a:endParaRPr lang="de-DE"/>
        </a:p>
      </dgm:t>
    </dgm:pt>
    <dgm:pt modelId="{C3C67B67-814B-48D0-B49E-D21FEF605D84}" type="sibTrans" cxnId="{358BD5C6-22C9-4155-ACF8-07A203E5F4E2}">
      <dgm:prSet/>
      <dgm:spPr/>
      <dgm:t>
        <a:bodyPr/>
        <a:lstStyle/>
        <a:p>
          <a:endParaRPr lang="de-DE"/>
        </a:p>
      </dgm:t>
    </dgm:pt>
    <dgm:pt modelId="{AA5B6E1F-DFF8-4639-AB38-D2F787E0546E}">
      <dgm:prSet phldrT="[Text]" custT="1"/>
      <dgm:spPr/>
      <dgm:t>
        <a:bodyPr/>
        <a:lstStyle/>
        <a:p>
          <a:r>
            <a:rPr lang="de-DE" sz="2000" dirty="0"/>
            <a:t>Soziales</a:t>
          </a:r>
        </a:p>
      </dgm:t>
    </dgm:pt>
    <dgm:pt modelId="{30FB8A8A-9866-4CF4-8326-75D6C2CA80A1}" type="parTrans" cxnId="{ED570565-764C-4A1C-B10B-7A9626CF31F8}">
      <dgm:prSet/>
      <dgm:spPr/>
      <dgm:t>
        <a:bodyPr/>
        <a:lstStyle/>
        <a:p>
          <a:endParaRPr lang="de-DE"/>
        </a:p>
      </dgm:t>
    </dgm:pt>
    <dgm:pt modelId="{EBB825DA-90D6-4E54-AD5D-839AA240F4E8}" type="sibTrans" cxnId="{ED570565-764C-4A1C-B10B-7A9626CF31F8}">
      <dgm:prSet/>
      <dgm:spPr/>
      <dgm:t>
        <a:bodyPr/>
        <a:lstStyle/>
        <a:p>
          <a:endParaRPr lang="de-DE"/>
        </a:p>
      </dgm:t>
    </dgm:pt>
    <dgm:pt modelId="{B63BB1C6-1F2C-42B7-B866-772BCA3FAEC8}">
      <dgm:prSet phldrT="[Text]"/>
      <dgm:spPr/>
      <dgm:t>
        <a:bodyPr/>
        <a:lstStyle/>
        <a:p>
          <a:r>
            <a:rPr lang="de-DE" dirty="0"/>
            <a:t>Unternehmensberatung</a:t>
          </a:r>
        </a:p>
      </dgm:t>
    </dgm:pt>
    <dgm:pt modelId="{8B9C1E2A-71DE-433E-83E2-A750206A5473}" type="parTrans" cxnId="{8A47ED96-DFC7-4306-BAFB-3DD5E92E3034}">
      <dgm:prSet/>
      <dgm:spPr/>
      <dgm:t>
        <a:bodyPr/>
        <a:lstStyle/>
        <a:p>
          <a:endParaRPr lang="de-DE"/>
        </a:p>
      </dgm:t>
    </dgm:pt>
    <dgm:pt modelId="{8FA97E91-ECB4-4BC3-8493-7370AF5924AC}" type="sibTrans" cxnId="{8A47ED96-DFC7-4306-BAFB-3DD5E92E3034}">
      <dgm:prSet/>
      <dgm:spPr/>
      <dgm:t>
        <a:bodyPr/>
        <a:lstStyle/>
        <a:p>
          <a:endParaRPr lang="de-DE"/>
        </a:p>
      </dgm:t>
    </dgm:pt>
    <dgm:pt modelId="{5BDE8007-0706-4CBF-AD54-79A8037F198F}">
      <dgm:prSet custT="1"/>
      <dgm:spPr/>
      <dgm:t>
        <a:bodyPr/>
        <a:lstStyle/>
        <a:p>
          <a:r>
            <a:rPr lang="de-DE" sz="1600" dirty="0"/>
            <a:t>Personalwesen</a:t>
          </a:r>
        </a:p>
      </dgm:t>
    </dgm:pt>
    <dgm:pt modelId="{68B90F35-11E1-46DD-9B83-FF40A5DF90E4}" type="parTrans" cxnId="{6A4F3467-AEB7-44F9-B7B3-B8158901A22A}">
      <dgm:prSet/>
      <dgm:spPr/>
      <dgm:t>
        <a:bodyPr/>
        <a:lstStyle/>
        <a:p>
          <a:endParaRPr lang="de-DE"/>
        </a:p>
      </dgm:t>
    </dgm:pt>
    <dgm:pt modelId="{26AD6203-DDDF-457B-B2A3-212F89CC93AE}" type="sibTrans" cxnId="{6A4F3467-AEB7-44F9-B7B3-B8158901A22A}">
      <dgm:prSet/>
      <dgm:spPr/>
      <dgm:t>
        <a:bodyPr/>
        <a:lstStyle/>
        <a:p>
          <a:endParaRPr lang="de-DE"/>
        </a:p>
      </dgm:t>
    </dgm:pt>
    <dgm:pt modelId="{ECF76BCC-742E-46F1-BF48-FB4C54B15239}">
      <dgm:prSet custT="1"/>
      <dgm:spPr/>
      <dgm:t>
        <a:bodyPr/>
        <a:lstStyle/>
        <a:p>
          <a:r>
            <a:rPr lang="de-DE" sz="1430" dirty="0"/>
            <a:t>Öffentlichkeitsarbeit</a:t>
          </a:r>
        </a:p>
      </dgm:t>
    </dgm:pt>
    <dgm:pt modelId="{6F00E460-1D0A-48C2-8809-43C8B262D5CD}" type="parTrans" cxnId="{882D6A6F-0CD4-4CC3-AF44-C933B48A127E}">
      <dgm:prSet/>
      <dgm:spPr/>
      <dgm:t>
        <a:bodyPr/>
        <a:lstStyle/>
        <a:p>
          <a:endParaRPr lang="de-DE"/>
        </a:p>
      </dgm:t>
    </dgm:pt>
    <dgm:pt modelId="{CFB511D6-A475-4474-B138-A3D5443E3710}" type="sibTrans" cxnId="{882D6A6F-0CD4-4CC3-AF44-C933B48A127E}">
      <dgm:prSet/>
      <dgm:spPr/>
      <dgm:t>
        <a:bodyPr/>
        <a:lstStyle/>
        <a:p>
          <a:endParaRPr lang="de-DE"/>
        </a:p>
      </dgm:t>
    </dgm:pt>
    <dgm:pt modelId="{688EF378-71E4-4187-92C1-DD68356F3979}">
      <dgm:prSet custT="1"/>
      <dgm:spPr/>
      <dgm:t>
        <a:bodyPr/>
        <a:lstStyle/>
        <a:p>
          <a:r>
            <a:rPr lang="de-DE" sz="2400" dirty="0"/>
            <a:t>Kultur</a:t>
          </a:r>
        </a:p>
      </dgm:t>
    </dgm:pt>
    <dgm:pt modelId="{C31CF77F-D04E-4881-BBE3-2F1BDBFB1179}" type="parTrans" cxnId="{78A4FFBB-A766-44EA-B038-E6D00B10AAFA}">
      <dgm:prSet/>
      <dgm:spPr/>
      <dgm:t>
        <a:bodyPr/>
        <a:lstStyle/>
        <a:p>
          <a:endParaRPr lang="de-DE"/>
        </a:p>
      </dgm:t>
    </dgm:pt>
    <dgm:pt modelId="{C0C5E3E6-BD30-4D23-AA91-56F1CCEAFE77}" type="sibTrans" cxnId="{78A4FFBB-A766-44EA-B038-E6D00B10AAFA}">
      <dgm:prSet/>
      <dgm:spPr/>
      <dgm:t>
        <a:bodyPr/>
        <a:lstStyle/>
        <a:p>
          <a:endParaRPr lang="de-DE"/>
        </a:p>
      </dgm:t>
    </dgm:pt>
    <dgm:pt modelId="{D036B2CF-AF2F-4CBF-A031-A544D85D8416}">
      <dgm:prSet custT="1"/>
      <dgm:spPr/>
      <dgm:t>
        <a:bodyPr/>
        <a:lstStyle/>
        <a:p>
          <a:r>
            <a:rPr lang="de-DE" sz="1800" dirty="0"/>
            <a:t>Wissenschaft</a:t>
          </a:r>
        </a:p>
      </dgm:t>
    </dgm:pt>
    <dgm:pt modelId="{A0661695-1F68-495C-94FE-5E918C9D0AAE}" type="parTrans" cxnId="{D3C9D0C7-E526-4376-B099-97087075B878}">
      <dgm:prSet/>
      <dgm:spPr/>
      <dgm:t>
        <a:bodyPr/>
        <a:lstStyle/>
        <a:p>
          <a:endParaRPr lang="de-DE"/>
        </a:p>
      </dgm:t>
    </dgm:pt>
    <dgm:pt modelId="{5780568A-BFDD-4189-9401-7250AE0D9762}" type="sibTrans" cxnId="{D3C9D0C7-E526-4376-B099-97087075B878}">
      <dgm:prSet/>
      <dgm:spPr/>
      <dgm:t>
        <a:bodyPr/>
        <a:lstStyle/>
        <a:p>
          <a:endParaRPr lang="de-DE"/>
        </a:p>
      </dgm:t>
    </dgm:pt>
    <dgm:pt modelId="{8214B289-47A4-4564-A32B-841B87CEFD99}">
      <dgm:prSet custT="1"/>
      <dgm:spPr/>
      <dgm:t>
        <a:bodyPr/>
        <a:lstStyle/>
        <a:p>
          <a:r>
            <a:rPr lang="de-DE" sz="1600" dirty="0"/>
            <a:t>Eine-Welt-Arbeit</a:t>
          </a:r>
        </a:p>
      </dgm:t>
    </dgm:pt>
    <dgm:pt modelId="{9DB59857-36E0-45E1-A686-20E36531F76C}" type="parTrans" cxnId="{34978C74-767C-4ADF-BF3F-440B61A08057}">
      <dgm:prSet/>
      <dgm:spPr/>
      <dgm:t>
        <a:bodyPr/>
        <a:lstStyle/>
        <a:p>
          <a:endParaRPr lang="de-DE"/>
        </a:p>
      </dgm:t>
    </dgm:pt>
    <dgm:pt modelId="{985428A4-3F83-41A8-B680-E08B6DAE2088}" type="sibTrans" cxnId="{34978C74-767C-4ADF-BF3F-440B61A08057}">
      <dgm:prSet/>
      <dgm:spPr/>
      <dgm:t>
        <a:bodyPr/>
        <a:lstStyle/>
        <a:p>
          <a:endParaRPr lang="de-DE"/>
        </a:p>
      </dgm:t>
    </dgm:pt>
    <dgm:pt modelId="{CBF5541E-AE3F-4100-AC2C-B14BCFD27B1C}">
      <dgm:prSet custT="1"/>
      <dgm:spPr/>
      <dgm:t>
        <a:bodyPr/>
        <a:lstStyle/>
        <a:p>
          <a:r>
            <a:rPr lang="de-DE" sz="2000" dirty="0"/>
            <a:t>Verlagswesen</a:t>
          </a:r>
        </a:p>
      </dgm:t>
    </dgm:pt>
    <dgm:pt modelId="{F3FF9FDE-5300-4B29-9A45-FE3843A23450}" type="parTrans" cxnId="{3ADA204F-43D6-41D5-9A59-E11310F55B92}">
      <dgm:prSet/>
      <dgm:spPr/>
      <dgm:t>
        <a:bodyPr/>
        <a:lstStyle/>
        <a:p>
          <a:endParaRPr lang="de-DE"/>
        </a:p>
      </dgm:t>
    </dgm:pt>
    <dgm:pt modelId="{98F4C16B-0F5B-4F4F-84B1-FB9BEC21B1E2}" type="sibTrans" cxnId="{3ADA204F-43D6-41D5-9A59-E11310F55B92}">
      <dgm:prSet/>
      <dgm:spPr/>
      <dgm:t>
        <a:bodyPr/>
        <a:lstStyle/>
        <a:p>
          <a:endParaRPr lang="de-DE"/>
        </a:p>
      </dgm:t>
    </dgm:pt>
    <dgm:pt modelId="{A0CB8859-42F8-40DF-8830-F682A0AA6D94}">
      <dgm:prSet custT="1"/>
      <dgm:spPr/>
      <dgm:t>
        <a:bodyPr/>
        <a:lstStyle/>
        <a:p>
          <a:r>
            <a:rPr lang="de-DE" sz="1600" dirty="0"/>
            <a:t>Stiftungswesen</a:t>
          </a:r>
        </a:p>
      </dgm:t>
    </dgm:pt>
    <dgm:pt modelId="{C28C77D8-0559-43AA-97F4-F099E5782905}" type="parTrans" cxnId="{273ACCF8-4E1C-46D3-BF9A-565243F7EBC0}">
      <dgm:prSet/>
      <dgm:spPr/>
      <dgm:t>
        <a:bodyPr/>
        <a:lstStyle/>
        <a:p>
          <a:endParaRPr lang="de-DE"/>
        </a:p>
      </dgm:t>
    </dgm:pt>
    <dgm:pt modelId="{B0C8C0AE-8E65-4052-AE97-21496EBEE169}" type="sibTrans" cxnId="{273ACCF8-4E1C-46D3-BF9A-565243F7EBC0}">
      <dgm:prSet/>
      <dgm:spPr/>
      <dgm:t>
        <a:bodyPr/>
        <a:lstStyle/>
        <a:p>
          <a:endParaRPr lang="de-DE"/>
        </a:p>
      </dgm:t>
    </dgm:pt>
    <dgm:pt modelId="{26F28697-8FFE-463E-A64B-64C8E5337704}">
      <dgm:prSet custT="1"/>
      <dgm:spPr/>
      <dgm:t>
        <a:bodyPr/>
        <a:lstStyle/>
        <a:p>
          <a:r>
            <a:rPr lang="de-DE" sz="2400" dirty="0"/>
            <a:t>Lehramt</a:t>
          </a:r>
        </a:p>
      </dgm:t>
    </dgm:pt>
    <dgm:pt modelId="{BF3016E6-6920-4568-A116-47E9DD260647}" type="parTrans" cxnId="{F4CC959A-CCC5-43F4-80FA-24BE26B0B6F5}">
      <dgm:prSet/>
      <dgm:spPr/>
      <dgm:t>
        <a:bodyPr/>
        <a:lstStyle/>
        <a:p>
          <a:endParaRPr lang="de-DE"/>
        </a:p>
      </dgm:t>
    </dgm:pt>
    <dgm:pt modelId="{6CC2200C-13C9-4139-A7A4-58BFEBAE181E}" type="sibTrans" cxnId="{F4CC959A-CCC5-43F4-80FA-24BE26B0B6F5}">
      <dgm:prSet/>
      <dgm:spPr/>
      <dgm:t>
        <a:bodyPr/>
        <a:lstStyle/>
        <a:p>
          <a:endParaRPr lang="de-DE"/>
        </a:p>
      </dgm:t>
    </dgm:pt>
    <dgm:pt modelId="{CBA7EA48-76D4-42A9-9D48-44EC49EE7CBD}" type="pres">
      <dgm:prSet presAssocID="{B40D405A-8C43-4316-A613-6A17C74D617D}" presName="diagram" presStyleCnt="0">
        <dgm:presLayoutVars>
          <dgm:dir/>
          <dgm:resizeHandles val="exact"/>
        </dgm:presLayoutVars>
      </dgm:prSet>
      <dgm:spPr/>
    </dgm:pt>
    <dgm:pt modelId="{3F593510-2AA9-4C20-817D-1FF97AD37927}" type="pres">
      <dgm:prSet presAssocID="{C12752C7-42F1-48D0-9072-1AFDBCE96FC7}" presName="node" presStyleLbl="node1" presStyleIdx="0" presStyleCnt="13">
        <dgm:presLayoutVars>
          <dgm:bulletEnabled val="1"/>
        </dgm:presLayoutVars>
      </dgm:prSet>
      <dgm:spPr/>
    </dgm:pt>
    <dgm:pt modelId="{E32708A0-339D-4AAB-A9A1-21304522499B}" type="pres">
      <dgm:prSet presAssocID="{30DFDFA9-0826-4B97-B220-5B8E83B570FF}" presName="sibTrans" presStyleCnt="0"/>
      <dgm:spPr/>
    </dgm:pt>
    <dgm:pt modelId="{F873AF74-B149-4A2B-99AE-267417FFE3F2}" type="pres">
      <dgm:prSet presAssocID="{04EF456A-2286-48A9-A109-35AFE8AE923B}" presName="node" presStyleLbl="node1" presStyleIdx="1" presStyleCnt="13">
        <dgm:presLayoutVars>
          <dgm:bulletEnabled val="1"/>
        </dgm:presLayoutVars>
      </dgm:prSet>
      <dgm:spPr/>
    </dgm:pt>
    <dgm:pt modelId="{6EE84E28-D214-47F5-95F8-02B70ACCE23D}" type="pres">
      <dgm:prSet presAssocID="{2FF7B500-23EC-4AAC-803D-B7A0A344ABB2}" presName="sibTrans" presStyleCnt="0"/>
      <dgm:spPr/>
    </dgm:pt>
    <dgm:pt modelId="{EC37F5FF-0B42-40DF-BD07-6F5341B94C6C}" type="pres">
      <dgm:prSet presAssocID="{5517601C-266E-475B-930F-7D69DF2BCBC7}" presName="node" presStyleLbl="node1" presStyleIdx="2" presStyleCnt="13">
        <dgm:presLayoutVars>
          <dgm:bulletEnabled val="1"/>
        </dgm:presLayoutVars>
      </dgm:prSet>
      <dgm:spPr/>
    </dgm:pt>
    <dgm:pt modelId="{ECC0E9E0-A998-4EEF-ABDF-2383F4F0374F}" type="pres">
      <dgm:prSet presAssocID="{C3C67B67-814B-48D0-B49E-D21FEF605D84}" presName="sibTrans" presStyleCnt="0"/>
      <dgm:spPr/>
    </dgm:pt>
    <dgm:pt modelId="{6C8ED14A-8F54-4796-AD31-3DE09F6FEC93}" type="pres">
      <dgm:prSet presAssocID="{AA5B6E1F-DFF8-4639-AB38-D2F787E0546E}" presName="node" presStyleLbl="node1" presStyleIdx="3" presStyleCnt="13">
        <dgm:presLayoutVars>
          <dgm:bulletEnabled val="1"/>
        </dgm:presLayoutVars>
      </dgm:prSet>
      <dgm:spPr/>
    </dgm:pt>
    <dgm:pt modelId="{744B5DAC-C396-4500-9010-C700E36C8887}" type="pres">
      <dgm:prSet presAssocID="{EBB825DA-90D6-4E54-AD5D-839AA240F4E8}" presName="sibTrans" presStyleCnt="0"/>
      <dgm:spPr/>
    </dgm:pt>
    <dgm:pt modelId="{920B9552-46DD-4678-94C6-2F314870FAE3}" type="pres">
      <dgm:prSet presAssocID="{B63BB1C6-1F2C-42B7-B866-772BCA3FAEC8}" presName="node" presStyleLbl="node1" presStyleIdx="4" presStyleCnt="13">
        <dgm:presLayoutVars>
          <dgm:bulletEnabled val="1"/>
        </dgm:presLayoutVars>
      </dgm:prSet>
      <dgm:spPr/>
    </dgm:pt>
    <dgm:pt modelId="{45D9C82F-63C2-479C-AA14-C264612BB11A}" type="pres">
      <dgm:prSet presAssocID="{8FA97E91-ECB4-4BC3-8493-7370AF5924AC}" presName="sibTrans" presStyleCnt="0"/>
      <dgm:spPr/>
    </dgm:pt>
    <dgm:pt modelId="{7F32BB97-A09B-43CA-BD35-746DFD437FCA}" type="pres">
      <dgm:prSet presAssocID="{5BDE8007-0706-4CBF-AD54-79A8037F198F}" presName="node" presStyleLbl="node1" presStyleIdx="5" presStyleCnt="13">
        <dgm:presLayoutVars>
          <dgm:bulletEnabled val="1"/>
        </dgm:presLayoutVars>
      </dgm:prSet>
      <dgm:spPr/>
    </dgm:pt>
    <dgm:pt modelId="{6B5AA524-4835-40DA-9BE3-EC01F163C7A7}" type="pres">
      <dgm:prSet presAssocID="{26AD6203-DDDF-457B-B2A3-212F89CC93AE}" presName="sibTrans" presStyleCnt="0"/>
      <dgm:spPr/>
    </dgm:pt>
    <dgm:pt modelId="{4BB411ED-0E7B-4A44-9AC4-EFFAA2F128A5}" type="pres">
      <dgm:prSet presAssocID="{ECF76BCC-742E-46F1-BF48-FB4C54B15239}" presName="node" presStyleLbl="node1" presStyleIdx="6" presStyleCnt="13">
        <dgm:presLayoutVars>
          <dgm:bulletEnabled val="1"/>
        </dgm:presLayoutVars>
      </dgm:prSet>
      <dgm:spPr/>
    </dgm:pt>
    <dgm:pt modelId="{A8F37579-63DD-401A-AC89-D7819DF2E15B}" type="pres">
      <dgm:prSet presAssocID="{CFB511D6-A475-4474-B138-A3D5443E3710}" presName="sibTrans" presStyleCnt="0"/>
      <dgm:spPr/>
    </dgm:pt>
    <dgm:pt modelId="{01A32D52-2348-42FF-A5DF-0A50A0C3BF99}" type="pres">
      <dgm:prSet presAssocID="{688EF378-71E4-4187-92C1-DD68356F3979}" presName="node" presStyleLbl="node1" presStyleIdx="7" presStyleCnt="13">
        <dgm:presLayoutVars>
          <dgm:bulletEnabled val="1"/>
        </dgm:presLayoutVars>
      </dgm:prSet>
      <dgm:spPr/>
    </dgm:pt>
    <dgm:pt modelId="{1758346A-C641-447E-8B2C-DA0570889132}" type="pres">
      <dgm:prSet presAssocID="{C0C5E3E6-BD30-4D23-AA91-56F1CCEAFE77}" presName="sibTrans" presStyleCnt="0"/>
      <dgm:spPr/>
    </dgm:pt>
    <dgm:pt modelId="{5A7CEB59-9ED5-46A5-B1CD-F7121B0B1D84}" type="pres">
      <dgm:prSet presAssocID="{D036B2CF-AF2F-4CBF-A031-A544D85D8416}" presName="node" presStyleLbl="node1" presStyleIdx="8" presStyleCnt="13">
        <dgm:presLayoutVars>
          <dgm:bulletEnabled val="1"/>
        </dgm:presLayoutVars>
      </dgm:prSet>
      <dgm:spPr/>
    </dgm:pt>
    <dgm:pt modelId="{577BA358-6BEC-40B0-A1CC-2D91A477A23B}" type="pres">
      <dgm:prSet presAssocID="{5780568A-BFDD-4189-9401-7250AE0D9762}" presName="sibTrans" presStyleCnt="0"/>
      <dgm:spPr/>
    </dgm:pt>
    <dgm:pt modelId="{D63A5B6B-087F-4F0C-A6A1-A1C1BF9588D2}" type="pres">
      <dgm:prSet presAssocID="{8214B289-47A4-4564-A32B-841B87CEFD99}" presName="node" presStyleLbl="node1" presStyleIdx="9" presStyleCnt="13">
        <dgm:presLayoutVars>
          <dgm:bulletEnabled val="1"/>
        </dgm:presLayoutVars>
      </dgm:prSet>
      <dgm:spPr/>
    </dgm:pt>
    <dgm:pt modelId="{7377A601-F706-4D29-9002-2FF4AB8CDDEA}" type="pres">
      <dgm:prSet presAssocID="{985428A4-3F83-41A8-B680-E08B6DAE2088}" presName="sibTrans" presStyleCnt="0"/>
      <dgm:spPr/>
    </dgm:pt>
    <dgm:pt modelId="{F1873ED6-168E-4522-ACCD-1C3FFF109821}" type="pres">
      <dgm:prSet presAssocID="{CBF5541E-AE3F-4100-AC2C-B14BCFD27B1C}" presName="node" presStyleLbl="node1" presStyleIdx="10" presStyleCnt="13">
        <dgm:presLayoutVars>
          <dgm:bulletEnabled val="1"/>
        </dgm:presLayoutVars>
      </dgm:prSet>
      <dgm:spPr/>
    </dgm:pt>
    <dgm:pt modelId="{7B274FB5-7A86-429C-ABCC-EA8545AD0ECE}" type="pres">
      <dgm:prSet presAssocID="{98F4C16B-0F5B-4F4F-84B1-FB9BEC21B1E2}" presName="sibTrans" presStyleCnt="0"/>
      <dgm:spPr/>
    </dgm:pt>
    <dgm:pt modelId="{390F3301-A866-4428-9D9F-FB1E5AE122AE}" type="pres">
      <dgm:prSet presAssocID="{A0CB8859-42F8-40DF-8830-F682A0AA6D94}" presName="node" presStyleLbl="node1" presStyleIdx="11" presStyleCnt="13">
        <dgm:presLayoutVars>
          <dgm:bulletEnabled val="1"/>
        </dgm:presLayoutVars>
      </dgm:prSet>
      <dgm:spPr/>
    </dgm:pt>
    <dgm:pt modelId="{0AC6312B-48C3-49A2-B484-321E3D69A5E3}" type="pres">
      <dgm:prSet presAssocID="{B0C8C0AE-8E65-4052-AE97-21496EBEE169}" presName="sibTrans" presStyleCnt="0"/>
      <dgm:spPr/>
    </dgm:pt>
    <dgm:pt modelId="{B4F75536-B770-4E34-B99A-5593EDA8660C}" type="pres">
      <dgm:prSet presAssocID="{26F28697-8FFE-463E-A64B-64C8E5337704}" presName="node" presStyleLbl="node1" presStyleIdx="12" presStyleCnt="13">
        <dgm:presLayoutVars>
          <dgm:bulletEnabled val="1"/>
        </dgm:presLayoutVars>
      </dgm:prSet>
      <dgm:spPr/>
    </dgm:pt>
  </dgm:ptLst>
  <dgm:cxnLst>
    <dgm:cxn modelId="{1512200B-DE21-46F9-822A-453CFCB65B1E}" srcId="{B40D405A-8C43-4316-A613-6A17C74D617D}" destId="{C12752C7-42F1-48D0-9072-1AFDBCE96FC7}" srcOrd="0" destOrd="0" parTransId="{E195BEF2-42FE-4487-9A50-228A66D7A11B}" sibTransId="{30DFDFA9-0826-4B97-B220-5B8E83B570FF}"/>
    <dgm:cxn modelId="{6D44A41C-E692-4BBC-AABC-2742953C323E}" type="presOf" srcId="{ECF76BCC-742E-46F1-BF48-FB4C54B15239}" destId="{4BB411ED-0E7B-4A44-9AC4-EFFAA2F128A5}" srcOrd="0" destOrd="0" presId="urn:microsoft.com/office/officeart/2005/8/layout/default#1"/>
    <dgm:cxn modelId="{0C4A9322-46C3-4102-A126-C30525EA000E}" type="presOf" srcId="{D036B2CF-AF2F-4CBF-A031-A544D85D8416}" destId="{5A7CEB59-9ED5-46A5-B1CD-F7121B0B1D84}" srcOrd="0" destOrd="0" presId="urn:microsoft.com/office/officeart/2005/8/layout/default#1"/>
    <dgm:cxn modelId="{D07C433D-D27F-4B53-9B1D-7861613173DC}" type="presOf" srcId="{B63BB1C6-1F2C-42B7-B866-772BCA3FAEC8}" destId="{920B9552-46DD-4678-94C6-2F314870FAE3}" srcOrd="0" destOrd="0" presId="urn:microsoft.com/office/officeart/2005/8/layout/default#1"/>
    <dgm:cxn modelId="{195B1C5E-28D7-4B76-BD02-8C0D4821E21F}" type="presOf" srcId="{688EF378-71E4-4187-92C1-DD68356F3979}" destId="{01A32D52-2348-42FF-A5DF-0A50A0C3BF99}" srcOrd="0" destOrd="0" presId="urn:microsoft.com/office/officeart/2005/8/layout/default#1"/>
    <dgm:cxn modelId="{36C23742-3ECF-4440-A3DC-09A295340B29}" type="presOf" srcId="{B40D405A-8C43-4316-A613-6A17C74D617D}" destId="{CBA7EA48-76D4-42A9-9D48-44EC49EE7CBD}" srcOrd="0" destOrd="0" presId="urn:microsoft.com/office/officeart/2005/8/layout/default#1"/>
    <dgm:cxn modelId="{46BB1343-12C5-42C7-B8C4-86776E83C9AB}" type="presOf" srcId="{04EF456A-2286-48A9-A109-35AFE8AE923B}" destId="{F873AF74-B149-4A2B-99AE-267417FFE3F2}" srcOrd="0" destOrd="0" presId="urn:microsoft.com/office/officeart/2005/8/layout/default#1"/>
    <dgm:cxn modelId="{ED570565-764C-4A1C-B10B-7A9626CF31F8}" srcId="{B40D405A-8C43-4316-A613-6A17C74D617D}" destId="{AA5B6E1F-DFF8-4639-AB38-D2F787E0546E}" srcOrd="3" destOrd="0" parTransId="{30FB8A8A-9866-4CF4-8326-75D6C2CA80A1}" sibTransId="{EBB825DA-90D6-4E54-AD5D-839AA240F4E8}"/>
    <dgm:cxn modelId="{6A4F3467-AEB7-44F9-B7B3-B8158901A22A}" srcId="{B40D405A-8C43-4316-A613-6A17C74D617D}" destId="{5BDE8007-0706-4CBF-AD54-79A8037F198F}" srcOrd="5" destOrd="0" parTransId="{68B90F35-11E1-46DD-9B83-FF40A5DF90E4}" sibTransId="{26AD6203-DDDF-457B-B2A3-212F89CC93AE}"/>
    <dgm:cxn modelId="{93C35D48-C21F-4C60-B24F-7068A4B33208}" type="presOf" srcId="{A0CB8859-42F8-40DF-8830-F682A0AA6D94}" destId="{390F3301-A866-4428-9D9F-FB1E5AE122AE}" srcOrd="0" destOrd="0" presId="urn:microsoft.com/office/officeart/2005/8/layout/default#1"/>
    <dgm:cxn modelId="{3ADA204F-43D6-41D5-9A59-E11310F55B92}" srcId="{B40D405A-8C43-4316-A613-6A17C74D617D}" destId="{CBF5541E-AE3F-4100-AC2C-B14BCFD27B1C}" srcOrd="10" destOrd="0" parTransId="{F3FF9FDE-5300-4B29-9A45-FE3843A23450}" sibTransId="{98F4C16B-0F5B-4F4F-84B1-FB9BEC21B1E2}"/>
    <dgm:cxn modelId="{882D6A6F-0CD4-4CC3-AF44-C933B48A127E}" srcId="{B40D405A-8C43-4316-A613-6A17C74D617D}" destId="{ECF76BCC-742E-46F1-BF48-FB4C54B15239}" srcOrd="6" destOrd="0" parTransId="{6F00E460-1D0A-48C2-8809-43C8B262D5CD}" sibTransId="{CFB511D6-A475-4474-B138-A3D5443E3710}"/>
    <dgm:cxn modelId="{34978C74-767C-4ADF-BF3F-440B61A08057}" srcId="{B40D405A-8C43-4316-A613-6A17C74D617D}" destId="{8214B289-47A4-4564-A32B-841B87CEFD99}" srcOrd="9" destOrd="0" parTransId="{9DB59857-36E0-45E1-A686-20E36531F76C}" sibTransId="{985428A4-3F83-41A8-B680-E08B6DAE2088}"/>
    <dgm:cxn modelId="{7C8F5175-C2CB-4F01-AE80-539AB4BCAAC1}" type="presOf" srcId="{5517601C-266E-475B-930F-7D69DF2BCBC7}" destId="{EC37F5FF-0B42-40DF-BD07-6F5341B94C6C}" srcOrd="0" destOrd="0" presId="urn:microsoft.com/office/officeart/2005/8/layout/default#1"/>
    <dgm:cxn modelId="{8A47ED96-DFC7-4306-BAFB-3DD5E92E3034}" srcId="{B40D405A-8C43-4316-A613-6A17C74D617D}" destId="{B63BB1C6-1F2C-42B7-B866-772BCA3FAEC8}" srcOrd="4" destOrd="0" parTransId="{8B9C1E2A-71DE-433E-83E2-A750206A5473}" sibTransId="{8FA97E91-ECB4-4BC3-8493-7370AF5924AC}"/>
    <dgm:cxn modelId="{F4CC959A-CCC5-43F4-80FA-24BE26B0B6F5}" srcId="{B40D405A-8C43-4316-A613-6A17C74D617D}" destId="{26F28697-8FFE-463E-A64B-64C8E5337704}" srcOrd="12" destOrd="0" parTransId="{BF3016E6-6920-4568-A116-47E9DD260647}" sibTransId="{6CC2200C-13C9-4139-A7A4-58BFEBAE181E}"/>
    <dgm:cxn modelId="{CEB127A4-4292-46BD-A687-CC9B151C4EA2}" type="presOf" srcId="{5BDE8007-0706-4CBF-AD54-79A8037F198F}" destId="{7F32BB97-A09B-43CA-BD35-746DFD437FCA}" srcOrd="0" destOrd="0" presId="urn:microsoft.com/office/officeart/2005/8/layout/default#1"/>
    <dgm:cxn modelId="{D46AB1B9-7F8F-41E2-AF66-5E3D6CC3CCF8}" type="presOf" srcId="{AA5B6E1F-DFF8-4639-AB38-D2F787E0546E}" destId="{6C8ED14A-8F54-4796-AD31-3DE09F6FEC93}" srcOrd="0" destOrd="0" presId="urn:microsoft.com/office/officeart/2005/8/layout/default#1"/>
    <dgm:cxn modelId="{78A4FFBB-A766-44EA-B038-E6D00B10AAFA}" srcId="{B40D405A-8C43-4316-A613-6A17C74D617D}" destId="{688EF378-71E4-4187-92C1-DD68356F3979}" srcOrd="7" destOrd="0" parTransId="{C31CF77F-D04E-4881-BBE3-2F1BDBFB1179}" sibTransId="{C0C5E3E6-BD30-4D23-AA91-56F1CCEAFE77}"/>
    <dgm:cxn modelId="{AD12CBC3-1E64-41FE-B86E-2E122AADECE2}" type="presOf" srcId="{26F28697-8FFE-463E-A64B-64C8E5337704}" destId="{B4F75536-B770-4E34-B99A-5593EDA8660C}" srcOrd="0" destOrd="0" presId="urn:microsoft.com/office/officeart/2005/8/layout/default#1"/>
    <dgm:cxn modelId="{358BD5C6-22C9-4155-ACF8-07A203E5F4E2}" srcId="{B40D405A-8C43-4316-A613-6A17C74D617D}" destId="{5517601C-266E-475B-930F-7D69DF2BCBC7}" srcOrd="2" destOrd="0" parTransId="{C39612FD-90A5-4748-8DF3-6EC5C672D0C2}" sibTransId="{C3C67B67-814B-48D0-B49E-D21FEF605D84}"/>
    <dgm:cxn modelId="{D3C9D0C7-E526-4376-B099-97087075B878}" srcId="{B40D405A-8C43-4316-A613-6A17C74D617D}" destId="{D036B2CF-AF2F-4CBF-A031-A544D85D8416}" srcOrd="8" destOrd="0" parTransId="{A0661695-1F68-495C-94FE-5E918C9D0AAE}" sibTransId="{5780568A-BFDD-4189-9401-7250AE0D9762}"/>
    <dgm:cxn modelId="{D660D8CF-6EEC-4266-B59D-6679B5B44BBB}" type="presOf" srcId="{C12752C7-42F1-48D0-9072-1AFDBCE96FC7}" destId="{3F593510-2AA9-4C20-817D-1FF97AD37927}" srcOrd="0" destOrd="0" presId="urn:microsoft.com/office/officeart/2005/8/layout/default#1"/>
    <dgm:cxn modelId="{2E946FD8-B7EC-4ED9-A322-100B4750D1C9}" srcId="{B40D405A-8C43-4316-A613-6A17C74D617D}" destId="{04EF456A-2286-48A9-A109-35AFE8AE923B}" srcOrd="1" destOrd="0" parTransId="{741219AC-4A55-445A-9299-00E4A2AE7D5C}" sibTransId="{2FF7B500-23EC-4AAC-803D-B7A0A344ABB2}"/>
    <dgm:cxn modelId="{C6D013E5-4AB3-4B95-B756-B9D0735CEA3F}" type="presOf" srcId="{8214B289-47A4-4564-A32B-841B87CEFD99}" destId="{D63A5B6B-087F-4F0C-A6A1-A1C1BF9588D2}" srcOrd="0" destOrd="0" presId="urn:microsoft.com/office/officeart/2005/8/layout/default#1"/>
    <dgm:cxn modelId="{B0943CE8-F096-4827-AC42-77329112D868}" type="presOf" srcId="{CBF5541E-AE3F-4100-AC2C-B14BCFD27B1C}" destId="{F1873ED6-168E-4522-ACCD-1C3FFF109821}" srcOrd="0" destOrd="0" presId="urn:microsoft.com/office/officeart/2005/8/layout/default#1"/>
    <dgm:cxn modelId="{273ACCF8-4E1C-46D3-BF9A-565243F7EBC0}" srcId="{B40D405A-8C43-4316-A613-6A17C74D617D}" destId="{A0CB8859-42F8-40DF-8830-F682A0AA6D94}" srcOrd="11" destOrd="0" parTransId="{C28C77D8-0559-43AA-97F4-F099E5782905}" sibTransId="{B0C8C0AE-8E65-4052-AE97-21496EBEE169}"/>
    <dgm:cxn modelId="{ADF5A2F8-C809-4F0F-8606-BE937093EED3}" type="presParOf" srcId="{CBA7EA48-76D4-42A9-9D48-44EC49EE7CBD}" destId="{3F593510-2AA9-4C20-817D-1FF97AD37927}" srcOrd="0" destOrd="0" presId="urn:microsoft.com/office/officeart/2005/8/layout/default#1"/>
    <dgm:cxn modelId="{1540A610-13F1-4F73-975E-CC4327244426}" type="presParOf" srcId="{CBA7EA48-76D4-42A9-9D48-44EC49EE7CBD}" destId="{E32708A0-339D-4AAB-A9A1-21304522499B}" srcOrd="1" destOrd="0" presId="urn:microsoft.com/office/officeart/2005/8/layout/default#1"/>
    <dgm:cxn modelId="{409D6106-FB89-4916-9A89-2C17213A4D54}" type="presParOf" srcId="{CBA7EA48-76D4-42A9-9D48-44EC49EE7CBD}" destId="{F873AF74-B149-4A2B-99AE-267417FFE3F2}" srcOrd="2" destOrd="0" presId="urn:microsoft.com/office/officeart/2005/8/layout/default#1"/>
    <dgm:cxn modelId="{3D54FD92-F2FD-46D9-B5ED-680B5BE57265}" type="presParOf" srcId="{CBA7EA48-76D4-42A9-9D48-44EC49EE7CBD}" destId="{6EE84E28-D214-47F5-95F8-02B70ACCE23D}" srcOrd="3" destOrd="0" presId="urn:microsoft.com/office/officeart/2005/8/layout/default#1"/>
    <dgm:cxn modelId="{7894EB00-F5A6-4E04-9D5F-26A87CC9CDBB}" type="presParOf" srcId="{CBA7EA48-76D4-42A9-9D48-44EC49EE7CBD}" destId="{EC37F5FF-0B42-40DF-BD07-6F5341B94C6C}" srcOrd="4" destOrd="0" presId="urn:microsoft.com/office/officeart/2005/8/layout/default#1"/>
    <dgm:cxn modelId="{73A0E8A3-4BFF-4086-8978-104FB9F60FB8}" type="presParOf" srcId="{CBA7EA48-76D4-42A9-9D48-44EC49EE7CBD}" destId="{ECC0E9E0-A998-4EEF-ABDF-2383F4F0374F}" srcOrd="5" destOrd="0" presId="urn:microsoft.com/office/officeart/2005/8/layout/default#1"/>
    <dgm:cxn modelId="{FD00A789-98EB-4D36-902D-17C3C568154B}" type="presParOf" srcId="{CBA7EA48-76D4-42A9-9D48-44EC49EE7CBD}" destId="{6C8ED14A-8F54-4796-AD31-3DE09F6FEC93}" srcOrd="6" destOrd="0" presId="urn:microsoft.com/office/officeart/2005/8/layout/default#1"/>
    <dgm:cxn modelId="{731C838B-B7B7-42D1-9862-1517598B6317}" type="presParOf" srcId="{CBA7EA48-76D4-42A9-9D48-44EC49EE7CBD}" destId="{744B5DAC-C396-4500-9010-C700E36C8887}" srcOrd="7" destOrd="0" presId="urn:microsoft.com/office/officeart/2005/8/layout/default#1"/>
    <dgm:cxn modelId="{29633FC2-8C04-44DC-B030-34B93037A1A7}" type="presParOf" srcId="{CBA7EA48-76D4-42A9-9D48-44EC49EE7CBD}" destId="{920B9552-46DD-4678-94C6-2F314870FAE3}" srcOrd="8" destOrd="0" presId="urn:microsoft.com/office/officeart/2005/8/layout/default#1"/>
    <dgm:cxn modelId="{BBC08ED9-C566-4A05-8CA7-EBBDF842558F}" type="presParOf" srcId="{CBA7EA48-76D4-42A9-9D48-44EC49EE7CBD}" destId="{45D9C82F-63C2-479C-AA14-C264612BB11A}" srcOrd="9" destOrd="0" presId="urn:microsoft.com/office/officeart/2005/8/layout/default#1"/>
    <dgm:cxn modelId="{35AA005E-7C37-455B-8EFA-1952B7401DE1}" type="presParOf" srcId="{CBA7EA48-76D4-42A9-9D48-44EC49EE7CBD}" destId="{7F32BB97-A09B-43CA-BD35-746DFD437FCA}" srcOrd="10" destOrd="0" presId="urn:microsoft.com/office/officeart/2005/8/layout/default#1"/>
    <dgm:cxn modelId="{466ED3B9-8845-40C2-9FE0-C24FCEDA7D7E}" type="presParOf" srcId="{CBA7EA48-76D4-42A9-9D48-44EC49EE7CBD}" destId="{6B5AA524-4835-40DA-9BE3-EC01F163C7A7}" srcOrd="11" destOrd="0" presId="urn:microsoft.com/office/officeart/2005/8/layout/default#1"/>
    <dgm:cxn modelId="{A7D7E17D-8A45-4AF1-A1D9-4353EFE5627B}" type="presParOf" srcId="{CBA7EA48-76D4-42A9-9D48-44EC49EE7CBD}" destId="{4BB411ED-0E7B-4A44-9AC4-EFFAA2F128A5}" srcOrd="12" destOrd="0" presId="urn:microsoft.com/office/officeart/2005/8/layout/default#1"/>
    <dgm:cxn modelId="{9A3B4F60-BCD2-4BEC-B814-3477D2C538FD}" type="presParOf" srcId="{CBA7EA48-76D4-42A9-9D48-44EC49EE7CBD}" destId="{A8F37579-63DD-401A-AC89-D7819DF2E15B}" srcOrd="13" destOrd="0" presId="urn:microsoft.com/office/officeart/2005/8/layout/default#1"/>
    <dgm:cxn modelId="{4B1F8660-9662-4177-BD00-4B00F1CDEB29}" type="presParOf" srcId="{CBA7EA48-76D4-42A9-9D48-44EC49EE7CBD}" destId="{01A32D52-2348-42FF-A5DF-0A50A0C3BF99}" srcOrd="14" destOrd="0" presId="urn:microsoft.com/office/officeart/2005/8/layout/default#1"/>
    <dgm:cxn modelId="{F49D6C84-896F-4F4A-AFCC-6AD3BEF140B5}" type="presParOf" srcId="{CBA7EA48-76D4-42A9-9D48-44EC49EE7CBD}" destId="{1758346A-C641-447E-8B2C-DA0570889132}" srcOrd="15" destOrd="0" presId="urn:microsoft.com/office/officeart/2005/8/layout/default#1"/>
    <dgm:cxn modelId="{2E84DB95-9D23-4AA4-9E15-AD25CCB61767}" type="presParOf" srcId="{CBA7EA48-76D4-42A9-9D48-44EC49EE7CBD}" destId="{5A7CEB59-9ED5-46A5-B1CD-F7121B0B1D84}" srcOrd="16" destOrd="0" presId="urn:microsoft.com/office/officeart/2005/8/layout/default#1"/>
    <dgm:cxn modelId="{3601EB3D-BD1F-41A4-BC62-7391F047D58B}" type="presParOf" srcId="{CBA7EA48-76D4-42A9-9D48-44EC49EE7CBD}" destId="{577BA358-6BEC-40B0-A1CC-2D91A477A23B}" srcOrd="17" destOrd="0" presId="urn:microsoft.com/office/officeart/2005/8/layout/default#1"/>
    <dgm:cxn modelId="{E500263E-BE17-4045-8E14-0B1DA6A5BFF3}" type="presParOf" srcId="{CBA7EA48-76D4-42A9-9D48-44EC49EE7CBD}" destId="{D63A5B6B-087F-4F0C-A6A1-A1C1BF9588D2}" srcOrd="18" destOrd="0" presId="urn:microsoft.com/office/officeart/2005/8/layout/default#1"/>
    <dgm:cxn modelId="{E4A16B85-4F67-4AF5-B263-9CF866764591}" type="presParOf" srcId="{CBA7EA48-76D4-42A9-9D48-44EC49EE7CBD}" destId="{7377A601-F706-4D29-9002-2FF4AB8CDDEA}" srcOrd="19" destOrd="0" presId="urn:microsoft.com/office/officeart/2005/8/layout/default#1"/>
    <dgm:cxn modelId="{4C37FC8B-91A5-4B95-BAAA-0C6D2B955BF0}" type="presParOf" srcId="{CBA7EA48-76D4-42A9-9D48-44EC49EE7CBD}" destId="{F1873ED6-168E-4522-ACCD-1C3FFF109821}" srcOrd="20" destOrd="0" presId="urn:microsoft.com/office/officeart/2005/8/layout/default#1"/>
    <dgm:cxn modelId="{B4F34151-9115-4016-AF06-E8AB82638D55}" type="presParOf" srcId="{CBA7EA48-76D4-42A9-9D48-44EC49EE7CBD}" destId="{7B274FB5-7A86-429C-ABCC-EA8545AD0ECE}" srcOrd="21" destOrd="0" presId="urn:microsoft.com/office/officeart/2005/8/layout/default#1"/>
    <dgm:cxn modelId="{FA061B53-497D-4F3B-B6A2-F4C720ACBDE6}" type="presParOf" srcId="{CBA7EA48-76D4-42A9-9D48-44EC49EE7CBD}" destId="{390F3301-A866-4428-9D9F-FB1E5AE122AE}" srcOrd="22" destOrd="0" presId="urn:microsoft.com/office/officeart/2005/8/layout/default#1"/>
    <dgm:cxn modelId="{2EAB6419-ACE6-46DD-BCC2-E376EACF9B09}" type="presParOf" srcId="{CBA7EA48-76D4-42A9-9D48-44EC49EE7CBD}" destId="{0AC6312B-48C3-49A2-B484-321E3D69A5E3}" srcOrd="23" destOrd="0" presId="urn:microsoft.com/office/officeart/2005/8/layout/default#1"/>
    <dgm:cxn modelId="{9D05BFA8-D12D-4E7E-B20D-5B7E0B846689}" type="presParOf" srcId="{CBA7EA48-76D4-42A9-9D48-44EC49EE7CBD}" destId="{B4F75536-B770-4E34-B99A-5593EDA8660C}" srcOrd="2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93510-2AA9-4C20-817D-1FF97AD37927}">
      <dsp:nvSpPr>
        <dsp:cNvPr id="0" name=""/>
        <dsp:cNvSpPr/>
      </dsp:nvSpPr>
      <dsp:spPr>
        <a:xfrm>
          <a:off x="2990" y="238879"/>
          <a:ext cx="1619001" cy="971400"/>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Seelsorge</a:t>
          </a:r>
        </a:p>
      </dsp:txBody>
      <dsp:txXfrm>
        <a:off x="2990" y="238879"/>
        <a:ext cx="1619001" cy="971400"/>
      </dsp:txXfrm>
    </dsp:sp>
    <dsp:sp modelId="{F873AF74-B149-4A2B-99AE-267417FFE3F2}">
      <dsp:nvSpPr>
        <dsp:cNvPr id="0" name=""/>
        <dsp:cNvSpPr/>
      </dsp:nvSpPr>
      <dsp:spPr>
        <a:xfrm>
          <a:off x="1783891" y="238879"/>
          <a:ext cx="1619001" cy="971400"/>
        </a:xfrm>
        <a:prstGeom prst="rect">
          <a:avLst/>
        </a:prstGeom>
        <a:solidFill>
          <a:schemeClr val="accent5">
            <a:hueOff val="-827823"/>
            <a:satOff val="3318"/>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Journalismus</a:t>
          </a:r>
        </a:p>
      </dsp:txBody>
      <dsp:txXfrm>
        <a:off x="1783891" y="238879"/>
        <a:ext cx="1619001" cy="971400"/>
      </dsp:txXfrm>
    </dsp:sp>
    <dsp:sp modelId="{EC37F5FF-0B42-40DF-BD07-6F5341B94C6C}">
      <dsp:nvSpPr>
        <dsp:cNvPr id="0" name=""/>
        <dsp:cNvSpPr/>
      </dsp:nvSpPr>
      <dsp:spPr>
        <a:xfrm>
          <a:off x="3564793" y="238879"/>
          <a:ext cx="1619001" cy="971400"/>
        </a:xfrm>
        <a:prstGeom prst="rect">
          <a:avLst/>
        </a:prstGeom>
        <a:solidFill>
          <a:schemeClr val="accent5">
            <a:hueOff val="-1655646"/>
            <a:satOff val="6635"/>
            <a:lumOff val="14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t>Erwachsenenbildung</a:t>
          </a:r>
        </a:p>
      </dsp:txBody>
      <dsp:txXfrm>
        <a:off x="3564793" y="238879"/>
        <a:ext cx="1619001" cy="971400"/>
      </dsp:txXfrm>
    </dsp:sp>
    <dsp:sp modelId="{6C8ED14A-8F54-4796-AD31-3DE09F6FEC93}">
      <dsp:nvSpPr>
        <dsp:cNvPr id="0" name=""/>
        <dsp:cNvSpPr/>
      </dsp:nvSpPr>
      <dsp:spPr>
        <a:xfrm>
          <a:off x="5345694" y="238879"/>
          <a:ext cx="1619001" cy="971400"/>
        </a:xfrm>
        <a:prstGeom prst="rect">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Soziales</a:t>
          </a:r>
        </a:p>
      </dsp:txBody>
      <dsp:txXfrm>
        <a:off x="5345694" y="238879"/>
        <a:ext cx="1619001" cy="971400"/>
      </dsp:txXfrm>
    </dsp:sp>
    <dsp:sp modelId="{920B9552-46DD-4678-94C6-2F314870FAE3}">
      <dsp:nvSpPr>
        <dsp:cNvPr id="0" name=""/>
        <dsp:cNvSpPr/>
      </dsp:nvSpPr>
      <dsp:spPr>
        <a:xfrm>
          <a:off x="7126596" y="238879"/>
          <a:ext cx="1619001" cy="971400"/>
        </a:xfrm>
        <a:prstGeom prst="rect">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t>Unternehmensberatung</a:t>
          </a:r>
        </a:p>
      </dsp:txBody>
      <dsp:txXfrm>
        <a:off x="7126596" y="238879"/>
        <a:ext cx="1619001" cy="971400"/>
      </dsp:txXfrm>
    </dsp:sp>
    <dsp:sp modelId="{7F32BB97-A09B-43CA-BD35-746DFD437FCA}">
      <dsp:nvSpPr>
        <dsp:cNvPr id="0" name=""/>
        <dsp:cNvSpPr/>
      </dsp:nvSpPr>
      <dsp:spPr>
        <a:xfrm>
          <a:off x="2990" y="1372180"/>
          <a:ext cx="1619001" cy="971400"/>
        </a:xfrm>
        <a:prstGeom prst="rect">
          <a:avLst/>
        </a:prstGeom>
        <a:solidFill>
          <a:schemeClr val="accent5">
            <a:hueOff val="-4139115"/>
            <a:satOff val="16588"/>
            <a:lumOff val="35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Personalwesen</a:t>
          </a:r>
        </a:p>
      </dsp:txBody>
      <dsp:txXfrm>
        <a:off x="2990" y="1372180"/>
        <a:ext cx="1619001" cy="971400"/>
      </dsp:txXfrm>
    </dsp:sp>
    <dsp:sp modelId="{4BB411ED-0E7B-4A44-9AC4-EFFAA2F128A5}">
      <dsp:nvSpPr>
        <dsp:cNvPr id="0" name=""/>
        <dsp:cNvSpPr/>
      </dsp:nvSpPr>
      <dsp:spPr>
        <a:xfrm>
          <a:off x="1783891" y="1372180"/>
          <a:ext cx="1619001" cy="971400"/>
        </a:xfrm>
        <a:prstGeom prst="rect">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35635">
            <a:lnSpc>
              <a:spcPct val="90000"/>
            </a:lnSpc>
            <a:spcBef>
              <a:spcPct val="0"/>
            </a:spcBef>
            <a:spcAft>
              <a:spcPct val="35000"/>
            </a:spcAft>
            <a:buNone/>
          </a:pPr>
          <a:r>
            <a:rPr lang="de-DE" sz="1430" kern="1200" dirty="0"/>
            <a:t>Öffentlichkeitsarbeit</a:t>
          </a:r>
        </a:p>
      </dsp:txBody>
      <dsp:txXfrm>
        <a:off x="1783891" y="1372180"/>
        <a:ext cx="1619001" cy="971400"/>
      </dsp:txXfrm>
    </dsp:sp>
    <dsp:sp modelId="{01A32D52-2348-42FF-A5DF-0A50A0C3BF99}">
      <dsp:nvSpPr>
        <dsp:cNvPr id="0" name=""/>
        <dsp:cNvSpPr/>
      </dsp:nvSpPr>
      <dsp:spPr>
        <a:xfrm>
          <a:off x="3564793" y="1372180"/>
          <a:ext cx="1619001" cy="971400"/>
        </a:xfrm>
        <a:prstGeom prst="rect">
          <a:avLst/>
        </a:prstGeom>
        <a:solidFill>
          <a:schemeClr val="accent5">
            <a:hueOff val="-5794761"/>
            <a:satOff val="23223"/>
            <a:lumOff val="50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Kultur</a:t>
          </a:r>
        </a:p>
      </dsp:txBody>
      <dsp:txXfrm>
        <a:off x="3564793" y="1372180"/>
        <a:ext cx="1619001" cy="971400"/>
      </dsp:txXfrm>
    </dsp:sp>
    <dsp:sp modelId="{5A7CEB59-9ED5-46A5-B1CD-F7121B0B1D84}">
      <dsp:nvSpPr>
        <dsp:cNvPr id="0" name=""/>
        <dsp:cNvSpPr/>
      </dsp:nvSpPr>
      <dsp:spPr>
        <a:xfrm>
          <a:off x="5345694" y="1372180"/>
          <a:ext cx="1619001" cy="971400"/>
        </a:xfrm>
        <a:prstGeom prst="rect">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e-DE" sz="1800" kern="1200" dirty="0"/>
            <a:t>Wissenschaft</a:t>
          </a:r>
        </a:p>
      </dsp:txBody>
      <dsp:txXfrm>
        <a:off x="5345694" y="1372180"/>
        <a:ext cx="1619001" cy="971400"/>
      </dsp:txXfrm>
    </dsp:sp>
    <dsp:sp modelId="{D63A5B6B-087F-4F0C-A6A1-A1C1BF9588D2}">
      <dsp:nvSpPr>
        <dsp:cNvPr id="0" name=""/>
        <dsp:cNvSpPr/>
      </dsp:nvSpPr>
      <dsp:spPr>
        <a:xfrm>
          <a:off x="7126596" y="1372180"/>
          <a:ext cx="1619001" cy="971400"/>
        </a:xfrm>
        <a:prstGeom prst="rect">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Eine-Welt-Arbeit</a:t>
          </a:r>
        </a:p>
      </dsp:txBody>
      <dsp:txXfrm>
        <a:off x="7126596" y="1372180"/>
        <a:ext cx="1619001" cy="971400"/>
      </dsp:txXfrm>
    </dsp:sp>
    <dsp:sp modelId="{F1873ED6-168E-4522-ACCD-1C3FFF109821}">
      <dsp:nvSpPr>
        <dsp:cNvPr id="0" name=""/>
        <dsp:cNvSpPr/>
      </dsp:nvSpPr>
      <dsp:spPr>
        <a:xfrm>
          <a:off x="1783891" y="2505481"/>
          <a:ext cx="1619001" cy="971400"/>
        </a:xfrm>
        <a:prstGeom prst="rect">
          <a:avLst/>
        </a:prstGeom>
        <a:solidFill>
          <a:schemeClr val="accent5">
            <a:hueOff val="-8278230"/>
            <a:satOff val="33176"/>
            <a:lumOff val="71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t>Verlagswesen</a:t>
          </a:r>
        </a:p>
      </dsp:txBody>
      <dsp:txXfrm>
        <a:off x="1783891" y="2505481"/>
        <a:ext cx="1619001" cy="971400"/>
      </dsp:txXfrm>
    </dsp:sp>
    <dsp:sp modelId="{390F3301-A866-4428-9D9F-FB1E5AE122AE}">
      <dsp:nvSpPr>
        <dsp:cNvPr id="0" name=""/>
        <dsp:cNvSpPr/>
      </dsp:nvSpPr>
      <dsp:spPr>
        <a:xfrm>
          <a:off x="3564793" y="2505481"/>
          <a:ext cx="1619001" cy="971400"/>
        </a:xfrm>
        <a:prstGeom prst="rect">
          <a:avLst/>
        </a:prstGeom>
        <a:solidFill>
          <a:schemeClr val="accent5">
            <a:hueOff val="-9106054"/>
            <a:satOff val="36493"/>
            <a:lumOff val="79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Stiftungswesen</a:t>
          </a:r>
        </a:p>
      </dsp:txBody>
      <dsp:txXfrm>
        <a:off x="3564793" y="2505481"/>
        <a:ext cx="1619001" cy="971400"/>
      </dsp:txXfrm>
    </dsp:sp>
    <dsp:sp modelId="{B4F75536-B770-4E34-B99A-5593EDA8660C}">
      <dsp:nvSpPr>
        <dsp:cNvPr id="0" name=""/>
        <dsp:cNvSpPr/>
      </dsp:nvSpPr>
      <dsp:spPr>
        <a:xfrm>
          <a:off x="5345694" y="2505481"/>
          <a:ext cx="1619001" cy="971400"/>
        </a:xfrm>
        <a:prstGeom prst="rect">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Lehramt</a:t>
          </a:r>
        </a:p>
      </dsp:txBody>
      <dsp:txXfrm>
        <a:off x="5345694" y="2505481"/>
        <a:ext cx="1619001" cy="9714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F3742-9CCA-4B80-85F6-1EE4265861DD}" type="datetimeFigureOut">
              <a:rPr lang="de-DE" smtClean="0"/>
              <a:pPr/>
              <a:t>30.09.2024</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4DE16-7577-4B1E-B7EE-1D51905B3DC8}" type="slidenum">
              <a:rPr lang="de-DE" smtClean="0"/>
              <a:pPr/>
              <a:t>‹Nr.›</a:t>
            </a:fld>
            <a:endParaRPr lang="de-DE" dirty="0"/>
          </a:p>
        </p:txBody>
      </p:sp>
    </p:spTree>
    <p:extLst>
      <p:ext uri="{BB962C8B-B14F-4D97-AF65-F5344CB8AC3E}">
        <p14:creationId xmlns:p14="http://schemas.microsoft.com/office/powerpoint/2010/main" val="1448313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1484784"/>
            <a:ext cx="9144000" cy="53732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p:cNvSpPr txBox="1"/>
          <p:nvPr userDrawn="1"/>
        </p:nvSpPr>
        <p:spPr>
          <a:xfrm>
            <a:off x="323528" y="2132856"/>
            <a:ext cx="8568952" cy="1569660"/>
          </a:xfrm>
          <a:prstGeom prst="rect">
            <a:avLst/>
          </a:prstGeom>
          <a:noFill/>
        </p:spPr>
        <p:txBody>
          <a:bodyPr wrap="square" rtlCol="0">
            <a:spAutoFit/>
          </a:bodyPr>
          <a:lstStyle/>
          <a:p>
            <a:pPr algn="ctr"/>
            <a:r>
              <a:rPr lang="de-DE" sz="4800" b="1" dirty="0">
                <a:solidFill>
                  <a:schemeClr val="bg1"/>
                </a:solidFill>
                <a:latin typeface="LMU CompatilFact" panose="02000500060000020003" pitchFamily="2" charset="0"/>
              </a:rPr>
              <a:t>STUDIEREN </a:t>
            </a:r>
          </a:p>
          <a:p>
            <a:pPr algn="ctr"/>
            <a:r>
              <a:rPr lang="de-DE" sz="4800" b="1" dirty="0">
                <a:solidFill>
                  <a:schemeClr val="bg1"/>
                </a:solidFill>
                <a:latin typeface="LMU CompatilFact" panose="02000500060000020003" pitchFamily="2" charset="0"/>
              </a:rPr>
              <a:t>AN DER LMU MÜNCHEN</a:t>
            </a:r>
          </a:p>
        </p:txBody>
      </p:sp>
      <p:sp>
        <p:nvSpPr>
          <p:cNvPr id="11" name="Textfeld 10"/>
          <p:cNvSpPr txBox="1"/>
          <p:nvPr userDrawn="1"/>
        </p:nvSpPr>
        <p:spPr>
          <a:xfrm>
            <a:off x="323528" y="3933056"/>
            <a:ext cx="8568952" cy="1754326"/>
          </a:xfrm>
          <a:prstGeom prst="rect">
            <a:avLst/>
          </a:prstGeom>
          <a:noFill/>
        </p:spPr>
        <p:txBody>
          <a:bodyPr wrap="square" rtlCol="0">
            <a:spAutoFit/>
          </a:bodyPr>
          <a:lstStyle/>
          <a:p>
            <a:pPr algn="ctr"/>
            <a:r>
              <a:rPr lang="de-DE" sz="3600" b="1" dirty="0">
                <a:solidFill>
                  <a:schemeClr val="bg1"/>
                </a:solidFill>
                <a:latin typeface="LMU CompatilFact" panose="02000500060000020003" pitchFamily="2" charset="0"/>
              </a:rPr>
              <a:t>Das Studienfach </a:t>
            </a:r>
          </a:p>
          <a:p>
            <a:pPr algn="ctr"/>
            <a:r>
              <a:rPr lang="de-DE" sz="3600" b="1" dirty="0">
                <a:solidFill>
                  <a:schemeClr val="bg1"/>
                </a:solidFill>
                <a:latin typeface="LMU CompatilFact" panose="02000500060000020003" pitchFamily="2" charset="0"/>
              </a:rPr>
              <a:t>Katholische Theologie</a:t>
            </a:r>
          </a:p>
          <a:p>
            <a:pPr algn="ctr"/>
            <a:r>
              <a:rPr lang="de-DE" sz="3600" b="1" dirty="0">
                <a:solidFill>
                  <a:schemeClr val="bg1"/>
                </a:solidFill>
                <a:latin typeface="LMU CompatilFact" panose="02000500060000020003" pitchFamily="2" charset="0"/>
              </a:rPr>
              <a:t>im Profil</a:t>
            </a:r>
          </a:p>
        </p:txBody>
      </p:sp>
    </p:spTree>
    <p:extLst>
      <p:ext uri="{BB962C8B-B14F-4D97-AF65-F5344CB8AC3E}">
        <p14:creationId xmlns:p14="http://schemas.microsoft.com/office/powerpoint/2010/main" val="91391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1116632" y="3140968"/>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27677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07833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1116632" y="3140968"/>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9642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2701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83225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956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46430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252457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309569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F5C61C1A-3E02-4691-AB37-416BF3A65AB2}" type="datetimeFigureOut">
              <a:rPr lang="de-DE" smtClean="0"/>
              <a:pPr/>
              <a:t>30.09.2024</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8D1631CB-D344-4F87-92F7-FAA37F887AD3}" type="slidenum">
              <a:rPr lang="de-DE" smtClean="0"/>
              <a:pPr/>
              <a:t>‹Nr.›</a:t>
            </a:fld>
            <a:endParaRPr lang="de-DE" dirty="0"/>
          </a:p>
        </p:txBody>
      </p:sp>
    </p:spTree>
    <p:extLst>
      <p:ext uri="{BB962C8B-B14F-4D97-AF65-F5344CB8AC3E}">
        <p14:creationId xmlns:p14="http://schemas.microsoft.com/office/powerpoint/2010/main" val="114475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0"/>
            <a:ext cx="9144000" cy="15567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Picture 3" descr="Z:\fakultaet01\Studienberatung Ekezie_Felix\Studienbüro\Geschäftsausstattung\Logos\Fakultät\Header\Header-Fakultät_Weiß-0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80870" y="175202"/>
            <a:ext cx="8856984" cy="1192243"/>
          </a:xfrm>
          <a:prstGeom prst="rect">
            <a:avLst/>
          </a:prstGeom>
          <a:noFill/>
          <a:extLst>
            <a:ext uri="{909E8E84-426E-40DD-AFC4-6F175D3DCCD1}">
              <a14:hiddenFill xmlns:a14="http://schemas.microsoft.com/office/drawing/2010/main">
                <a:solidFill>
                  <a:srgbClr val="FFFFFF"/>
                </a:solidFill>
              </a14:hiddenFill>
            </a:ext>
          </a:extLst>
        </p:spPr>
      </p:pic>
      <p:sp>
        <p:nvSpPr>
          <p:cNvPr id="9" name="Rechteck 8"/>
          <p:cNvSpPr/>
          <p:nvPr userDrawn="1"/>
        </p:nvSpPr>
        <p:spPr>
          <a:xfrm>
            <a:off x="0" y="6691672"/>
            <a:ext cx="9144000" cy="166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7547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uni-muenchen.de/pa/pags"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mailto:manuel.felix@kaththeol.uni-muenchen.de" TargetMode="External"/><Relationship Id="rId2" Type="http://schemas.openxmlformats.org/officeDocument/2006/relationships/hyperlink" Target="mailto:Christiane.Stoib@kaththeol.uni-muenchen.de"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www.lmu.de/de/workspace-fuer-studierende/support-angebote/studieren-mit-kind/beratung-information-und-vernetzung/anmeldung-studieren-mit-kind.html" TargetMode="External"/><Relationship Id="rId2" Type="http://schemas.openxmlformats.org/officeDocument/2006/relationships/hyperlink" Target="https://www.lmu.de/de/studium/wichtige-kontakte/zentrale-studienberatung/" TargetMode="External"/><Relationship Id="rId1" Type="http://schemas.openxmlformats.org/officeDocument/2006/relationships/slideLayout" Target="../slideLayouts/slideLayout7.xml"/><Relationship Id="rId6" Type="http://schemas.openxmlformats.org/officeDocument/2006/relationships/hyperlink" Target="http://www.lmu.de/barrierefrei" TargetMode="External"/><Relationship Id="rId5" Type="http://schemas.openxmlformats.org/officeDocument/2006/relationships/hyperlink" Target="mailto:behindertenberatung@lmu.de" TargetMode="External"/><Relationship Id="rId4" Type="http://schemas.openxmlformats.org/officeDocument/2006/relationships/hyperlink" Target="http://www.lmu.de/studierenmitkind"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publicdomainpictures.net/view-image.php?image=45018&amp;picture=raised-hand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5576" y="2492896"/>
            <a:ext cx="7772400" cy="1872208"/>
          </a:xfrm>
        </p:spPr>
        <p:txBody>
          <a:bodyPr/>
          <a:lstStyle/>
          <a:p>
            <a:pPr algn="ctr"/>
            <a:r>
              <a:rPr lang="de-DE" sz="2800" b="0" dirty="0">
                <a:solidFill>
                  <a:schemeClr val="bg1"/>
                </a:solidFill>
                <a:latin typeface="LMU CompatilFact" panose="02000500060000020003" pitchFamily="2" charset="0"/>
              </a:rPr>
              <a:t>Einführung zum Studium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Katholischen Theologie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an der </a:t>
            </a:r>
            <a:br>
              <a:rPr lang="de-DE" sz="2800" b="0" dirty="0">
                <a:solidFill>
                  <a:schemeClr val="bg1"/>
                </a:solidFill>
                <a:latin typeface="LMU CompatilFact" panose="02000500060000020003" pitchFamily="2" charset="0"/>
              </a:rPr>
            </a:br>
            <a:r>
              <a:rPr lang="de-DE" sz="2800" b="0" dirty="0">
                <a:solidFill>
                  <a:schemeClr val="bg1"/>
                </a:solidFill>
                <a:latin typeface="LMU CompatilFact" panose="02000500060000020003" pitchFamily="2" charset="0"/>
              </a:rPr>
              <a:t>Ludwig-Maximilians-Universität München</a:t>
            </a:r>
            <a:br>
              <a:rPr lang="de-DE" sz="2800" b="0" dirty="0">
                <a:solidFill>
                  <a:schemeClr val="bg1"/>
                </a:solidFill>
                <a:latin typeface="LMU CompatilFact" panose="02000500060000020003" pitchFamily="2" charset="0"/>
              </a:rPr>
            </a:br>
            <a:r>
              <a:rPr lang="de-DE" sz="3200" dirty="0">
                <a:solidFill>
                  <a:schemeClr val="bg1"/>
                </a:solidFill>
                <a:latin typeface="LMU CompatilFact" panose="02000500060000020003" pitchFamily="2" charset="0"/>
              </a:rPr>
              <a:t>(</a:t>
            </a:r>
            <a:r>
              <a:rPr lang="de-DE" sz="3200" dirty="0" err="1">
                <a:solidFill>
                  <a:schemeClr val="bg1"/>
                </a:solidFill>
                <a:latin typeface="LMU CompatilFact" panose="02000500060000020003" pitchFamily="2" charset="0"/>
              </a:rPr>
              <a:t>LehrAmt</a:t>
            </a:r>
            <a:r>
              <a:rPr lang="de-DE" sz="3200" dirty="0">
                <a:solidFill>
                  <a:schemeClr val="bg1"/>
                </a:solidFill>
                <a:latin typeface="LMU CompatilFact" panose="02000500060000020003" pitchFamily="2"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539552" y="1556792"/>
            <a:ext cx="7776864" cy="4339650"/>
          </a:xfrm>
          <a:prstGeom prst="rect">
            <a:avLst/>
          </a:prstGeom>
          <a:noFill/>
        </p:spPr>
        <p:txBody>
          <a:bodyPr wrap="square">
            <a:spAutoFit/>
          </a:bodyPr>
          <a:lstStyle/>
          <a:p>
            <a:pPr eaLnBrk="1" hangingPunct="1"/>
            <a:endParaRPr lang="de-DE" altLang="de-DE" dirty="0">
              <a:solidFill>
                <a:srgbClr val="589898"/>
              </a:solidFill>
            </a:endParaRPr>
          </a:p>
          <a:p>
            <a:pPr eaLnBrk="1" hangingPunct="1"/>
            <a:endParaRPr lang="de-DE" altLang="de-DE" dirty="0">
              <a:solidFill>
                <a:srgbClr val="589898"/>
              </a:solidFill>
            </a:endParaRPr>
          </a:p>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Freier Bereich für LA MS und LA GS</a:t>
            </a:r>
          </a:p>
          <a:p>
            <a:pPr marL="457200" indent="-457200">
              <a:buClr>
                <a:schemeClr val="tx2">
                  <a:lumMod val="60000"/>
                  <a:lumOff val="40000"/>
                </a:schemeClr>
              </a:buClr>
              <a:buFont typeface="Arial" panose="020B0604020202020204" pitchFamily="34" charset="0"/>
              <a:buChar char="•"/>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 Der sogenannte „freie Bereich“ umfasst für das Lehramt GS und MS 6 ECTS-Punkte.</a:t>
            </a:r>
          </a:p>
          <a:p>
            <a:pPr marL="342900" indent="-342900" eaLnBrk="1" hangingPunct="1">
              <a:buFont typeface="Wingdings" pitchFamily="2" charset="2"/>
              <a:buChar char="Ø"/>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 Die Punkte müssen im Unterrichtsfach Katholische Religionslehre erworben werden. 66 ECTS-Punkte plus 6 ECTS-Punkte im freien Bereich.</a:t>
            </a:r>
          </a:p>
          <a:p>
            <a:pPr marL="342900" indent="-342900" eaLnBrk="1" hangingPunct="1">
              <a:buFont typeface="Wingdings" pitchFamily="2" charset="2"/>
              <a:buChar char="Ø"/>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 Die ECTS-Punkte sind formell dem 7. FS zugewiesen. Die ECTS-Punkte können aber bereits früher im Studium erworben werden. Empfehlung ab dem 5. FS.</a:t>
            </a:r>
          </a:p>
        </p:txBody>
      </p:sp>
    </p:spTree>
    <p:extLst>
      <p:ext uri="{BB962C8B-B14F-4D97-AF65-F5344CB8AC3E}">
        <p14:creationId xmlns:p14="http://schemas.microsoft.com/office/powerpoint/2010/main" val="172973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37FCBC9-D59F-86D9-9867-D8570A38ADF2}"/>
              </a:ext>
            </a:extLst>
          </p:cNvPr>
          <p:cNvSpPr txBox="1"/>
          <p:nvPr/>
        </p:nvSpPr>
        <p:spPr>
          <a:xfrm>
            <a:off x="287524" y="1772816"/>
            <a:ext cx="8568952" cy="3724096"/>
          </a:xfrm>
          <a:prstGeom prst="rect">
            <a:avLst/>
          </a:prstGeom>
          <a:noFill/>
        </p:spPr>
        <p:txBody>
          <a:bodyPr wrap="square">
            <a:spAutoFit/>
          </a:bodyPr>
          <a:lstStyle/>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Besonderheit Begleitseminar für </a:t>
            </a:r>
            <a:r>
              <a:rPr lang="de-DE" altLang="de-DE" sz="2000" b="1" u="sng" dirty="0">
                <a:solidFill>
                  <a:schemeClr val="tx2">
                    <a:lumMod val="60000"/>
                    <a:lumOff val="40000"/>
                  </a:schemeClr>
                </a:solidFill>
                <a:latin typeface="LMU CompatilFact" panose="02000500060000020003" pitchFamily="2" charset="0"/>
              </a:rPr>
              <a:t>Lehramt GY und RS:</a:t>
            </a:r>
          </a:p>
          <a:p>
            <a:pPr eaLnBrk="1" hangingPunct="1"/>
            <a:endParaRPr lang="de-DE" altLang="de-DE" sz="1800" u="sng" dirty="0"/>
          </a:p>
          <a:p>
            <a:pPr eaLnBrk="1" hangingPunct="1"/>
            <a:r>
              <a:rPr lang="de-DE" altLang="de-DE" sz="2000" dirty="0">
                <a:solidFill>
                  <a:schemeClr val="tx2">
                    <a:lumMod val="60000"/>
                    <a:lumOff val="40000"/>
                  </a:schemeClr>
                </a:solidFill>
                <a:latin typeface="LMU CompatilFact" panose="02000500060000020003" pitchFamily="2" charset="0"/>
              </a:rPr>
              <a:t>Wer sein studienbegleitendes fachdidaktisches Praktikum im Fach Religion absolviert, muss dazu verpflichtend ein Begleitseminar besuchen. Dieses ist im sogenannten freien Bereich (GY = WP 2; RS =  WP 3) wählbar.</a:t>
            </a:r>
          </a:p>
          <a:p>
            <a:pPr eaLnBrk="1" hangingPunct="1"/>
            <a:endParaRPr lang="de-DE" altLang="de-DE" sz="1800" dirty="0"/>
          </a:p>
          <a:p>
            <a:pPr eaLnBrk="1" hangingPunct="1"/>
            <a:r>
              <a:rPr lang="de-DE" altLang="de-DE" sz="2000" b="1" dirty="0">
                <a:solidFill>
                  <a:schemeClr val="tx2">
                    <a:lumMod val="60000"/>
                    <a:lumOff val="40000"/>
                  </a:schemeClr>
                </a:solidFill>
                <a:latin typeface="LMU CompatilFact" panose="02000500060000020003" pitchFamily="2" charset="0"/>
              </a:rPr>
              <a:t>Das Begleitseminar kann nur parallel zum Praktikum absolviert werden! Das Begleitseminar ist zwar im freien Bereich (GY = 9. FS; RS = 7. FS) verankert, gewählt werden muss es aber dann, wenn das Praktikum absolviert wird. Hier muss ggf. eine Abweichung vom Studienplan vorgenommen werden!</a:t>
            </a:r>
          </a:p>
        </p:txBody>
      </p:sp>
    </p:spTree>
    <p:extLst>
      <p:ext uri="{BB962C8B-B14F-4D97-AF65-F5344CB8AC3E}">
        <p14:creationId xmlns:p14="http://schemas.microsoft.com/office/powerpoint/2010/main" val="24499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E215646-0320-D9FB-7DB9-4C93088046A7}"/>
              </a:ext>
            </a:extLst>
          </p:cNvPr>
          <p:cNvSpPr txBox="1"/>
          <p:nvPr/>
        </p:nvSpPr>
        <p:spPr>
          <a:xfrm>
            <a:off x="251520" y="1700808"/>
            <a:ext cx="8712968" cy="3416320"/>
          </a:xfrm>
          <a:prstGeom prst="rect">
            <a:avLst/>
          </a:prstGeom>
          <a:noFill/>
        </p:spPr>
        <p:txBody>
          <a:bodyPr wrap="square">
            <a:spAutoFit/>
          </a:bodyPr>
          <a:lstStyle/>
          <a:p>
            <a:pPr>
              <a:spcBef>
                <a:spcPct val="0"/>
              </a:spcBef>
              <a:buClrTx/>
              <a:buFontTx/>
              <a:buNone/>
            </a:pPr>
            <a:r>
              <a:rPr lang="de-DE" altLang="de-DE" sz="2000" b="1" dirty="0">
                <a:solidFill>
                  <a:schemeClr val="tx2">
                    <a:lumMod val="60000"/>
                    <a:lumOff val="40000"/>
                  </a:schemeClr>
                </a:solidFill>
                <a:latin typeface="LMU CompatilFact" panose="02000500060000020003" pitchFamily="2" charset="0"/>
              </a:rPr>
              <a:t>Besonderheit Begleitseminar für </a:t>
            </a:r>
            <a:r>
              <a:rPr lang="de-DE" altLang="de-DE" sz="2000" b="1" u="sng" dirty="0">
                <a:solidFill>
                  <a:schemeClr val="tx2">
                    <a:lumMod val="60000"/>
                    <a:lumOff val="40000"/>
                  </a:schemeClr>
                </a:solidFill>
                <a:latin typeface="LMU CompatilFact" panose="02000500060000020003" pitchFamily="2" charset="0"/>
              </a:rPr>
              <a:t>Lehramt MS und GS:</a:t>
            </a:r>
            <a:r>
              <a:rPr lang="de-DE" altLang="de-DE" sz="2000" b="1" dirty="0">
                <a:solidFill>
                  <a:schemeClr val="tx2">
                    <a:lumMod val="60000"/>
                    <a:lumOff val="40000"/>
                  </a:schemeClr>
                </a:solidFill>
                <a:latin typeface="LMU CompatilFact" panose="02000500060000020003" pitchFamily="2" charset="0"/>
              </a:rPr>
              <a:t> </a:t>
            </a:r>
          </a:p>
          <a:p>
            <a:pPr>
              <a:spcBef>
                <a:spcPct val="0"/>
              </a:spcBef>
              <a:buClrTx/>
              <a:buFontTx/>
              <a:buNone/>
            </a:pPr>
            <a:endParaRPr lang="de-DE" altLang="de-DE" sz="1800" dirty="0"/>
          </a:p>
          <a:p>
            <a:pPr>
              <a:spcBef>
                <a:spcPct val="0"/>
              </a:spcBef>
              <a:buClrTx/>
              <a:buFontTx/>
              <a:buNone/>
            </a:pPr>
            <a:r>
              <a:rPr lang="de-DE" altLang="de-DE" sz="2000" dirty="0">
                <a:solidFill>
                  <a:schemeClr val="tx2">
                    <a:lumMod val="60000"/>
                    <a:lumOff val="40000"/>
                  </a:schemeClr>
                </a:solidFill>
                <a:latin typeface="LMU CompatilFact" panose="02000500060000020003" pitchFamily="2" charset="0"/>
              </a:rPr>
              <a:t>Das studienbegleitende fachdidaktische Praktikum (auch im Rahmen des Intensivpraktikums) ist im Unterrichtsfach abzulegen. Dazu muss ein Begleitseminar besucht werden, welches in Modul P 4 (3. FS) vorgesehen ist.</a:t>
            </a:r>
          </a:p>
          <a:p>
            <a:pPr eaLnBrk="1" hangingPunct="1"/>
            <a:endParaRPr lang="de-DE" altLang="de-DE" sz="1800" dirty="0">
              <a:latin typeface="Times New Roman" panose="02020603050405020304" pitchFamily="18" charset="0"/>
              <a:cs typeface="Times New Roman" panose="02020603050405020304" pitchFamily="18" charset="0"/>
            </a:endParaRPr>
          </a:p>
          <a:p>
            <a:pPr eaLnBrk="1" hangingPunct="1"/>
            <a:r>
              <a:rPr lang="de-DE" altLang="de-DE" sz="2000" b="1" dirty="0">
                <a:solidFill>
                  <a:schemeClr val="tx2">
                    <a:lumMod val="60000"/>
                    <a:lumOff val="40000"/>
                  </a:schemeClr>
                </a:solidFill>
                <a:latin typeface="LMU CompatilFact" panose="02000500060000020003" pitchFamily="2" charset="0"/>
              </a:rPr>
              <a:t>Das Begleitseminar kann nur parallel zum Praktikum absolviert werden! Es wird sowohl im WS als auch im </a:t>
            </a:r>
            <a:r>
              <a:rPr lang="de-DE" altLang="de-DE" sz="2000" b="1" dirty="0" err="1">
                <a:solidFill>
                  <a:schemeClr val="tx2">
                    <a:lumMod val="60000"/>
                    <a:lumOff val="40000"/>
                  </a:schemeClr>
                </a:solidFill>
                <a:latin typeface="LMU CompatilFact" panose="02000500060000020003" pitchFamily="2" charset="0"/>
              </a:rPr>
              <a:t>SoSe</a:t>
            </a:r>
            <a:r>
              <a:rPr lang="de-DE" altLang="de-DE" sz="2000" b="1" dirty="0">
                <a:solidFill>
                  <a:schemeClr val="tx2">
                    <a:lumMod val="60000"/>
                    <a:lumOff val="40000"/>
                  </a:schemeClr>
                </a:solidFill>
                <a:latin typeface="LMU CompatilFact" panose="02000500060000020003" pitchFamily="2" charset="0"/>
              </a:rPr>
              <a:t> angeboten.</a:t>
            </a:r>
          </a:p>
          <a:p>
            <a:pPr eaLnBrk="1" hangingPunct="1"/>
            <a:r>
              <a:rPr lang="de-DE" altLang="de-DE" sz="2000" b="1" dirty="0">
                <a:solidFill>
                  <a:schemeClr val="tx2">
                    <a:lumMod val="60000"/>
                    <a:lumOff val="40000"/>
                  </a:schemeClr>
                </a:solidFill>
                <a:latin typeface="LMU CompatilFact" panose="02000500060000020003" pitchFamily="2" charset="0"/>
              </a:rPr>
              <a:t>Das Begleitseminar ist zwar in P4 im 3. FS verankert, gewählt werden muss es aber dann, wenn das Praktikum absolviert wird. Hier muss ggf. eine Abweichung vom Studienplan vorgenommen werden!</a:t>
            </a:r>
          </a:p>
        </p:txBody>
      </p:sp>
    </p:spTree>
    <p:extLst>
      <p:ext uri="{BB962C8B-B14F-4D97-AF65-F5344CB8AC3E}">
        <p14:creationId xmlns:p14="http://schemas.microsoft.com/office/powerpoint/2010/main" val="89837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467544" y="1772816"/>
            <a:ext cx="7776864" cy="4056495"/>
          </a:xfrm>
          <a:prstGeom prst="rect">
            <a:avLst/>
          </a:prstGeom>
          <a:noFill/>
        </p:spPr>
        <p:txBody>
          <a:bodyPr wrap="square">
            <a:spAutoFit/>
          </a:bodyPr>
          <a:lstStyle/>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EWS/GWS – nur relevant </a:t>
            </a:r>
            <a:r>
              <a:rPr lang="de-DE" altLang="de-DE" sz="2000" b="1" u="sng" dirty="0">
                <a:solidFill>
                  <a:schemeClr val="tx2">
                    <a:lumMod val="60000"/>
                    <a:lumOff val="40000"/>
                  </a:schemeClr>
                </a:solidFill>
                <a:latin typeface="LMU CompatilFact" panose="02000500060000020003" pitchFamily="2" charset="0"/>
              </a:rPr>
              <a:t>für MS und GS</a:t>
            </a:r>
          </a:p>
          <a:p>
            <a:pPr marL="342900" indent="-342900" eaLnBrk="1" hangingPunct="1">
              <a:spcBef>
                <a:spcPct val="8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Im Rahmen des Erziehungswissenschaftlichen Studiums müssen 9 ECTS-Punkte im Bereich „gesellschaftswissenschaftliche Studienanteile“ erworben werden.</a:t>
            </a:r>
          </a:p>
          <a:p>
            <a:pPr marL="342900" indent="-342900" eaLnBrk="1" hangingPunct="1">
              <a:spcBef>
                <a:spcPct val="8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Wer MS oder GS studiert und Religion als Unterrichtsfach gewählt hat, muss mindestens 2 verschiedene abstrakte Lehrveranstaltungen (= 6 ECTS-Punkte) aus dem Angebot der Katholischen Religionslehre besuchen!</a:t>
            </a:r>
          </a:p>
          <a:p>
            <a:pPr marL="342900" indent="-342900" eaLnBrk="1" hangingPunct="1">
              <a:spcBef>
                <a:spcPct val="8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Die übrigen 3 ECTS-Punkte können auch in einem anderen anbietenden Fach erworben werden. Bei Interesse können auch alle 9 ECTS-Punkte im Fach Kath. Religion erworben werden.</a:t>
            </a:r>
          </a:p>
          <a:p>
            <a:pPr marL="342900" indent="-342900" eaLnBrk="1" hangingPunct="1">
              <a:spcBef>
                <a:spcPct val="8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Angebote finden Sie über die Fakultät 11 (EWS) und die Fakultät.</a:t>
            </a:r>
          </a:p>
        </p:txBody>
      </p:sp>
    </p:spTree>
    <p:extLst>
      <p:ext uri="{BB962C8B-B14F-4D97-AF65-F5344CB8AC3E}">
        <p14:creationId xmlns:p14="http://schemas.microsoft.com/office/powerpoint/2010/main" val="1149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B612E98-2D4F-1FC8-7636-D2AB1A7CF8C7}"/>
              </a:ext>
            </a:extLst>
          </p:cNvPr>
          <p:cNvPicPr>
            <a:picLocks noChangeAspect="1"/>
          </p:cNvPicPr>
          <p:nvPr/>
        </p:nvPicPr>
        <p:blipFill>
          <a:blip r:embed="rId2"/>
          <a:stretch>
            <a:fillRect/>
          </a:stretch>
        </p:blipFill>
        <p:spPr>
          <a:xfrm>
            <a:off x="443795" y="3054584"/>
            <a:ext cx="2584928" cy="1749704"/>
          </a:xfrm>
          <a:prstGeom prst="rect">
            <a:avLst/>
          </a:prstGeom>
        </p:spPr>
      </p:pic>
      <p:pic>
        <p:nvPicPr>
          <p:cNvPr id="5" name="Grafik 4">
            <a:extLst>
              <a:ext uri="{FF2B5EF4-FFF2-40B4-BE49-F238E27FC236}">
                <a16:creationId xmlns:a16="http://schemas.microsoft.com/office/drawing/2014/main" id="{01C6D76C-92C8-F051-BB3A-9F9E6FE72DE0}"/>
              </a:ext>
            </a:extLst>
          </p:cNvPr>
          <p:cNvPicPr>
            <a:picLocks noChangeAspect="1"/>
          </p:cNvPicPr>
          <p:nvPr/>
        </p:nvPicPr>
        <p:blipFill>
          <a:blip r:embed="rId3"/>
          <a:stretch>
            <a:fillRect/>
          </a:stretch>
        </p:blipFill>
        <p:spPr>
          <a:xfrm>
            <a:off x="6066640" y="3031781"/>
            <a:ext cx="2578832" cy="1749704"/>
          </a:xfrm>
          <a:prstGeom prst="rect">
            <a:avLst/>
          </a:prstGeom>
        </p:spPr>
      </p:pic>
      <p:pic>
        <p:nvPicPr>
          <p:cNvPr id="6" name="Grafik 5">
            <a:extLst>
              <a:ext uri="{FF2B5EF4-FFF2-40B4-BE49-F238E27FC236}">
                <a16:creationId xmlns:a16="http://schemas.microsoft.com/office/drawing/2014/main" id="{7E8D1FD6-DF92-189F-ADD7-0310B8A4990B}"/>
              </a:ext>
            </a:extLst>
          </p:cNvPr>
          <p:cNvPicPr>
            <a:picLocks noChangeAspect="1"/>
          </p:cNvPicPr>
          <p:nvPr/>
        </p:nvPicPr>
        <p:blipFill>
          <a:blip r:embed="rId4"/>
          <a:stretch>
            <a:fillRect/>
          </a:stretch>
        </p:blipFill>
        <p:spPr>
          <a:xfrm>
            <a:off x="3256443" y="3031781"/>
            <a:ext cx="2578832" cy="1749704"/>
          </a:xfrm>
          <a:prstGeom prst="rect">
            <a:avLst/>
          </a:prstGeom>
        </p:spPr>
      </p:pic>
      <p:sp>
        <p:nvSpPr>
          <p:cNvPr id="9" name="Textfeld 8">
            <a:extLst>
              <a:ext uri="{FF2B5EF4-FFF2-40B4-BE49-F238E27FC236}">
                <a16:creationId xmlns:a16="http://schemas.microsoft.com/office/drawing/2014/main" id="{E0B1AA98-1906-3EB0-BB90-B4B61CDFDC40}"/>
              </a:ext>
            </a:extLst>
          </p:cNvPr>
          <p:cNvSpPr txBox="1"/>
          <p:nvPr/>
        </p:nvSpPr>
        <p:spPr>
          <a:xfrm>
            <a:off x="1160195" y="5301205"/>
            <a:ext cx="1152128"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Latein</a:t>
            </a:r>
            <a:r>
              <a:rPr lang="de-DE" altLang="de-DE" sz="2000" dirty="0">
                <a:solidFill>
                  <a:schemeClr val="tx2">
                    <a:lumMod val="60000"/>
                    <a:lumOff val="40000"/>
                  </a:schemeClr>
                </a:solidFill>
                <a:latin typeface="LMU CompatilFact" panose="02000500060000020003" pitchFamily="2" charset="0"/>
              </a:rPr>
              <a:t> </a:t>
            </a:r>
          </a:p>
        </p:txBody>
      </p:sp>
      <p:sp>
        <p:nvSpPr>
          <p:cNvPr id="13" name="Textfeld 12">
            <a:extLst>
              <a:ext uri="{FF2B5EF4-FFF2-40B4-BE49-F238E27FC236}">
                <a16:creationId xmlns:a16="http://schemas.microsoft.com/office/drawing/2014/main" id="{80B911C0-09FC-FEBF-0F57-4D946914B070}"/>
              </a:ext>
            </a:extLst>
          </p:cNvPr>
          <p:cNvSpPr txBox="1"/>
          <p:nvPr/>
        </p:nvSpPr>
        <p:spPr>
          <a:xfrm>
            <a:off x="3419872" y="5301207"/>
            <a:ext cx="2029414" cy="461665"/>
          </a:xfrm>
          <a:prstGeom prst="rect">
            <a:avLst/>
          </a:prstGeom>
          <a:noFill/>
        </p:spPr>
        <p:txBody>
          <a:bodyPr wrap="square">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Altgriechisch</a:t>
            </a:r>
          </a:p>
        </p:txBody>
      </p:sp>
      <p:sp>
        <p:nvSpPr>
          <p:cNvPr id="14" name="Textfeld 13">
            <a:extLst>
              <a:ext uri="{FF2B5EF4-FFF2-40B4-BE49-F238E27FC236}">
                <a16:creationId xmlns:a16="http://schemas.microsoft.com/office/drawing/2014/main" id="{8EB3EC62-59D0-E407-9E21-77486193F40F}"/>
              </a:ext>
            </a:extLst>
          </p:cNvPr>
          <p:cNvSpPr txBox="1"/>
          <p:nvPr/>
        </p:nvSpPr>
        <p:spPr>
          <a:xfrm>
            <a:off x="6588224" y="5301206"/>
            <a:ext cx="1662012" cy="461665"/>
          </a:xfrm>
          <a:prstGeom prst="rect">
            <a:avLst/>
          </a:prstGeom>
          <a:noFill/>
        </p:spPr>
        <p:txBody>
          <a:bodyPr wrap="square" rtlCol="0">
            <a:spAutoFit/>
          </a:bodyPr>
          <a:lstStyle/>
          <a:p>
            <a:pPr eaLnBrk="1" hangingPunct="1">
              <a:buClr>
                <a:srgbClr val="589898"/>
              </a:buClr>
              <a:defRPr/>
            </a:pPr>
            <a:r>
              <a:rPr lang="de-DE" altLang="de-DE" sz="2400" dirty="0">
                <a:solidFill>
                  <a:schemeClr val="tx2">
                    <a:lumMod val="60000"/>
                    <a:lumOff val="40000"/>
                  </a:schemeClr>
                </a:solidFill>
                <a:latin typeface="LMU CompatilFact" panose="02000500060000020003" pitchFamily="2" charset="0"/>
              </a:rPr>
              <a:t>Hebräisch</a:t>
            </a:r>
            <a:r>
              <a:rPr lang="de-DE" altLang="de-DE" sz="2000" dirty="0">
                <a:solidFill>
                  <a:schemeClr val="tx2">
                    <a:lumMod val="60000"/>
                    <a:lumOff val="40000"/>
                  </a:schemeClr>
                </a:solidFill>
                <a:latin typeface="LMU CompatilFact" panose="02000500060000020003" pitchFamily="2" charset="0"/>
              </a:rPr>
              <a:t> </a:t>
            </a:r>
          </a:p>
        </p:txBody>
      </p:sp>
      <p:sp>
        <p:nvSpPr>
          <p:cNvPr id="10" name="Rechteck 9">
            <a:extLst>
              <a:ext uri="{FF2B5EF4-FFF2-40B4-BE49-F238E27FC236}">
                <a16:creationId xmlns:a16="http://schemas.microsoft.com/office/drawing/2014/main" id="{B245C5A8-8506-A5DC-5585-5F779066CEAF}"/>
              </a:ext>
            </a:extLst>
          </p:cNvPr>
          <p:cNvSpPr/>
          <p:nvPr/>
        </p:nvSpPr>
        <p:spPr>
          <a:xfrm>
            <a:off x="279577"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Sprachen für LA GY</a:t>
            </a:r>
          </a:p>
        </p:txBody>
      </p:sp>
      <p:sp>
        <p:nvSpPr>
          <p:cNvPr id="11" name="Textfeld 10">
            <a:extLst>
              <a:ext uri="{FF2B5EF4-FFF2-40B4-BE49-F238E27FC236}">
                <a16:creationId xmlns:a16="http://schemas.microsoft.com/office/drawing/2014/main" id="{B7887902-94DF-7C08-86A5-9E77F8164B85}"/>
              </a:ext>
            </a:extLst>
          </p:cNvPr>
          <p:cNvSpPr txBox="1"/>
          <p:nvPr/>
        </p:nvSpPr>
        <p:spPr>
          <a:xfrm>
            <a:off x="1141468" y="5751665"/>
            <a:ext cx="1299824" cy="369332"/>
          </a:xfrm>
          <a:prstGeom prst="rect">
            <a:avLst/>
          </a:prstGeom>
          <a:noFill/>
        </p:spPr>
        <p:txBody>
          <a:bodyPr wrap="square" rtlCol="0">
            <a:spAutoFit/>
          </a:bodyPr>
          <a:lstStyle/>
          <a:p>
            <a:pPr eaLnBrk="1" hangingPunct="1">
              <a:buClr>
                <a:srgbClr val="589898"/>
              </a:buClr>
              <a:defRPr/>
            </a:pPr>
            <a:r>
              <a:rPr lang="de-DE" altLang="de-DE" b="1" dirty="0">
                <a:solidFill>
                  <a:schemeClr val="tx2">
                    <a:lumMod val="60000"/>
                    <a:lumOff val="40000"/>
                  </a:schemeClr>
                </a:solidFill>
                <a:latin typeface="LMU CompatilFact" panose="02000500060000020003" pitchFamily="2" charset="0"/>
              </a:rPr>
              <a:t>(LA GY) </a:t>
            </a:r>
          </a:p>
        </p:txBody>
      </p:sp>
      <p:sp>
        <p:nvSpPr>
          <p:cNvPr id="12" name="Textfeld 11">
            <a:extLst>
              <a:ext uri="{FF2B5EF4-FFF2-40B4-BE49-F238E27FC236}">
                <a16:creationId xmlns:a16="http://schemas.microsoft.com/office/drawing/2014/main" id="{CB697A98-12C6-430B-22A2-3936E735728B}"/>
              </a:ext>
            </a:extLst>
          </p:cNvPr>
          <p:cNvSpPr txBox="1"/>
          <p:nvPr/>
        </p:nvSpPr>
        <p:spPr>
          <a:xfrm>
            <a:off x="3922088" y="5762871"/>
            <a:ext cx="1299824" cy="369332"/>
          </a:xfrm>
          <a:prstGeom prst="rect">
            <a:avLst/>
          </a:prstGeom>
          <a:noFill/>
        </p:spPr>
        <p:txBody>
          <a:bodyPr wrap="square" rtlCol="0">
            <a:spAutoFit/>
          </a:bodyPr>
          <a:lstStyle/>
          <a:p>
            <a:pPr eaLnBrk="1" hangingPunct="1">
              <a:buClr>
                <a:srgbClr val="589898"/>
              </a:buClr>
              <a:defRPr/>
            </a:pPr>
            <a:r>
              <a:rPr lang="de-DE" altLang="de-DE" b="1" dirty="0">
                <a:solidFill>
                  <a:schemeClr val="tx2">
                    <a:lumMod val="60000"/>
                    <a:lumOff val="40000"/>
                  </a:schemeClr>
                </a:solidFill>
                <a:latin typeface="LMU CompatilFact" panose="02000500060000020003" pitchFamily="2" charset="0"/>
              </a:rPr>
              <a:t>(LA GY) </a:t>
            </a:r>
          </a:p>
        </p:txBody>
      </p:sp>
      <p:sp>
        <p:nvSpPr>
          <p:cNvPr id="17" name="Multiplizieren 7">
            <a:extLst>
              <a:ext uri="{FF2B5EF4-FFF2-40B4-BE49-F238E27FC236}">
                <a16:creationId xmlns:a16="http://schemas.microsoft.com/office/drawing/2014/main" id="{B6A3C1CF-E660-1DC8-2F46-3A8792E14FBD}"/>
              </a:ext>
            </a:extLst>
          </p:cNvPr>
          <p:cNvSpPr/>
          <p:nvPr/>
        </p:nvSpPr>
        <p:spPr>
          <a:xfrm>
            <a:off x="6491960" y="3477053"/>
            <a:ext cx="1728192" cy="1327235"/>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8165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1" grpId="0"/>
      <p:bldP spid="12"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B68ABA5-6F06-3625-8869-73290D7CBDC8}"/>
              </a:ext>
            </a:extLst>
          </p:cNvPr>
          <p:cNvSpPr txBox="1"/>
          <p:nvPr/>
        </p:nvSpPr>
        <p:spPr>
          <a:xfrm>
            <a:off x="467544" y="1772816"/>
            <a:ext cx="8532440" cy="4708981"/>
          </a:xfrm>
          <a:prstGeom prst="rect">
            <a:avLst/>
          </a:prstGeom>
          <a:noFill/>
        </p:spPr>
        <p:txBody>
          <a:bodyPr wrap="square">
            <a:spAutoFit/>
          </a:bodyPr>
          <a:lstStyle/>
          <a:p>
            <a:pPr marL="0" indent="0" eaLnBrk="1" hangingPunct="1"/>
            <a:r>
              <a:rPr lang="de-DE" altLang="de-DE" sz="2000" b="1" u="sng" dirty="0">
                <a:solidFill>
                  <a:schemeClr val="tx2">
                    <a:lumMod val="60000"/>
                    <a:lumOff val="40000"/>
                  </a:schemeClr>
                </a:solidFill>
                <a:latin typeface="LMU CompatilFact" panose="02000500060000020003" pitchFamily="2" charset="0"/>
              </a:rPr>
              <a:t>Spracherwerb für Lehramt Gymnasium:</a:t>
            </a:r>
          </a:p>
          <a:p>
            <a:pPr marL="0" indent="0" eaLnBrk="1" hangingPunct="1"/>
            <a:endParaRPr lang="de-DE" altLang="de-DE" sz="2000" b="1" u="sng" dirty="0">
              <a:solidFill>
                <a:schemeClr val="tx2">
                  <a:lumMod val="60000"/>
                  <a:lumOff val="40000"/>
                </a:schemeClr>
              </a:solidFill>
              <a:latin typeface="LMU CompatilFact" panose="02000500060000020003" pitchFamily="2" charset="0"/>
            </a:endParaRPr>
          </a:p>
          <a:p>
            <a:pPr>
              <a:defRPr/>
            </a:pPr>
            <a:r>
              <a:rPr lang="de-DE" altLang="de-DE" sz="2000" dirty="0">
                <a:solidFill>
                  <a:schemeClr val="tx2">
                    <a:lumMod val="60000"/>
                    <a:lumOff val="40000"/>
                  </a:schemeClr>
                </a:solidFill>
                <a:latin typeface="LMU CompatilFact" panose="02000500060000020003" pitchFamily="2" charset="0"/>
              </a:rPr>
              <a:t>Folgende Sprachen müssen bis zur Anmeldung zum Staatsexamen nachgewiesen werden:</a:t>
            </a:r>
          </a:p>
          <a:p>
            <a:pPr marL="1714500" lvl="3" indent="-342900">
              <a:buFont typeface="Wingdings" panose="05000000000000000000" pitchFamily="2" charset="2"/>
              <a:buChar char="ü"/>
              <a:defRPr/>
            </a:pPr>
            <a:r>
              <a:rPr lang="de-DE" altLang="de-DE" sz="2000" dirty="0">
                <a:solidFill>
                  <a:schemeClr val="tx2">
                    <a:lumMod val="60000"/>
                    <a:lumOff val="40000"/>
                  </a:schemeClr>
                </a:solidFill>
                <a:latin typeface="LMU CompatilFact" panose="02000500060000020003" pitchFamily="2" charset="0"/>
              </a:rPr>
              <a:t> Latein (Latinum oder universitäre Prüfung)</a:t>
            </a:r>
          </a:p>
          <a:p>
            <a:pPr marL="1714500" lvl="3" indent="-342900">
              <a:buFont typeface="Wingdings" panose="05000000000000000000" pitchFamily="2" charset="2"/>
              <a:buChar char="ü"/>
              <a:defRPr/>
            </a:pPr>
            <a:r>
              <a:rPr lang="de-DE" altLang="de-DE" sz="2000" dirty="0">
                <a:solidFill>
                  <a:schemeClr val="tx2">
                    <a:lumMod val="60000"/>
                    <a:lumOff val="40000"/>
                  </a:schemeClr>
                </a:solidFill>
                <a:latin typeface="LMU CompatilFact" panose="02000500060000020003" pitchFamily="2" charset="0"/>
              </a:rPr>
              <a:t>Altgriechisch (Graecum oder universitäre Prüfung)</a:t>
            </a:r>
          </a:p>
          <a:p>
            <a:pPr marL="1714500" lvl="3" indent="-342900">
              <a:buFont typeface="Wingdings" panose="05000000000000000000" pitchFamily="2" charset="2"/>
              <a:buChar char="ü"/>
              <a:defRPr/>
            </a:pPr>
            <a:endParaRPr lang="de-DE" altLang="de-DE" sz="2000" dirty="0">
              <a:solidFill>
                <a:schemeClr val="tx2">
                  <a:lumMod val="60000"/>
                  <a:lumOff val="40000"/>
                </a:schemeClr>
              </a:solidFill>
              <a:latin typeface="LMU CompatilFact" panose="02000500060000020003" pitchFamily="2" charset="0"/>
            </a:endParaRPr>
          </a:p>
          <a:p>
            <a:pPr marL="342900" indent="-342900" eaLnBrk="1" hangingPunct="1">
              <a:buFont typeface="Wingdings" pitchFamily="2" charset="2"/>
              <a:buChar char="Ø"/>
              <a:defRPr/>
            </a:pPr>
            <a:r>
              <a:rPr lang="de-DE" altLang="de-DE" sz="2000" dirty="0">
                <a:solidFill>
                  <a:schemeClr val="tx2">
                    <a:lumMod val="60000"/>
                    <a:lumOff val="40000"/>
                  </a:schemeClr>
                </a:solidFill>
                <a:latin typeface="LMU CompatilFact" panose="02000500060000020003" pitchFamily="2" charset="0"/>
              </a:rPr>
              <a:t>Für Altgriechisch können ECTS-Punkte vergeben werden. </a:t>
            </a:r>
          </a:p>
          <a:p>
            <a:pPr marL="342900" indent="-342900" eaLnBrk="1" hangingPunct="1">
              <a:buFont typeface="Wingdings" pitchFamily="2" charset="2"/>
              <a:buChar char="Ø"/>
              <a:defRPr/>
            </a:pPr>
            <a:r>
              <a:rPr lang="de-DE" altLang="de-DE" sz="2000" dirty="0">
                <a:solidFill>
                  <a:schemeClr val="tx2">
                    <a:lumMod val="60000"/>
                    <a:lumOff val="40000"/>
                  </a:schemeClr>
                </a:solidFill>
                <a:latin typeface="LMU CompatilFact" panose="02000500060000020003" pitchFamily="2" charset="0"/>
              </a:rPr>
              <a:t>Fehlende Sprachkenntnisse können u.a. über Sprachkurse an der Katholisch-Theologischen Fakultät nachgeholt werden.</a:t>
            </a:r>
          </a:p>
          <a:p>
            <a:pPr marL="342900" indent="-342900">
              <a:buFont typeface="Wingdings" pitchFamily="2" charset="2"/>
              <a:buChar char="Ø"/>
              <a:defRPr/>
            </a:pPr>
            <a:r>
              <a:rPr lang="de-DE" altLang="de-DE" sz="2000" dirty="0">
                <a:solidFill>
                  <a:schemeClr val="tx2">
                    <a:lumMod val="60000"/>
                    <a:lumOff val="40000"/>
                  </a:schemeClr>
                </a:solidFill>
                <a:latin typeface="LMU CompatilFact" panose="02000500060000020003" pitchFamily="2" charset="0"/>
              </a:rPr>
              <a:t>Bei Belegung eines außeruniversitären Sprachkurses ist eine Anerkennung durch den Studiendekan erforderlich.</a:t>
            </a:r>
          </a:p>
          <a:p>
            <a:pPr marL="342900" indent="-342900">
              <a:buFont typeface="Wingdings" panose="05000000000000000000" pitchFamily="2" charset="2"/>
              <a:buChar char="v"/>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defRPr/>
            </a:pPr>
            <a:r>
              <a:rPr lang="de-DE" altLang="de-DE" sz="2000" dirty="0">
                <a:solidFill>
                  <a:schemeClr val="tx2">
                    <a:lumMod val="60000"/>
                    <a:lumOff val="40000"/>
                  </a:schemeClr>
                </a:solidFill>
                <a:latin typeface="LMU CompatilFact" panose="02000500060000020003" pitchFamily="2" charset="0"/>
              </a:rPr>
              <a:t>Studierende des Lehramt RS, MS und GS müssen für Kath. Religionslehre </a:t>
            </a:r>
            <a:r>
              <a:rPr lang="de-DE" altLang="de-DE" sz="2000" b="1" u="sng" dirty="0">
                <a:solidFill>
                  <a:schemeClr val="tx2">
                    <a:lumMod val="60000"/>
                    <a:lumOff val="40000"/>
                  </a:schemeClr>
                </a:solidFill>
                <a:latin typeface="LMU CompatilFact" panose="02000500060000020003" pitchFamily="2" charset="0"/>
              </a:rPr>
              <a:t>keine</a:t>
            </a:r>
            <a:r>
              <a:rPr lang="de-DE" altLang="de-DE" sz="2000" dirty="0">
                <a:solidFill>
                  <a:schemeClr val="tx2">
                    <a:lumMod val="60000"/>
                    <a:lumOff val="40000"/>
                  </a:schemeClr>
                </a:solidFill>
                <a:latin typeface="LMU CompatilFact" panose="02000500060000020003" pitchFamily="2" charset="0"/>
              </a:rPr>
              <a:t> Sprachkenntnisse nachweisen.</a:t>
            </a:r>
          </a:p>
        </p:txBody>
      </p:sp>
    </p:spTree>
    <p:extLst>
      <p:ext uri="{BB962C8B-B14F-4D97-AF65-F5344CB8AC3E}">
        <p14:creationId xmlns:p14="http://schemas.microsoft.com/office/powerpoint/2010/main" val="24064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4F43CD9-625A-FCC2-B555-80FE44F7CDFA}"/>
              </a:ext>
            </a:extLst>
          </p:cNvPr>
          <p:cNvSpPr txBox="1"/>
          <p:nvPr/>
        </p:nvSpPr>
        <p:spPr>
          <a:xfrm>
            <a:off x="827584" y="1916832"/>
            <a:ext cx="7128792" cy="3816429"/>
          </a:xfrm>
          <a:prstGeom prst="rect">
            <a:avLst/>
          </a:prstGeom>
          <a:noFill/>
        </p:spPr>
        <p:txBody>
          <a:bodyPr wrap="square">
            <a:spAutoFit/>
          </a:bodyPr>
          <a:lstStyle/>
          <a:p>
            <a:pPr marL="342900" indent="-342900">
              <a:buFont typeface="Wingdings" pitchFamily="2" charset="2"/>
              <a:buChar char="Ø"/>
              <a:tabLst>
                <a:tab pos="723900" algn="l"/>
              </a:tabLst>
              <a:defRPr/>
            </a:pPr>
            <a:r>
              <a:rPr lang="de-DE" altLang="de-DE" sz="2200" dirty="0">
                <a:solidFill>
                  <a:schemeClr val="tx2">
                    <a:lumMod val="60000"/>
                    <a:lumOff val="40000"/>
                  </a:schemeClr>
                </a:solidFill>
                <a:latin typeface="LMU CompatilFact" panose="02000500060000020003" pitchFamily="2" charset="0"/>
              </a:rPr>
              <a:t>Für den Erwerb des Latinums werden keine ECTS-Punkte vergeben. </a:t>
            </a:r>
          </a:p>
          <a:p>
            <a:pPr marL="342900" indent="-342900">
              <a:buFont typeface="Wingdings" pitchFamily="2" charset="2"/>
              <a:buChar char="Ø"/>
              <a:tabLst>
                <a:tab pos="723900" algn="l"/>
              </a:tabLst>
              <a:defRPr/>
            </a:pPr>
            <a:r>
              <a:rPr lang="de-DE" altLang="de-DE" sz="2200" dirty="0">
                <a:solidFill>
                  <a:schemeClr val="tx2">
                    <a:lumMod val="60000"/>
                    <a:lumOff val="40000"/>
                  </a:schemeClr>
                </a:solidFill>
                <a:latin typeface="LMU CompatilFact" panose="02000500060000020003" pitchFamily="2" charset="0"/>
              </a:rPr>
              <a:t>Wer sich Griechisch im Laufe des Studiums aneignet, kann dafür ECTS-Punkte erwerben. </a:t>
            </a:r>
          </a:p>
          <a:p>
            <a:pPr marL="342900" indent="-342900">
              <a:buFont typeface="Wingdings" panose="05000000000000000000" pitchFamily="2" charset="2"/>
              <a:buChar char="v"/>
              <a:tabLst>
                <a:tab pos="723900" algn="l"/>
              </a:tabLst>
              <a:defRPr/>
            </a:pPr>
            <a:endParaRPr lang="de-DE" altLang="de-DE" sz="2200" dirty="0">
              <a:solidFill>
                <a:schemeClr val="tx2">
                  <a:lumMod val="60000"/>
                  <a:lumOff val="40000"/>
                </a:schemeClr>
              </a:solidFill>
              <a:latin typeface="LMU CompatilFact" panose="02000500060000020003" pitchFamily="2" charset="0"/>
            </a:endParaRPr>
          </a:p>
          <a:p>
            <a:pPr marL="800100" lvl="1" indent="-342900">
              <a:buFont typeface="Arial" panose="020B0604020202020204" pitchFamily="34" charset="0"/>
              <a:buChar char="•"/>
              <a:tabLst>
                <a:tab pos="723900" algn="l"/>
              </a:tabLst>
              <a:defRPr/>
            </a:pPr>
            <a:r>
              <a:rPr lang="de-DE" altLang="de-DE" sz="2200" dirty="0">
                <a:solidFill>
                  <a:schemeClr val="tx2">
                    <a:lumMod val="60000"/>
                    <a:lumOff val="40000"/>
                  </a:schemeClr>
                </a:solidFill>
                <a:latin typeface="LMU CompatilFact" panose="02000500060000020003" pitchFamily="2" charset="0"/>
              </a:rPr>
              <a:t>Der freie Bereich sieht ein Modul WP 1 „Sprachkurs Altgriechisch“ vor. Mit Belegen des gesamten Moduls können die erforderlichen </a:t>
            </a:r>
            <a:r>
              <a:rPr lang="de-DE" altLang="de-DE" sz="2200" dirty="0" err="1">
                <a:solidFill>
                  <a:schemeClr val="tx2">
                    <a:lumMod val="60000"/>
                    <a:lumOff val="40000"/>
                  </a:schemeClr>
                </a:solidFill>
                <a:latin typeface="LMU CompatilFact" panose="02000500060000020003" pitchFamily="2" charset="0"/>
              </a:rPr>
              <a:t>Griechischkenntnisse</a:t>
            </a:r>
            <a:r>
              <a:rPr lang="de-DE" altLang="de-DE" sz="2200" dirty="0">
                <a:solidFill>
                  <a:schemeClr val="tx2">
                    <a:lumMod val="60000"/>
                    <a:lumOff val="40000"/>
                  </a:schemeClr>
                </a:solidFill>
                <a:latin typeface="LMU CompatilFact" panose="02000500060000020003" pitchFamily="2" charset="0"/>
              </a:rPr>
              <a:t> nachgewiesen werden. Mit Bestehen der Prüfungen werden 6 ECTS-Punkte erworben und der freie Bereich abgedeckt.</a:t>
            </a:r>
          </a:p>
        </p:txBody>
      </p:sp>
    </p:spTree>
    <p:extLst>
      <p:ext uri="{BB962C8B-B14F-4D97-AF65-F5344CB8AC3E}">
        <p14:creationId xmlns:p14="http://schemas.microsoft.com/office/powerpoint/2010/main" val="14222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9861FB21-3916-1956-4E1E-8D52C6E41C90}"/>
              </a:ext>
            </a:extLst>
          </p:cNvPr>
          <p:cNvSpPr txBox="1"/>
          <p:nvPr/>
        </p:nvSpPr>
        <p:spPr>
          <a:xfrm>
            <a:off x="442195" y="2060848"/>
            <a:ext cx="7812360" cy="3050194"/>
          </a:xfrm>
          <a:prstGeom prst="rect">
            <a:avLst/>
          </a:prstGeom>
          <a:noFill/>
        </p:spPr>
        <p:txBody>
          <a:bodyPr wrap="square">
            <a:spAutoFit/>
          </a:bodyPr>
          <a:lstStyle/>
          <a:p>
            <a:pPr marL="285750" indent="-285750">
              <a:lnSpc>
                <a:spcPct val="150000"/>
              </a:lnSpc>
              <a:buFont typeface="Wingdings" pitchFamily="2" charset="2"/>
              <a:buChar char="Ø"/>
            </a:pPr>
            <a:r>
              <a:rPr lang="de-DE" sz="1600" dirty="0">
                <a:solidFill>
                  <a:schemeClr val="tx2">
                    <a:lumMod val="60000"/>
                    <a:lumOff val="40000"/>
                  </a:schemeClr>
                </a:solidFill>
                <a:latin typeface="LMU CompatilFact" panose="02000500060000020003" pitchFamily="2" charset="0"/>
              </a:rPr>
              <a:t>Empfohlener Studienverlauf: Der Studienplan spricht zu jedem Modul/jeder Lehrveranstaltung eine Empfehlung aus, in welchem Fachsemester diese besucht werden sollten. Dies hat keinen verpflichtenden Charakter. Um Studienverzögerungen zu vermeiden und zur Erreichung der Qualifikationsziele wird jedoch (dringend) empfohlen, den Studienverlauf einzuhalten.</a:t>
            </a:r>
          </a:p>
          <a:p>
            <a:pPr marL="285750" indent="-285750">
              <a:lnSpc>
                <a:spcPct val="150000"/>
              </a:lnSpc>
              <a:buFont typeface="Wingdings" pitchFamily="2" charset="2"/>
              <a:buChar char="Ø"/>
            </a:pPr>
            <a:r>
              <a:rPr lang="de-DE" sz="1600" dirty="0">
                <a:solidFill>
                  <a:schemeClr val="tx2">
                    <a:lumMod val="60000"/>
                    <a:lumOff val="40000"/>
                  </a:schemeClr>
                </a:solidFill>
                <a:latin typeface="LMU CompatilFact" panose="02000500060000020003" pitchFamily="2" charset="0"/>
              </a:rPr>
              <a:t>Gestaltung des Stundenplans: Mit Hilfe der Übersicht zum Studienverlauf (s. Homepage) kann jedes Semester der Stundenplan erstellt werden.</a:t>
            </a:r>
          </a:p>
          <a:p>
            <a:pPr>
              <a:lnSpc>
                <a:spcPct val="150000"/>
              </a:lnSpc>
            </a:pPr>
            <a:r>
              <a:rPr lang="de-DE" sz="1600" dirty="0">
                <a:solidFill>
                  <a:schemeClr val="tx2">
                    <a:lumMod val="60000"/>
                    <a:lumOff val="40000"/>
                  </a:schemeClr>
                </a:solidFill>
                <a:latin typeface="LMU CompatilFact" panose="02000500060000020003" pitchFamily="2" charset="0"/>
              </a:rPr>
              <a:t>     </a:t>
            </a:r>
            <a:r>
              <a:rPr lang="de-DE" b="1" dirty="0">
                <a:solidFill>
                  <a:schemeClr val="tx2">
                    <a:lumMod val="60000"/>
                    <a:lumOff val="40000"/>
                  </a:schemeClr>
                </a:solidFill>
              </a:rPr>
              <a:t>https://www.kaththeol.lmu.de/de/studium/studienangebot/index-2.html</a:t>
            </a:r>
            <a:endParaRPr lang="de-DE" sz="1800" b="1" dirty="0">
              <a:solidFill>
                <a:schemeClr val="tx2">
                  <a:lumMod val="60000"/>
                  <a:lumOff val="40000"/>
                </a:schemeClr>
              </a:solidFill>
            </a:endParaRPr>
          </a:p>
        </p:txBody>
      </p:sp>
      <p:sp>
        <p:nvSpPr>
          <p:cNvPr id="8" name="Textfeld 7">
            <a:extLst>
              <a:ext uri="{FF2B5EF4-FFF2-40B4-BE49-F238E27FC236}">
                <a16:creationId xmlns:a16="http://schemas.microsoft.com/office/drawing/2014/main" id="{7FEFFF61-AFA7-EB88-66A6-A3780805BC9B}"/>
              </a:ext>
            </a:extLst>
          </p:cNvPr>
          <p:cNvSpPr txBox="1"/>
          <p:nvPr/>
        </p:nvSpPr>
        <p:spPr>
          <a:xfrm>
            <a:off x="719572" y="5111042"/>
            <a:ext cx="7704856" cy="1077218"/>
          </a:xfrm>
          <a:prstGeom prst="rect">
            <a:avLst/>
          </a:prstGeom>
          <a:noFill/>
        </p:spPr>
        <p:txBody>
          <a:bodyPr wrap="square" rtlCol="0">
            <a:spAutoFit/>
          </a:bodyPr>
          <a:lstStyle/>
          <a:p>
            <a:pPr marL="285750" indent="-285750">
              <a:buFont typeface="Arial" panose="020B0604020202020204" pitchFamily="34" charset="0"/>
              <a:buChar char="•"/>
            </a:pPr>
            <a:r>
              <a:rPr lang="de-DE" altLang="de-DE" sz="1600" dirty="0">
                <a:solidFill>
                  <a:schemeClr val="tx2">
                    <a:lumMod val="60000"/>
                    <a:lumOff val="40000"/>
                  </a:schemeClr>
                </a:solidFill>
                <a:latin typeface="LMU CompatilFact" panose="02000500060000020003" pitchFamily="2" charset="0"/>
              </a:rPr>
              <a:t>Gleichmäßige Verteilung des „Workload“. </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Jedem Fachsemester ist abhängig vom Lehramt eine bestimmte Anzahl an Lehrveranstaltungen im Umfang von exakt 12, 9 oder 6 ECTS-Punkten zugeordnet.</a:t>
            </a:r>
            <a:endParaRPr lang="de-DE" altLang="de-DE" sz="1600"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altLang="de-DE" sz="1600" dirty="0">
                <a:solidFill>
                  <a:schemeClr val="tx2">
                    <a:lumMod val="60000"/>
                    <a:lumOff val="40000"/>
                  </a:schemeClr>
                </a:solidFill>
                <a:latin typeface="LMU CompatilFact" panose="02000500060000020003" pitchFamily="2" charset="0"/>
              </a:rPr>
              <a:t>Die Lehrveranstaltungen pro Fachsemester werden überschneidungsfrei angeboten.</a:t>
            </a:r>
          </a:p>
        </p:txBody>
      </p:sp>
      <p:sp>
        <p:nvSpPr>
          <p:cNvPr id="6" name="Rechteck 5">
            <a:extLst>
              <a:ext uri="{FF2B5EF4-FFF2-40B4-BE49-F238E27FC236}">
                <a16:creationId xmlns:a16="http://schemas.microsoft.com/office/drawing/2014/main" id="{CC18EF87-A347-4692-3506-29D8E321BBFD}"/>
              </a:ext>
            </a:extLst>
          </p:cNvPr>
          <p:cNvSpPr/>
          <p:nvPr/>
        </p:nvSpPr>
        <p:spPr>
          <a:xfrm>
            <a:off x="276745" y="1685706"/>
            <a:ext cx="8532564" cy="37514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Studienverlauf(-</a:t>
            </a:r>
            <a:r>
              <a:rPr lang="de-DE" sz="2800" b="1" dirty="0" err="1">
                <a:latin typeface="LMU CompatilFact" panose="02000500060000020003" pitchFamily="2" charset="0"/>
              </a:rPr>
              <a:t>splan</a:t>
            </a:r>
            <a:r>
              <a:rPr lang="de-DE" sz="2800" b="1" dirty="0">
                <a:latin typeface="LMU CompatilFact" panose="02000500060000020003" pitchFamily="2" charset="0"/>
              </a:rPr>
              <a:t>)</a:t>
            </a:r>
          </a:p>
        </p:txBody>
      </p:sp>
    </p:spTree>
    <p:extLst>
      <p:ext uri="{BB962C8B-B14F-4D97-AF65-F5344CB8AC3E}">
        <p14:creationId xmlns:p14="http://schemas.microsoft.com/office/powerpoint/2010/main" val="328947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B5091367-1323-9E3E-07FC-9D30627252DD}"/>
              </a:ext>
            </a:extLst>
          </p:cNvPr>
          <p:cNvSpPr txBox="1"/>
          <p:nvPr/>
        </p:nvSpPr>
        <p:spPr>
          <a:xfrm>
            <a:off x="395536" y="1772816"/>
            <a:ext cx="8136904" cy="4001095"/>
          </a:xfrm>
          <a:prstGeom prst="rect">
            <a:avLst/>
          </a:prstGeom>
          <a:noFill/>
        </p:spPr>
        <p:txBody>
          <a:bodyPr wrap="square">
            <a:spAutoFit/>
          </a:bodyPr>
          <a:lstStyle/>
          <a:p>
            <a:pPr marL="266700" indent="-266700" eaLnBrk="1" hangingPunct="1">
              <a:defRPr/>
            </a:pPr>
            <a:r>
              <a:rPr lang="de-DE" altLang="de-DE" sz="2000" b="1" dirty="0">
                <a:solidFill>
                  <a:schemeClr val="tx2">
                    <a:lumMod val="60000"/>
                    <a:lumOff val="40000"/>
                  </a:schemeClr>
                </a:solidFill>
                <a:latin typeface="LMU CompatilFact" panose="02000500060000020003" pitchFamily="2" charset="0"/>
              </a:rPr>
              <a:t>Werden weniger Lehrveranstaltungen besucht und Prüfungen abgelegt, als vorgesehen:</a:t>
            </a:r>
          </a:p>
          <a:p>
            <a:pPr marL="266700" indent="-266700" eaLnBrk="1" hangingPunct="1">
              <a:buFont typeface="Wingdings" panose="05000000000000000000" pitchFamily="2" charset="2"/>
              <a:buChar char="§"/>
              <a:defRPr/>
            </a:pPr>
            <a:endParaRPr lang="de-DE" altLang="de-DE" sz="1600"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 Müssen diese auf ein späteres Semester (Folgejahr) geschoben werden. </a:t>
            </a:r>
          </a:p>
          <a:p>
            <a:pPr marL="285750" indent="-285750" eaLnBrk="1" hangingPunct="1">
              <a:buClr>
                <a:schemeClr val="tx2">
                  <a:lumMod val="60000"/>
                  <a:lumOff val="40000"/>
                </a:schemeClr>
              </a:buClr>
              <a:buFont typeface="Wingdings"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 Bedeutet dies einen entsprechend höheren Workload in einem späteren</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a:t>
            </a: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  Fachsemester (z.B. 12 Punkte + x).</a:t>
            </a:r>
          </a:p>
          <a:p>
            <a:pPr marL="285750" indent="-285750" eaLnBrk="1" hangingPunct="1">
              <a:buClr>
                <a:schemeClr val="tx2">
                  <a:lumMod val="60000"/>
                  <a:lumOff val="40000"/>
                </a:schemeClr>
              </a:buClr>
              <a:buFont typeface="Wingdings"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 Kann dies zu einer Verzögerung/Verlängerung Ihres Studiums führen.</a:t>
            </a:r>
          </a:p>
          <a:p>
            <a:pPr marL="285750" indent="-285750" eaLnBrk="1" hangingPunct="1">
              <a:buClr>
                <a:schemeClr val="tx2">
                  <a:lumMod val="60000"/>
                  <a:lumOff val="40000"/>
                </a:schemeClr>
              </a:buClr>
              <a:buFont typeface="Wingdings"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 Kann die Überschneidungsfreiheit von Lehrveranstaltungen nicht gewährt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werden (Überschneidungsfreiheit gilt nur für die Lehrveranstaltungen      </a:t>
            </a:r>
          </a:p>
          <a:p>
            <a:pPr eaLnBrk="1" hangingPunct="1">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eines Fachsemesters).</a:t>
            </a:r>
          </a:p>
        </p:txBody>
      </p:sp>
    </p:spTree>
    <p:extLst>
      <p:ext uri="{BB962C8B-B14F-4D97-AF65-F5344CB8AC3E}">
        <p14:creationId xmlns:p14="http://schemas.microsoft.com/office/powerpoint/2010/main" val="16743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78C05D3-C34F-1FD9-7FDB-8E040CAB12BF}"/>
              </a:ext>
            </a:extLst>
          </p:cNvPr>
          <p:cNvSpPr txBox="1"/>
          <p:nvPr/>
        </p:nvSpPr>
        <p:spPr>
          <a:xfrm>
            <a:off x="539552" y="2060848"/>
            <a:ext cx="8496944" cy="2893100"/>
          </a:xfrm>
          <a:prstGeom prst="rect">
            <a:avLst/>
          </a:prstGeom>
          <a:noFill/>
        </p:spPr>
        <p:txBody>
          <a:bodyPr wrap="square">
            <a:spAutoFit/>
          </a:bodyPr>
          <a:lstStyle/>
          <a:p>
            <a:pPr marL="266700" indent="-266700">
              <a:defRPr/>
            </a:pPr>
            <a:r>
              <a:rPr lang="de-DE" altLang="de-DE" sz="2000" b="1" dirty="0">
                <a:solidFill>
                  <a:schemeClr val="tx2">
                    <a:lumMod val="60000"/>
                    <a:lumOff val="40000"/>
                  </a:schemeClr>
                </a:solidFill>
                <a:latin typeface="LMU CompatilFact" panose="02000500060000020003" pitchFamily="2" charset="0"/>
              </a:rPr>
              <a:t>Vorziehen von Modulen/Veranstaltungen</a:t>
            </a:r>
            <a:endParaRPr lang="de-DE" altLang="de-DE" sz="1800" u="sng" dirty="0">
              <a:solidFill>
                <a:srgbClr val="589898"/>
              </a:solidFill>
            </a:endParaRP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 Das Studium folgt grundsätzlich dem aufbauenden Lernen. Ziehen Sie Module/Veranstaltungen vor, kann es sein, dass Sie nicht den notwendigen Wissensstand haben. </a:t>
            </a:r>
          </a:p>
          <a:p>
            <a:pPr indent="0">
              <a:buClr>
                <a:srgbClr val="589898"/>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Wenn Sie „schneller“ studieren wollen/müssen, nehmen Sie bitte Kontakt mit der Studienberatung auf. </a:t>
            </a:r>
          </a:p>
          <a:p>
            <a:pPr>
              <a:buClr>
                <a:srgbClr val="589898"/>
              </a:buClr>
              <a:buFont typeface="Wingdings" panose="05000000000000000000"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anose="05000000000000000000" pitchFamily="2" charset="2"/>
              <a:buChar char="Ø"/>
              <a:defRPr/>
            </a:pPr>
            <a:r>
              <a:rPr lang="de-DE" altLang="de-DE" dirty="0">
                <a:solidFill>
                  <a:schemeClr val="tx2">
                    <a:lumMod val="60000"/>
                    <a:lumOff val="40000"/>
                  </a:schemeClr>
                </a:solidFill>
                <a:latin typeface="LMU CompatilFact" panose="02000500060000020003" pitchFamily="2" charset="0"/>
              </a:rPr>
              <a:t>Achten Sie auf Ihren Workload sowie Ihr Zeitmanagement.</a:t>
            </a:r>
          </a:p>
        </p:txBody>
      </p:sp>
    </p:spTree>
    <p:extLst>
      <p:ext uri="{BB962C8B-B14F-4D97-AF65-F5344CB8AC3E}">
        <p14:creationId xmlns:p14="http://schemas.microsoft.com/office/powerpoint/2010/main" val="34723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65DC35-CC28-4166-80D0-8746EFFEABD8}"/>
              </a:ext>
            </a:extLst>
          </p:cNvPr>
          <p:cNvSpPr>
            <a:spLocks noGrp="1"/>
          </p:cNvSpPr>
          <p:nvPr>
            <p:ph sz="half" idx="1"/>
          </p:nvPr>
        </p:nvSpPr>
        <p:spPr>
          <a:xfrm>
            <a:off x="457200" y="1600200"/>
            <a:ext cx="8075240" cy="4525963"/>
          </a:xfrm>
        </p:spPr>
        <p:txBody>
          <a:bodyPr/>
          <a:lstStyle/>
          <a:p>
            <a:pPr marL="0" indent="0" algn="ctr">
              <a:buNone/>
            </a:pPr>
            <a:r>
              <a:rPr lang="de-DE" b="1" u="sng" dirty="0">
                <a:solidFill>
                  <a:srgbClr val="0070C0"/>
                </a:solidFill>
                <a:latin typeface="LMU CompatilFact" panose="02000500060000020003" pitchFamily="2" charset="0"/>
              </a:rPr>
              <a:t>Einführung zum Studium der </a:t>
            </a:r>
            <a:br>
              <a:rPr lang="de-DE" b="1" u="sng" dirty="0">
                <a:solidFill>
                  <a:srgbClr val="0070C0"/>
                </a:solidFill>
                <a:latin typeface="LMU CompatilFact" panose="02000500060000020003" pitchFamily="2" charset="0"/>
              </a:rPr>
            </a:br>
            <a:r>
              <a:rPr lang="de-DE" b="1" u="sng" dirty="0">
                <a:solidFill>
                  <a:srgbClr val="0070C0"/>
                </a:solidFill>
                <a:latin typeface="LMU CompatilFact" panose="02000500060000020003" pitchFamily="2" charset="0"/>
              </a:rPr>
              <a:t>Katholischen Theologie</a:t>
            </a:r>
          </a:p>
          <a:p>
            <a:pPr marL="0" indent="0" algn="ctr">
              <a:buNone/>
            </a:pPr>
            <a:endParaRPr lang="de-DE" b="1" dirty="0">
              <a:solidFill>
                <a:srgbClr val="0070C0"/>
              </a:solidFill>
              <a:latin typeface="LMU CompatilFact" panose="02000500060000020003" pitchFamily="2" charset="0"/>
            </a:endParaRPr>
          </a:p>
          <a:p>
            <a:pPr marL="571500" indent="-571500">
              <a:buAutoNum type="romanUcPeriod"/>
            </a:pPr>
            <a:r>
              <a:rPr lang="de-DE" b="1" dirty="0">
                <a:solidFill>
                  <a:srgbClr val="0070C0"/>
                </a:solidFill>
                <a:latin typeface="LMU CompatilFact" panose="02000500060000020003" pitchFamily="2" charset="0"/>
              </a:rPr>
              <a:t>Grundinformationen/Allgemeine Informationen</a:t>
            </a:r>
          </a:p>
          <a:p>
            <a:pPr marL="571500" indent="-571500">
              <a:buAutoNum type="romanUcPeriod"/>
            </a:pPr>
            <a:r>
              <a:rPr lang="de-DE" b="1" dirty="0">
                <a:solidFill>
                  <a:srgbClr val="0070C0"/>
                </a:solidFill>
                <a:latin typeface="LMU CompatilFact" panose="02000500060000020003" pitchFamily="2" charset="0"/>
              </a:rPr>
              <a:t>Studienverlauf/Pflicht- und Wahlpflichtanteile</a:t>
            </a:r>
          </a:p>
          <a:p>
            <a:pPr marL="571500" indent="-571500">
              <a:buAutoNum type="romanUcPeriod"/>
            </a:pPr>
            <a:r>
              <a:rPr lang="de-DE" b="1" dirty="0">
                <a:solidFill>
                  <a:srgbClr val="0070C0"/>
                </a:solidFill>
                <a:latin typeface="LMU CompatilFact" panose="02000500060000020003" pitchFamily="2" charset="0"/>
              </a:rPr>
              <a:t>Belegen (LSF) und Prüfungen</a:t>
            </a:r>
          </a:p>
          <a:p>
            <a:pPr marL="571500" indent="-571500">
              <a:buAutoNum type="romanUcPeriod"/>
            </a:pPr>
            <a:r>
              <a:rPr lang="de-DE" b="1" dirty="0">
                <a:solidFill>
                  <a:srgbClr val="0070C0"/>
                </a:solidFill>
                <a:latin typeface="LMU CompatilFact" panose="02000500060000020003" pitchFamily="2" charset="0"/>
              </a:rPr>
              <a:t>Anlaufstellen und Hinweise</a:t>
            </a:r>
          </a:p>
          <a:p>
            <a:pPr marL="571500" indent="-571500">
              <a:buAutoNum type="romanUcPeriod"/>
            </a:pPr>
            <a:endParaRPr lang="de-DE" b="1" dirty="0">
              <a:solidFill>
                <a:srgbClr val="0070C0"/>
              </a:solidFill>
              <a:latin typeface="LMU CompatilFact" panose="02000500060000020003" pitchFamily="2" charset="0"/>
            </a:endParaRPr>
          </a:p>
          <a:p>
            <a:pPr marL="571500" indent="-571500">
              <a:buAutoNum type="romanUcPeriod"/>
            </a:pPr>
            <a:endParaRPr lang="de-DE" b="1" dirty="0">
              <a:solidFill>
                <a:srgbClr val="0070C0"/>
              </a:solidFill>
              <a:latin typeface="LMU CompatilFact" panose="02000500060000020003" pitchFamily="2" charset="0"/>
            </a:endParaRPr>
          </a:p>
        </p:txBody>
      </p:sp>
    </p:spTree>
    <p:extLst>
      <p:ext uri="{BB962C8B-B14F-4D97-AF65-F5344CB8AC3E}">
        <p14:creationId xmlns:p14="http://schemas.microsoft.com/office/powerpoint/2010/main" val="233543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FD6DFE2-44D9-462E-C7B1-D40E26FACC91}"/>
              </a:ext>
            </a:extLst>
          </p:cNvPr>
          <p:cNvSpPr txBox="1"/>
          <p:nvPr/>
        </p:nvSpPr>
        <p:spPr>
          <a:xfrm>
            <a:off x="242401" y="2409275"/>
            <a:ext cx="8352928" cy="1785104"/>
          </a:xfrm>
          <a:prstGeom prst="rect">
            <a:avLst/>
          </a:prstGeom>
          <a:noFill/>
        </p:spPr>
        <p:txBody>
          <a:bodyPr wrap="square">
            <a:spAutoFit/>
          </a:bodyPr>
          <a:lstStyle/>
          <a:p>
            <a:pPr eaLnBrk="1" hangingPunct="1"/>
            <a:r>
              <a:rPr lang="de-DE" altLang="de-DE" sz="2000" b="1" dirty="0">
                <a:solidFill>
                  <a:schemeClr val="tx2">
                    <a:lumMod val="60000"/>
                    <a:lumOff val="40000"/>
                  </a:schemeClr>
                </a:solidFill>
                <a:latin typeface="LMU CompatilFact" panose="02000500060000020003" pitchFamily="2" charset="0"/>
              </a:rPr>
              <a:t>Auf Modulebene:</a:t>
            </a:r>
            <a:endParaRPr lang="de-DE" altLang="de-DE" b="1" dirty="0">
              <a:solidFill>
                <a:srgbClr val="589898"/>
              </a:solidFill>
            </a:endParaRPr>
          </a:p>
          <a:p>
            <a:pPr marL="285750" indent="-285750">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Das Studium beinhaltet ausschließlich Pflichtmodule.</a:t>
            </a:r>
          </a:p>
          <a:p>
            <a:pPr marL="285750" indent="-285750">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Diese Module müssen alle absolviert werden.</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GY 14 Pflichtmodule</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RS 10 Pflichtmodule</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 GS und MS 11 Pflichtmodule (9 im U-Fach, 2 im freien Bereich). </a:t>
            </a:r>
          </a:p>
        </p:txBody>
      </p:sp>
      <p:sp>
        <p:nvSpPr>
          <p:cNvPr id="4" name="Textfeld 3">
            <a:extLst>
              <a:ext uri="{FF2B5EF4-FFF2-40B4-BE49-F238E27FC236}">
                <a16:creationId xmlns:a16="http://schemas.microsoft.com/office/drawing/2014/main" id="{1BA023B8-3035-31DA-2C48-D106C1897FE9}"/>
              </a:ext>
            </a:extLst>
          </p:cNvPr>
          <p:cNvSpPr txBox="1"/>
          <p:nvPr/>
        </p:nvSpPr>
        <p:spPr>
          <a:xfrm>
            <a:off x="242401" y="4194379"/>
            <a:ext cx="8784976" cy="2616101"/>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Auf Veranstaltungsebene:</a:t>
            </a:r>
            <a:endParaRPr lang="de-DE" altLang="de-DE" sz="2000" u="sng" dirty="0">
              <a:solidFill>
                <a:srgbClr val="589898"/>
              </a:solidFill>
            </a:endParaRPr>
          </a:p>
          <a:p>
            <a:pPr marL="0" indent="0" eaLnBrk="1" hangingPunct="1"/>
            <a:r>
              <a:rPr lang="de-DE" altLang="de-DE" u="sng" dirty="0">
                <a:solidFill>
                  <a:schemeClr val="tx2">
                    <a:lumMod val="60000"/>
                    <a:lumOff val="40000"/>
                  </a:schemeClr>
                </a:solidFill>
                <a:latin typeface="LMU CompatilFact" panose="02000500060000020003" pitchFamily="2" charset="0"/>
              </a:rPr>
              <a:t>1. Pflichtlehrveranstaltungen: </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Alle Veranstaltungen eines Moduls müssen besucht werden.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Auch zu einer Pflichtlehrveranstaltung kann es ein Mehrfachangebot geben.</a:t>
            </a:r>
          </a:p>
          <a:p>
            <a:pPr marL="285750"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Beispiel: </a:t>
            </a:r>
          </a:p>
          <a:p>
            <a:r>
              <a:rPr lang="de-DE" altLang="de-DE" dirty="0">
                <a:solidFill>
                  <a:schemeClr val="tx2">
                    <a:lumMod val="60000"/>
                    <a:lumOff val="40000"/>
                  </a:schemeClr>
                </a:solidFill>
                <a:latin typeface="LMU CompatilFact" panose="02000500060000020003" pitchFamily="2" charset="0"/>
              </a:rPr>
              <a:t>	P 1.2 „Einführung ins wissenschaftliche Arbeiten“ WS; 1. FS</a:t>
            </a:r>
          </a:p>
          <a:p>
            <a:r>
              <a:rPr lang="de-DE" altLang="de-DE" dirty="0">
                <a:solidFill>
                  <a:schemeClr val="tx2">
                    <a:lumMod val="60000"/>
                    <a:lumOff val="40000"/>
                  </a:schemeClr>
                </a:solidFill>
                <a:latin typeface="LMU CompatilFact" panose="02000500060000020003" pitchFamily="2" charset="0"/>
              </a:rPr>
              <a:t>	Die Veranstaltung P 1.2 muss abgelegt werden, es gibt dazu aber viele 	gleichwertige Kurse, von denen nur einer besucht werden muss.</a:t>
            </a:r>
          </a:p>
          <a:p>
            <a:pPr eaLnBrk="1" hangingPunct="1"/>
            <a:r>
              <a:rPr lang="de-DE" altLang="de-DE" dirty="0">
                <a:solidFill>
                  <a:schemeClr val="tx2">
                    <a:lumMod val="60000"/>
                    <a:lumOff val="40000"/>
                  </a:schemeClr>
                </a:solidFill>
                <a:latin typeface="LMU CompatilFact" panose="02000500060000020003" pitchFamily="2" charset="0"/>
              </a:rPr>
              <a:t>	</a:t>
            </a:r>
          </a:p>
        </p:txBody>
      </p:sp>
      <p:sp>
        <p:nvSpPr>
          <p:cNvPr id="5" name="Rechteck 4">
            <a:extLst>
              <a:ext uri="{FF2B5EF4-FFF2-40B4-BE49-F238E27FC236}">
                <a16:creationId xmlns:a16="http://schemas.microsoft.com/office/drawing/2014/main" id="{6D2C0D17-39E7-5B81-E7D1-4E29B73E6A3F}"/>
              </a:ext>
            </a:extLst>
          </p:cNvPr>
          <p:cNvSpPr/>
          <p:nvPr/>
        </p:nvSpPr>
        <p:spPr>
          <a:xfrm>
            <a:off x="305718" y="1736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Pflicht- und Wahlpflichtanteile im Studium</a:t>
            </a:r>
          </a:p>
        </p:txBody>
      </p:sp>
    </p:spTree>
    <p:extLst>
      <p:ext uri="{BB962C8B-B14F-4D97-AF65-F5344CB8AC3E}">
        <p14:creationId xmlns:p14="http://schemas.microsoft.com/office/powerpoint/2010/main" val="42187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4C41F06C-16B6-C2DD-E19E-6333D73EB1E9}"/>
              </a:ext>
            </a:extLst>
          </p:cNvPr>
          <p:cNvSpPr txBox="1">
            <a:spLocks noChangeArrowheads="1"/>
          </p:cNvSpPr>
          <p:nvPr/>
        </p:nvSpPr>
        <p:spPr>
          <a:xfrm>
            <a:off x="278075" y="1916832"/>
            <a:ext cx="8856984" cy="446449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444500" algn="l"/>
              </a:tabLst>
            </a:pPr>
            <a:r>
              <a:rPr lang="de-DE" altLang="de-DE" sz="2000" u="sng" dirty="0">
                <a:solidFill>
                  <a:schemeClr val="tx2">
                    <a:lumMod val="60000"/>
                    <a:lumOff val="40000"/>
                  </a:schemeClr>
                </a:solidFill>
                <a:latin typeface="LMU CompatilFact" panose="02000500060000020003" pitchFamily="2" charset="0"/>
              </a:rPr>
              <a:t>2. Wahlpflichtlehrveranstaltungen: </a:t>
            </a: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Es sind Module vorgesehen, die sowohl Pflicht- als auch Wahlpflichtlehrveranstaltungen beinhalten.</a:t>
            </a:r>
          </a:p>
          <a:p>
            <a:pPr marL="0" indent="0">
              <a:tabLst>
                <a:tab pos="444500" algn="l"/>
              </a:tabLst>
            </a:pPr>
            <a:endParaRPr lang="de-DE" altLang="de-DE" sz="2000" dirty="0"/>
          </a:p>
          <a:p>
            <a:pPr>
              <a:buFont typeface="Wingdings" pitchFamily="2" charset="2"/>
              <a:buChar char="Ø"/>
              <a:tabLst>
                <a:tab pos="444500" algn="l"/>
              </a:tabLst>
            </a:pPr>
            <a:r>
              <a:rPr lang="de-DE" altLang="de-DE" sz="2000" b="1" dirty="0">
                <a:solidFill>
                  <a:schemeClr val="tx2">
                    <a:lumMod val="60000"/>
                    <a:lumOff val="40000"/>
                  </a:schemeClr>
                </a:solidFill>
                <a:latin typeface="LMU CompatilFact" panose="02000500060000020003" pitchFamily="2" charset="0"/>
              </a:rPr>
              <a:t>Am Beispiel für MS und GS</a:t>
            </a:r>
            <a:r>
              <a:rPr lang="de-DE" altLang="de-DE" sz="2000" dirty="0">
                <a:solidFill>
                  <a:schemeClr val="tx2">
                    <a:lumMod val="60000"/>
                    <a:lumOff val="40000"/>
                  </a:schemeClr>
                </a:solidFill>
                <a:latin typeface="LMU CompatilFact" panose="02000500060000020003" pitchFamily="2" charset="0"/>
              </a:rPr>
              <a:t> Modul P 7:</a:t>
            </a: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Die Lehrveranstaltungen P 7.1 und P 7.2 sind verpflichtend zu belegen:</a:t>
            </a:r>
          </a:p>
          <a:p>
            <a:pPr>
              <a:tabLst>
                <a:tab pos="444500" algn="l"/>
              </a:tabLst>
            </a:pPr>
            <a:r>
              <a:rPr lang="de-DE" altLang="de-DE" sz="2000" dirty="0">
                <a:solidFill>
                  <a:schemeClr val="tx2">
                    <a:lumMod val="60000"/>
                    <a:lumOff val="40000"/>
                  </a:schemeClr>
                </a:solidFill>
                <a:latin typeface="LMU CompatilFact" panose="02000500060000020003" pitchFamily="2" charset="0"/>
              </a:rPr>
              <a:t> P 7.1: „Grundlegung atl. Exegese und Theologie“</a:t>
            </a:r>
          </a:p>
          <a:p>
            <a:pPr>
              <a:tabLst>
                <a:tab pos="444500" algn="l"/>
              </a:tabLst>
            </a:pPr>
            <a:r>
              <a:rPr lang="de-DE" altLang="de-DE" sz="2000" dirty="0">
                <a:solidFill>
                  <a:schemeClr val="tx2">
                    <a:lumMod val="60000"/>
                    <a:lumOff val="40000"/>
                  </a:schemeClr>
                </a:solidFill>
                <a:latin typeface="LMU CompatilFact" panose="02000500060000020003" pitchFamily="2" charset="0"/>
              </a:rPr>
              <a:t> P 7.2: „Jesus von Nazareth“</a:t>
            </a:r>
          </a:p>
          <a:p>
            <a:pPr marL="0" indent="0">
              <a:tabLst>
                <a:tab pos="444500" algn="l"/>
              </a:tabLst>
            </a:pPr>
            <a:endParaRPr lang="de-DE" altLang="de-DE" sz="2000" dirty="0">
              <a:solidFill>
                <a:schemeClr val="tx2">
                  <a:lumMod val="60000"/>
                  <a:lumOff val="40000"/>
                </a:schemeClr>
              </a:solidFill>
              <a:latin typeface="LMU CompatilFact" panose="02000500060000020003" pitchFamily="2" charset="0"/>
            </a:endParaRPr>
          </a:p>
          <a:p>
            <a:pPr marL="0" indent="0">
              <a:buNone/>
              <a:tabLst>
                <a:tab pos="444500" algn="l"/>
              </a:tabLst>
            </a:pPr>
            <a:r>
              <a:rPr lang="de-DE" altLang="de-DE" sz="2000" dirty="0">
                <a:solidFill>
                  <a:schemeClr val="tx2">
                    <a:lumMod val="60000"/>
                    <a:lumOff val="40000"/>
                  </a:schemeClr>
                </a:solidFill>
                <a:latin typeface="LMU CompatilFact" panose="02000500060000020003" pitchFamily="2" charset="0"/>
              </a:rPr>
              <a:t>Zum Modul gehören vier weitere Veranstaltungen, aus denen </a:t>
            </a:r>
            <a:r>
              <a:rPr lang="de-DE" altLang="de-DE" sz="2000" b="1" dirty="0">
                <a:solidFill>
                  <a:schemeClr val="tx2">
                    <a:lumMod val="60000"/>
                    <a:lumOff val="40000"/>
                  </a:schemeClr>
                </a:solidFill>
                <a:latin typeface="LMU CompatilFact" panose="02000500060000020003" pitchFamily="2" charset="0"/>
              </a:rPr>
              <a:t>eine </a:t>
            </a:r>
            <a:r>
              <a:rPr lang="de-DE" altLang="de-DE" sz="2000" dirty="0">
                <a:solidFill>
                  <a:schemeClr val="tx2">
                    <a:lumMod val="60000"/>
                    <a:lumOff val="40000"/>
                  </a:schemeClr>
                </a:solidFill>
                <a:latin typeface="LMU CompatilFact" panose="02000500060000020003" pitchFamily="2" charset="0"/>
              </a:rPr>
              <a:t>gewählt wird:</a:t>
            </a:r>
          </a:p>
        </p:txBody>
      </p:sp>
    </p:spTree>
    <p:extLst>
      <p:ext uri="{BB962C8B-B14F-4D97-AF65-F5344CB8AC3E}">
        <p14:creationId xmlns:p14="http://schemas.microsoft.com/office/powerpoint/2010/main" val="187342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6CFCF7D-E60A-563B-6533-F6890304820B}"/>
              </a:ext>
            </a:extLst>
          </p:cNvPr>
          <p:cNvSpPr txBox="1">
            <a:spLocks noChangeArrowheads="1"/>
          </p:cNvSpPr>
          <p:nvPr/>
        </p:nvSpPr>
        <p:spPr>
          <a:xfrm>
            <a:off x="467544" y="1700808"/>
            <a:ext cx="7992690" cy="48959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tabLst>
                <a:tab pos="1257300" algn="l"/>
              </a:tabLst>
            </a:pPr>
            <a:r>
              <a:rPr lang="de-DE" altLang="de-DE" sz="2400" dirty="0">
                <a:solidFill>
                  <a:schemeClr val="tx2">
                    <a:lumMod val="60000"/>
                    <a:lumOff val="40000"/>
                  </a:schemeClr>
                </a:solidFill>
                <a:latin typeface="LMU CompatilFact" panose="02000500060000020003" pitchFamily="2" charset="0"/>
              </a:rPr>
              <a:t>Aus den nachstehenden Veranstaltungen P 7.3.1 – P 7.3.4 ist </a:t>
            </a:r>
            <a:r>
              <a:rPr lang="de-DE" altLang="de-DE" sz="2400" b="1" dirty="0">
                <a:solidFill>
                  <a:schemeClr val="tx2">
                    <a:lumMod val="60000"/>
                    <a:lumOff val="40000"/>
                  </a:schemeClr>
                </a:solidFill>
                <a:latin typeface="LMU CompatilFact" panose="02000500060000020003" pitchFamily="2" charset="0"/>
              </a:rPr>
              <a:t>eine</a:t>
            </a:r>
            <a:r>
              <a:rPr lang="de-DE" altLang="de-DE" sz="2400" dirty="0">
                <a:solidFill>
                  <a:schemeClr val="tx2">
                    <a:lumMod val="60000"/>
                    <a:lumOff val="40000"/>
                  </a:schemeClr>
                </a:solidFill>
                <a:latin typeface="LMU CompatilFact" panose="02000500060000020003" pitchFamily="2" charset="0"/>
              </a:rPr>
              <a:t> Lehrveranstaltung zu wählen:</a:t>
            </a:r>
          </a:p>
          <a:p>
            <a:pPr marL="0" indent="0">
              <a:tabLst>
                <a:tab pos="1257300" algn="l"/>
              </a:tabLst>
            </a:pPr>
            <a:endParaRPr lang="de-DE" altLang="de-DE" sz="2400" dirty="0">
              <a:solidFill>
                <a:schemeClr val="tx2">
                  <a:lumMod val="60000"/>
                  <a:lumOff val="40000"/>
                </a:schemeClr>
              </a:solidFill>
              <a:latin typeface="LMU CompatilFact" panose="02000500060000020003" pitchFamily="2" charset="0"/>
            </a:endParaRPr>
          </a:p>
          <a:p>
            <a:pPr>
              <a:buFont typeface="Wingdings" pitchFamily="2" charset="2"/>
              <a:buChar char="Ø"/>
              <a:tabLst>
                <a:tab pos="1257300" algn="l"/>
              </a:tabLst>
            </a:pPr>
            <a:r>
              <a:rPr lang="de-DE" altLang="de-DE" sz="2400" dirty="0">
                <a:solidFill>
                  <a:schemeClr val="tx2">
                    <a:lumMod val="60000"/>
                    <a:lumOff val="40000"/>
                  </a:schemeClr>
                </a:solidFill>
                <a:latin typeface="LMU CompatilFact" panose="02000500060000020003" pitchFamily="2" charset="0"/>
              </a:rPr>
              <a:t>P 7.3.1: 	„Seminar Altes Testament 2“</a:t>
            </a:r>
          </a:p>
          <a:p>
            <a:pPr>
              <a:buFont typeface="Wingdings" pitchFamily="2" charset="2"/>
              <a:buChar char="Ø"/>
              <a:tabLst>
                <a:tab pos="1257300" algn="l"/>
              </a:tabLst>
            </a:pPr>
            <a:r>
              <a:rPr lang="de-DE" altLang="de-DE" sz="2400" dirty="0">
                <a:solidFill>
                  <a:schemeClr val="tx2">
                    <a:lumMod val="60000"/>
                    <a:lumOff val="40000"/>
                  </a:schemeClr>
                </a:solidFill>
                <a:latin typeface="LMU CompatilFact" panose="02000500060000020003" pitchFamily="2" charset="0"/>
              </a:rPr>
              <a:t>P 7.3.2: 	„Seminar Neues Testament 2“</a:t>
            </a:r>
          </a:p>
          <a:p>
            <a:pPr>
              <a:buFont typeface="Wingdings" pitchFamily="2" charset="2"/>
              <a:buChar char="Ø"/>
              <a:tabLst>
                <a:tab pos="1257300" algn="l"/>
              </a:tabLst>
            </a:pPr>
            <a:r>
              <a:rPr lang="de-DE" altLang="de-DE" sz="2400" dirty="0">
                <a:solidFill>
                  <a:schemeClr val="tx2">
                    <a:lumMod val="60000"/>
                    <a:lumOff val="40000"/>
                  </a:schemeClr>
                </a:solidFill>
                <a:latin typeface="LMU CompatilFact" panose="02000500060000020003" pitchFamily="2" charset="0"/>
              </a:rPr>
              <a:t>P 7.3.3: 	„Seminar Kirchengeschichte des </a:t>
            </a:r>
          </a:p>
          <a:p>
            <a:pPr marL="0" indent="0">
              <a:buNone/>
              <a:tabLst>
                <a:tab pos="1257300" algn="l"/>
              </a:tabLst>
            </a:pPr>
            <a:r>
              <a:rPr lang="de-DE" altLang="de-DE" sz="2400" dirty="0">
                <a:solidFill>
                  <a:schemeClr val="tx2">
                    <a:lumMod val="60000"/>
                    <a:lumOff val="40000"/>
                  </a:schemeClr>
                </a:solidFill>
                <a:latin typeface="LMU CompatilFact" panose="02000500060000020003" pitchFamily="2" charset="0"/>
              </a:rPr>
              <a:t>		Altertums 2“</a:t>
            </a:r>
          </a:p>
          <a:p>
            <a:pPr>
              <a:buFont typeface="Wingdings" pitchFamily="2" charset="2"/>
              <a:buChar char="Ø"/>
              <a:tabLst>
                <a:tab pos="1257300" algn="l"/>
              </a:tabLst>
            </a:pPr>
            <a:r>
              <a:rPr lang="de-DE" altLang="de-DE" sz="2400" dirty="0">
                <a:solidFill>
                  <a:schemeClr val="tx2">
                    <a:lumMod val="60000"/>
                    <a:lumOff val="40000"/>
                  </a:schemeClr>
                </a:solidFill>
                <a:latin typeface="LMU CompatilFact" panose="02000500060000020003" pitchFamily="2" charset="0"/>
              </a:rPr>
              <a:t>P 7.3.4: 	„Seminar Kirchengeschichte des 				Mittelalters und der Neuzeit 2“</a:t>
            </a:r>
          </a:p>
          <a:p>
            <a:pPr marL="0" indent="0">
              <a:tabLst>
                <a:tab pos="1257300" algn="l"/>
              </a:tabLst>
            </a:pPr>
            <a:endParaRPr lang="de-DE" altLang="de-DE" dirty="0"/>
          </a:p>
        </p:txBody>
      </p:sp>
    </p:spTree>
    <p:extLst>
      <p:ext uri="{BB962C8B-B14F-4D97-AF65-F5344CB8AC3E}">
        <p14:creationId xmlns:p14="http://schemas.microsoft.com/office/powerpoint/2010/main" val="159267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8">
            <a:extLst>
              <a:ext uri="{FF2B5EF4-FFF2-40B4-BE49-F238E27FC236}">
                <a16:creationId xmlns:a16="http://schemas.microsoft.com/office/drawing/2014/main" id="{D93A106F-1768-E0ED-9CA6-095D9617BAFB}"/>
              </a:ext>
            </a:extLst>
          </p:cNvPr>
          <p:cNvGraphicFramePr>
            <a:graphicFrameLocks/>
          </p:cNvGraphicFramePr>
          <p:nvPr>
            <p:extLst>
              <p:ext uri="{D42A27DB-BD31-4B8C-83A1-F6EECF244321}">
                <p14:modId xmlns:p14="http://schemas.microsoft.com/office/powerpoint/2010/main" val="4096417258"/>
              </p:ext>
            </p:extLst>
          </p:nvPr>
        </p:nvGraphicFramePr>
        <p:xfrm>
          <a:off x="467741" y="1916832"/>
          <a:ext cx="8280723" cy="4449852"/>
        </p:xfrm>
        <a:graphic>
          <a:graphicData uri="http://schemas.openxmlformats.org/drawingml/2006/table">
            <a:tbl>
              <a:tblPr/>
              <a:tblGrid>
                <a:gridCol w="2812484">
                  <a:extLst>
                    <a:ext uri="{9D8B030D-6E8A-4147-A177-3AD203B41FA5}">
                      <a16:colId xmlns:a16="http://schemas.microsoft.com/office/drawing/2014/main" val="20000"/>
                    </a:ext>
                  </a:extLst>
                </a:gridCol>
                <a:gridCol w="2889986">
                  <a:extLst>
                    <a:ext uri="{9D8B030D-6E8A-4147-A177-3AD203B41FA5}">
                      <a16:colId xmlns:a16="http://schemas.microsoft.com/office/drawing/2014/main" val="20001"/>
                    </a:ext>
                  </a:extLst>
                </a:gridCol>
                <a:gridCol w="2578253">
                  <a:extLst>
                    <a:ext uri="{9D8B030D-6E8A-4147-A177-3AD203B41FA5}">
                      <a16:colId xmlns:a16="http://schemas.microsoft.com/office/drawing/2014/main" val="20002"/>
                    </a:ext>
                  </a:extLst>
                </a:gridCol>
              </a:tblGrid>
              <a:tr h="2529675">
                <a:tc gridSpan="3">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Beispiel: Pflichtmodul P 7 (LA GY)</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p>
                      <a:pPr marL="342900" marR="0" lvl="0" indent="-342900" algn="l" defTabSz="914400" rtl="0" eaLnBrk="1" fontAlgn="base" latinLnBrk="0" hangingPunct="1">
                        <a:lnSpc>
                          <a:spcPct val="100000"/>
                        </a:lnSpc>
                        <a:spcBef>
                          <a:spcPct val="20000"/>
                        </a:spcBef>
                        <a:spcAft>
                          <a:spcPct val="0"/>
                        </a:spcAft>
                        <a:buClr>
                          <a:schemeClr val="tx2">
                            <a:lumMod val="60000"/>
                            <a:lumOff val="40000"/>
                          </a:schemeClr>
                        </a:buClr>
                        <a:buSzTx/>
                        <a:buFont typeface="Wingdings" pitchFamily="2" charset="2"/>
                        <a:buChar char="Ø"/>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 Das Modul muss belegt werden</a:t>
                      </a:r>
                    </a:p>
                    <a:p>
                      <a:pPr marL="342900" marR="0" lvl="0" indent="-342900" algn="l" defTabSz="914400" rtl="0" eaLnBrk="1" fontAlgn="base" latinLnBrk="0" hangingPunct="1">
                        <a:lnSpc>
                          <a:spcPct val="100000"/>
                        </a:lnSpc>
                        <a:spcBef>
                          <a:spcPct val="20000"/>
                        </a:spcBef>
                        <a:spcAft>
                          <a:spcPct val="0"/>
                        </a:spcAft>
                        <a:buClr>
                          <a:schemeClr val="tx2">
                            <a:lumMod val="60000"/>
                            <a:lumOff val="40000"/>
                          </a:schemeClr>
                        </a:buClr>
                        <a:buSzTx/>
                        <a:buFont typeface="Wingdings" pitchFamily="2" charset="2"/>
                        <a:buChar char="Ø"/>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 Die Lehrveranstaltungen P 7.1 – P 7.2 müssen belegt werden</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Aus den Veranstaltungen P 7.3.1 – P 7.3.3 muss eine gewählt werden – </a:t>
                      </a:r>
                      <a:r>
                        <a:rPr kumimoji="0" lang="de-DE" altLang="de-DE" sz="2000" b="0" i="0" u="sng" strike="noStrike" cap="none" normalizeH="0" baseline="0" dirty="0">
                          <a:ln>
                            <a:noFill/>
                          </a:ln>
                          <a:solidFill>
                            <a:schemeClr val="tx2">
                              <a:lumMod val="60000"/>
                              <a:lumOff val="40000"/>
                            </a:schemeClr>
                          </a:solidFill>
                          <a:effectLst/>
                          <a:latin typeface="LMU CompatilFact" pitchFamily="2" charset="0"/>
                        </a:rPr>
                        <a:t>die Wahl steht dem Studierenden frei</a:t>
                      </a: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1920087">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7.3.1 „Seminar Kirchengeschichte des Altertums 1“</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ODER:</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endParaRPr kumimoji="0" lang="de-DE" altLang="de-DE" sz="2000" b="0" i="0" u="none" strike="noStrike" cap="none" normalizeH="0" baseline="0" dirty="0">
                        <a:ln>
                          <a:noFill/>
                        </a:ln>
                        <a:solidFill>
                          <a:schemeClr val="tx2">
                            <a:lumMod val="60000"/>
                            <a:lumOff val="40000"/>
                          </a:schemeClr>
                        </a:solidFill>
                        <a:effectLst/>
                        <a:latin typeface="LMU CompatilFact" pitchFamily="2" charset="0"/>
                      </a:endParaRP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7.3.2</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„Seminar Kirchengeschichte des Mittelalters und der Neuzeit 1“</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ODER:</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009900"/>
                        </a:buClr>
                        <a:buFont typeface="Wingdings" pitchFamily="2" charset="2"/>
                        <a:defRPr sz="2000">
                          <a:solidFill>
                            <a:srgbClr val="006C30"/>
                          </a:solidFill>
                          <a:latin typeface="LMU CompatilFact" pitchFamily="2" charset="0"/>
                        </a:defRPr>
                      </a:lvl1pPr>
                      <a:lvl2pPr marL="742950" indent="-285750">
                        <a:lnSpc>
                          <a:spcPct val="140000"/>
                        </a:lnSpc>
                        <a:spcBef>
                          <a:spcPct val="20000"/>
                        </a:spcBef>
                        <a:buClr>
                          <a:srgbClr val="006600"/>
                        </a:buClr>
                        <a:buFont typeface="Times" pitchFamily="18" charset="0"/>
                        <a:defRPr sz="1400">
                          <a:solidFill>
                            <a:srgbClr val="006C30"/>
                          </a:solidFill>
                          <a:latin typeface="LMU CompatilFact" pitchFamily="2" charset="0"/>
                        </a:defRPr>
                      </a:lvl2pPr>
                      <a:lvl3pPr marL="1143000" indent="-228600">
                        <a:spcBef>
                          <a:spcPct val="20000"/>
                        </a:spcBef>
                        <a:buClr>
                          <a:srgbClr val="006600"/>
                        </a:buClr>
                        <a:buFont typeface="LMU CompatilFact" pitchFamily="2" charset="0"/>
                        <a:defRPr sz="1400">
                          <a:solidFill>
                            <a:srgbClr val="006C30"/>
                          </a:solidFill>
                          <a:latin typeface="LMU CompatilFact" pitchFamily="2" charset="0"/>
                        </a:defRPr>
                      </a:lvl3pPr>
                      <a:lvl4pPr marL="1600200" indent="-228600">
                        <a:spcBef>
                          <a:spcPct val="20000"/>
                        </a:spcBef>
                        <a:buClr>
                          <a:srgbClr val="006600"/>
                        </a:buClr>
                        <a:defRPr sz="1400">
                          <a:solidFill>
                            <a:srgbClr val="006C30"/>
                          </a:solidFill>
                          <a:latin typeface="LMU CompatilFact" pitchFamily="2" charset="0"/>
                        </a:defRPr>
                      </a:lvl4pPr>
                      <a:lvl5pPr marL="2057400" indent="-228600">
                        <a:spcBef>
                          <a:spcPct val="20000"/>
                        </a:spcBef>
                        <a:defRPr sz="1400">
                          <a:solidFill>
                            <a:srgbClr val="006C30"/>
                          </a:solidFill>
                          <a:latin typeface="LMU CompatilFact" pitchFamily="2" charset="0"/>
                        </a:defRPr>
                      </a:lvl5pPr>
                      <a:lvl6pPr marL="2514600" indent="-228600" eaLnBrk="0" fontAlgn="base" hangingPunct="0">
                        <a:spcBef>
                          <a:spcPct val="20000"/>
                        </a:spcBef>
                        <a:spcAft>
                          <a:spcPct val="0"/>
                        </a:spcAft>
                        <a:defRPr sz="1400">
                          <a:solidFill>
                            <a:srgbClr val="006C30"/>
                          </a:solidFill>
                          <a:latin typeface="LMU CompatilFact" pitchFamily="2" charset="0"/>
                        </a:defRPr>
                      </a:lvl6pPr>
                      <a:lvl7pPr marL="2971800" indent="-228600" eaLnBrk="0" fontAlgn="base" hangingPunct="0">
                        <a:spcBef>
                          <a:spcPct val="20000"/>
                        </a:spcBef>
                        <a:spcAft>
                          <a:spcPct val="0"/>
                        </a:spcAft>
                        <a:defRPr sz="1400">
                          <a:solidFill>
                            <a:srgbClr val="006C30"/>
                          </a:solidFill>
                          <a:latin typeface="LMU CompatilFact" pitchFamily="2" charset="0"/>
                        </a:defRPr>
                      </a:lvl7pPr>
                      <a:lvl8pPr marL="3429000" indent="-228600" eaLnBrk="0" fontAlgn="base" hangingPunct="0">
                        <a:spcBef>
                          <a:spcPct val="20000"/>
                        </a:spcBef>
                        <a:spcAft>
                          <a:spcPct val="0"/>
                        </a:spcAft>
                        <a:defRPr sz="1400">
                          <a:solidFill>
                            <a:srgbClr val="006C30"/>
                          </a:solidFill>
                          <a:latin typeface="LMU CompatilFact" pitchFamily="2" charset="0"/>
                        </a:defRPr>
                      </a:lvl8pPr>
                      <a:lvl9pPr marL="3886200" indent="-228600" eaLnBrk="0" fontAlgn="base" hangingPunct="0">
                        <a:spcBef>
                          <a:spcPct val="20000"/>
                        </a:spcBef>
                        <a:spcAft>
                          <a:spcPct val="0"/>
                        </a:spcAft>
                        <a:defRPr sz="1400">
                          <a:solidFill>
                            <a:srgbClr val="006C30"/>
                          </a:solidFill>
                          <a:latin typeface="LMU CompatilFact" pitchFamily="2" charset="0"/>
                        </a:defRPr>
                      </a:lvl9pPr>
                    </a:lstStyle>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P 7.3.3</a:t>
                      </a:r>
                    </a:p>
                    <a:p>
                      <a:pPr marL="0" marR="0" lvl="0" indent="0" algn="l" defTabSz="914400" rtl="0" eaLnBrk="1" fontAlgn="base" latinLnBrk="0" hangingPunct="1">
                        <a:lnSpc>
                          <a:spcPct val="100000"/>
                        </a:lnSpc>
                        <a:spcBef>
                          <a:spcPct val="20000"/>
                        </a:spcBef>
                        <a:spcAft>
                          <a:spcPct val="0"/>
                        </a:spcAft>
                        <a:buClr>
                          <a:srgbClr val="009900"/>
                        </a:buClr>
                        <a:buSzTx/>
                        <a:buFont typeface="Wingdings" pitchFamily="2" charset="2"/>
                        <a:buNone/>
                        <a:tabLst/>
                      </a:pPr>
                      <a:r>
                        <a:rPr kumimoji="0" lang="de-DE" altLang="de-DE" sz="2000" b="0" i="0" u="none" strike="noStrike" cap="none" normalizeH="0" baseline="0" dirty="0">
                          <a:ln>
                            <a:noFill/>
                          </a:ln>
                          <a:solidFill>
                            <a:schemeClr val="tx2">
                              <a:lumMod val="60000"/>
                              <a:lumOff val="40000"/>
                            </a:schemeClr>
                          </a:solidFill>
                          <a:effectLst/>
                          <a:latin typeface="LMU CompatilFact" pitchFamily="2" charset="0"/>
                        </a:rPr>
                        <a:t>„Seminar Bayerische Kirchengeschichte 1“</a:t>
                      </a:r>
                    </a:p>
                  </a:txBody>
                  <a:tcPr marT="45663" marB="456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8215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04F8262-94C9-3BEF-95A1-7F1961F999EB}"/>
              </a:ext>
            </a:extLst>
          </p:cNvPr>
          <p:cNvSpPr txBox="1"/>
          <p:nvPr/>
        </p:nvSpPr>
        <p:spPr>
          <a:xfrm>
            <a:off x="395536" y="1916832"/>
            <a:ext cx="8280920" cy="1477328"/>
          </a:xfrm>
          <a:prstGeom prst="rect">
            <a:avLst/>
          </a:prstGeom>
          <a:noFill/>
        </p:spPr>
        <p:txBody>
          <a:bodyPr wrap="square">
            <a:spAutoFit/>
          </a:bodyPr>
          <a:lstStyle/>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Auswahlmöglichkeiten können Sie Ihrem jeweiligen Studienplan entnehmen, den Sie auf der Homepage abrufen oder im Portal LSF einsehen.</a:t>
            </a:r>
          </a:p>
          <a:p>
            <a:pPr marL="285750" indent="-285750" eaLnBrk="1" hangingPunct="1">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5" name="Textfeld 4">
            <a:extLst>
              <a:ext uri="{FF2B5EF4-FFF2-40B4-BE49-F238E27FC236}">
                <a16:creationId xmlns:a16="http://schemas.microsoft.com/office/drawing/2014/main" id="{1232A3FC-6FC6-FF1A-0A76-15724EA7E60F}"/>
              </a:ext>
            </a:extLst>
          </p:cNvPr>
          <p:cNvSpPr txBox="1"/>
          <p:nvPr/>
        </p:nvSpPr>
        <p:spPr>
          <a:xfrm>
            <a:off x="395536" y="2996952"/>
            <a:ext cx="8136904" cy="2585323"/>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Prinzipiell können Sie immer mehr LV besuchen, als Sie müssen, aber:</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Bei Wahlpflichtlehrveranstaltungen ist immer angegeben, wie viele Veranstaltungen auszuwählen sind.</a:t>
            </a:r>
          </a:p>
          <a:p>
            <a:pPr marL="0" indent="0" eaLnBrk="1" hangingPunct="1"/>
            <a:r>
              <a:rPr lang="de-DE" altLang="de-DE" dirty="0">
                <a:solidFill>
                  <a:schemeClr val="tx2">
                    <a:lumMod val="60000"/>
                    <a:lumOff val="40000"/>
                  </a:schemeClr>
                </a:solidFill>
                <a:latin typeface="LMU CompatilFact" panose="02000500060000020003" pitchFamily="2" charset="0"/>
              </a:rPr>
              <a:t>	Zum Beispiel: eine Veranstaltung aus P 7.3.1 – P 7.3.4 (LA MS/GS)</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Bitte halten Sie diese Auswahlvorgabe im Hinblick auf die Prüfungen ein.</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Es können nicht mehr Prüfungen abgelegt und ECTS-Punkte eingebracht werden, als für das Modul vorgesehen sind!</a:t>
            </a:r>
          </a:p>
          <a:p>
            <a:pPr marL="285750" indent="-285750" eaLnBrk="1" hangingPunct="1">
              <a:buFont typeface="Wingdings" panose="05000000000000000000" pitchFamily="2" charset="2"/>
              <a:buChar char="Ø"/>
            </a:pPr>
            <a:r>
              <a:rPr lang="de-DE" altLang="de-DE" dirty="0">
                <a:solidFill>
                  <a:schemeClr val="tx2">
                    <a:lumMod val="60000"/>
                    <a:lumOff val="40000"/>
                  </a:schemeClr>
                </a:solidFill>
                <a:latin typeface="LMU CompatilFact" panose="02000500060000020003" pitchFamily="2" charset="0"/>
              </a:rPr>
              <a:t>Zu viel erbrachte Punkte werden nicht gewertet.</a:t>
            </a:r>
          </a:p>
        </p:txBody>
      </p:sp>
    </p:spTree>
    <p:extLst>
      <p:ext uri="{BB962C8B-B14F-4D97-AF65-F5344CB8AC3E}">
        <p14:creationId xmlns:p14="http://schemas.microsoft.com/office/powerpoint/2010/main" val="302514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79512" y="2348879"/>
            <a:ext cx="8661648" cy="3996445"/>
          </a:xfrm>
        </p:spPr>
        <p:txBody>
          <a:bodyPr/>
          <a:lstStyle/>
          <a:p>
            <a:pPr>
              <a:lnSpc>
                <a:spcPct val="150000"/>
              </a:lnSpc>
              <a:buFont typeface="Wingdings" pitchFamily="2" charset="2"/>
              <a:buChar char="Ø"/>
            </a:pPr>
            <a:r>
              <a:rPr lang="de-DE" sz="1600" dirty="0">
                <a:solidFill>
                  <a:schemeClr val="tx2">
                    <a:lumMod val="60000"/>
                    <a:lumOff val="40000"/>
                  </a:schemeClr>
                </a:solidFill>
                <a:latin typeface="LMU CompatilFact" panose="02000500060000020003" pitchFamily="2" charset="0"/>
              </a:rPr>
              <a:t>Alle Veranstaltungen sind belegpflichtig.</a:t>
            </a:r>
          </a:p>
          <a:p>
            <a:pPr>
              <a:lnSpc>
                <a:spcPct val="150000"/>
              </a:lnSpc>
              <a:buFont typeface="Wingdings" pitchFamily="2" charset="2"/>
              <a:buChar char="Ø"/>
            </a:pPr>
            <a:r>
              <a:rPr lang="de-DE" sz="1600" dirty="0">
                <a:solidFill>
                  <a:schemeClr val="tx2">
                    <a:lumMod val="60000"/>
                    <a:lumOff val="40000"/>
                  </a:schemeClr>
                </a:solidFill>
                <a:latin typeface="LMU CompatilFact" panose="02000500060000020003" pitchFamily="2" charset="0"/>
              </a:rPr>
              <a:t>Für den Besuch der Veranstaltungen ist eine online-Anmeldung vor Semesterbeginn über das elektronische Vorlesungsverzeichnis der LMU: „LSF“ notwendig. </a:t>
            </a:r>
          </a:p>
          <a:p>
            <a:pPr>
              <a:lnSpc>
                <a:spcPct val="150000"/>
              </a:lnSpc>
              <a:buFont typeface="Wingdings" pitchFamily="2" charset="2"/>
              <a:buChar char="Ø"/>
            </a:pPr>
            <a:r>
              <a:rPr lang="de-DE" sz="1600" dirty="0">
                <a:solidFill>
                  <a:schemeClr val="tx2">
                    <a:lumMod val="60000"/>
                    <a:lumOff val="40000"/>
                  </a:schemeClr>
                </a:solidFill>
                <a:latin typeface="LMU CompatilFact" panose="02000500060000020003" pitchFamily="2" charset="0"/>
              </a:rPr>
              <a:t>Anmeldungen sind nur innerhalb der Belegfrist möglich.</a:t>
            </a:r>
          </a:p>
          <a:p>
            <a:pPr>
              <a:lnSpc>
                <a:spcPct val="150000"/>
              </a:lnSpc>
              <a:buFont typeface="Wingdings" pitchFamily="2" charset="2"/>
              <a:buChar char="Ø"/>
            </a:pPr>
            <a:r>
              <a:rPr lang="de-DE" altLang="de-DE" sz="1600" dirty="0">
                <a:solidFill>
                  <a:schemeClr val="tx2">
                    <a:lumMod val="60000"/>
                    <a:lumOff val="40000"/>
                  </a:schemeClr>
                </a:solidFill>
                <a:latin typeface="LMU CompatilFact" panose="02000500060000020003" pitchFamily="2" charset="0"/>
              </a:rPr>
              <a:t>Nach Ablauf der Belegfrist (für WS: 23.09.2024 – 07.10.2024) ist keine online-Anmeldung mehr möglich! </a:t>
            </a:r>
          </a:p>
          <a:p>
            <a:pPr>
              <a:lnSpc>
                <a:spcPct val="150000"/>
              </a:lnSpc>
              <a:buFont typeface="Wingdings" pitchFamily="2" charset="2"/>
              <a:buChar char="Ø"/>
            </a:pPr>
            <a:r>
              <a:rPr lang="de-DE" altLang="de-DE" sz="1600" dirty="0">
                <a:solidFill>
                  <a:schemeClr val="tx2">
                    <a:lumMod val="60000"/>
                    <a:lumOff val="40000"/>
                  </a:schemeClr>
                </a:solidFill>
                <a:latin typeface="LMU CompatilFact" panose="02000500060000020003" pitchFamily="2" charset="0"/>
              </a:rPr>
              <a:t>In Ausnahmefällen können Sie nacherfasst werden. - Wenden Sie sich dazu an das Studienbüro und:</a:t>
            </a:r>
          </a:p>
          <a:p>
            <a:pPr lvl="1">
              <a:spcBef>
                <a:spcPct val="50000"/>
              </a:spcBef>
              <a:buFont typeface="Arial" panose="020B0604020202020204" pitchFamily="34" charset="0"/>
              <a:buChar char="•"/>
              <a:tabLst>
                <a:tab pos="355600" algn="l"/>
              </a:tabLst>
            </a:pPr>
            <a:r>
              <a:rPr lang="de-DE" altLang="de-DE" sz="1600" dirty="0">
                <a:solidFill>
                  <a:schemeClr val="tx2">
                    <a:lumMod val="60000"/>
                    <a:lumOff val="40000"/>
                  </a:schemeClr>
                </a:solidFill>
                <a:latin typeface="LMU CompatilFact" panose="02000500060000020003" pitchFamily="2" charset="0"/>
              </a:rPr>
              <a:t>Geben Sie den vollständigen Namen und Studiengang an.</a:t>
            </a:r>
          </a:p>
          <a:p>
            <a:pPr lvl="1">
              <a:buFont typeface="Arial" panose="020B0604020202020204" pitchFamily="34" charset="0"/>
              <a:buChar char="•"/>
              <a:tabLst>
                <a:tab pos="355600" algn="l"/>
              </a:tabLst>
            </a:pPr>
            <a:r>
              <a:rPr lang="de-DE" altLang="de-DE" sz="1600" dirty="0">
                <a:solidFill>
                  <a:schemeClr val="tx2">
                    <a:lumMod val="60000"/>
                    <a:lumOff val="40000"/>
                  </a:schemeClr>
                </a:solidFill>
                <a:latin typeface="LMU CompatilFact" panose="02000500060000020003" pitchFamily="2" charset="0"/>
              </a:rPr>
              <a:t>Geben Sie immer Ihre Matrikelnummer an.</a:t>
            </a:r>
            <a:endParaRPr lang="de-DE" sz="1600" dirty="0">
              <a:solidFill>
                <a:schemeClr val="tx2">
                  <a:lumMod val="60000"/>
                  <a:lumOff val="40000"/>
                </a:schemeClr>
              </a:solidFill>
              <a:latin typeface="LMU CompatilFact" panose="02000500060000020003" pitchFamily="2" charset="0"/>
            </a:endParaRPr>
          </a:p>
          <a:p>
            <a:pPr marL="0" indent="0" eaLnBrk="1" hangingPunct="1">
              <a:tabLst>
                <a:tab pos="355600" algn="l"/>
              </a:tabLst>
            </a:pPr>
            <a:endParaRPr lang="de-DE" altLang="de-DE" sz="1100" dirty="0">
              <a:solidFill>
                <a:srgbClr val="589898"/>
              </a:solidFill>
            </a:endParaRPr>
          </a:p>
          <a:p>
            <a:pPr>
              <a:lnSpc>
                <a:spcPct val="150000"/>
              </a:lnSpc>
            </a:pPr>
            <a:endParaRPr lang="de-DE" sz="1800" dirty="0">
              <a:solidFill>
                <a:schemeClr val="tx2">
                  <a:lumMod val="60000"/>
                  <a:lumOff val="40000"/>
                </a:schemeClr>
              </a:solidFill>
              <a:latin typeface="LMU CompatilFact" panose="02000500060000020003" pitchFamily="2" charset="0"/>
            </a:endParaRPr>
          </a:p>
          <a:p>
            <a:endParaRPr lang="de-DE" sz="2000" dirty="0"/>
          </a:p>
        </p:txBody>
      </p:sp>
      <p:sp>
        <p:nvSpPr>
          <p:cNvPr id="6" name="Rechteck 5">
            <a:extLst>
              <a:ext uri="{FF2B5EF4-FFF2-40B4-BE49-F238E27FC236}">
                <a16:creationId xmlns:a16="http://schemas.microsoft.com/office/drawing/2014/main" id="{EF2E28AD-FEB7-BD16-3ACD-D4B62E68F0D3}"/>
              </a:ext>
            </a:extLst>
          </p:cNvPr>
          <p:cNvSpPr/>
          <p:nvPr/>
        </p:nvSpPr>
        <p:spPr>
          <a:xfrm>
            <a:off x="305718" y="1738713"/>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Belegung von Lehrveranstaltungen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22E654E-876D-DDDC-493A-96F6BD61A0EF}"/>
              </a:ext>
            </a:extLst>
          </p:cNvPr>
          <p:cNvSpPr/>
          <p:nvPr/>
        </p:nvSpPr>
        <p:spPr>
          <a:xfrm>
            <a:off x="175680"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Lehre-Studium-Forschung (LSF)</a:t>
            </a:r>
          </a:p>
        </p:txBody>
      </p:sp>
      <p:pic>
        <p:nvPicPr>
          <p:cNvPr id="2" name="Picture 2">
            <a:extLst>
              <a:ext uri="{FF2B5EF4-FFF2-40B4-BE49-F238E27FC236}">
                <a16:creationId xmlns:a16="http://schemas.microsoft.com/office/drawing/2014/main" id="{DFEC2433-DE7F-F2A5-EF55-70770DC02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19" y="2412741"/>
            <a:ext cx="8716800" cy="392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40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348880"/>
            <a:ext cx="8229600" cy="3816424"/>
          </a:xfrm>
        </p:spPr>
        <p:txBody>
          <a:bodyPr/>
          <a:lstStyle/>
          <a:p>
            <a:pPr>
              <a:lnSpc>
                <a:spcPct val="150000"/>
              </a:lnSpc>
              <a:buFont typeface="Wingdings" pitchFamily="2" charset="2"/>
              <a:buChar char="Ø"/>
            </a:pPr>
            <a:r>
              <a:rPr lang="de-DE" sz="1800" dirty="0">
                <a:solidFill>
                  <a:schemeClr val="tx2">
                    <a:lumMod val="60000"/>
                    <a:lumOff val="40000"/>
                  </a:schemeClr>
                </a:solidFill>
                <a:latin typeface="LMU CompatilFact" panose="02000500060000020003" pitchFamily="2" charset="0"/>
              </a:rPr>
              <a:t>Die Lehrveranstaltungen der Module werden mit studienbegleitenden (Modul-) Prüfungen abgeschlossen.</a:t>
            </a:r>
          </a:p>
          <a:p>
            <a:pPr>
              <a:lnSpc>
                <a:spcPct val="150000"/>
              </a:lnSpc>
              <a:buFont typeface="Wingdings" pitchFamily="2" charset="2"/>
              <a:buChar char="Ø"/>
            </a:pPr>
            <a:r>
              <a:rPr lang="de-DE" sz="1800" dirty="0">
                <a:solidFill>
                  <a:schemeClr val="tx2">
                    <a:lumMod val="60000"/>
                    <a:lumOff val="40000"/>
                  </a:schemeClr>
                </a:solidFill>
                <a:latin typeface="LMU CompatilFact" panose="02000500060000020003" pitchFamily="2" charset="0"/>
              </a:rPr>
              <a:t>Die Studiengänge Katholische Religionslehre für Lehramt sind abgeschlossen, wenn alle Modulprüfungen in der vorgesehenen Weise erfolgreich abgelegt wurden.</a:t>
            </a:r>
          </a:p>
          <a:p>
            <a:pPr>
              <a:lnSpc>
                <a:spcPct val="150000"/>
              </a:lnSpc>
              <a:buFont typeface="Wingdings" pitchFamily="2" charset="2"/>
              <a:buChar char="Ø"/>
            </a:pPr>
            <a:r>
              <a:rPr lang="de-DE" sz="1800" dirty="0">
                <a:solidFill>
                  <a:schemeClr val="tx2">
                    <a:lumMod val="60000"/>
                    <a:lumOff val="40000"/>
                  </a:schemeClr>
                </a:solidFill>
                <a:latin typeface="LMU CompatilFact" panose="02000500060000020003" pitchFamily="2" charset="0"/>
              </a:rPr>
              <a:t>Eine Prüfung ist bestanden, wenn sie mit mindestens „ausreichend“ (4,0) bewertet ist. </a:t>
            </a:r>
          </a:p>
          <a:p>
            <a:pPr>
              <a:lnSpc>
                <a:spcPct val="150000"/>
              </a:lnSpc>
              <a:buFont typeface="Wingdings" pitchFamily="2" charset="2"/>
              <a:buChar char="Ø"/>
            </a:pPr>
            <a:r>
              <a:rPr lang="de-DE" sz="1800" dirty="0">
                <a:solidFill>
                  <a:schemeClr val="tx2">
                    <a:lumMod val="60000"/>
                    <a:lumOff val="40000"/>
                  </a:schemeClr>
                </a:solidFill>
                <a:latin typeface="LMU CompatilFact" panose="02000500060000020003" pitchFamily="2" charset="0"/>
              </a:rPr>
              <a:t>Eine nicht bestandene Prüfung kann im Rahmen der Höchststudienzeit beliebig oft wiederholt werden.</a:t>
            </a:r>
          </a:p>
          <a:p>
            <a:pPr>
              <a:buNone/>
            </a:pPr>
            <a:endParaRPr lang="de-DE" sz="2400" dirty="0"/>
          </a:p>
        </p:txBody>
      </p:sp>
      <p:sp>
        <p:nvSpPr>
          <p:cNvPr id="4" name="Rechteck 3">
            <a:extLst>
              <a:ext uri="{FF2B5EF4-FFF2-40B4-BE49-F238E27FC236}">
                <a16:creationId xmlns:a16="http://schemas.microsoft.com/office/drawing/2014/main" id="{CA30848A-75CB-8DF7-1803-F398964B1B8E}"/>
              </a:ext>
            </a:extLst>
          </p:cNvPr>
          <p:cNvSpPr/>
          <p:nvPr/>
        </p:nvSpPr>
        <p:spPr>
          <a:xfrm>
            <a:off x="305718" y="1700808"/>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Prüfungen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D88B3404-E8F0-FF2D-3C98-793AD2D41384}"/>
              </a:ext>
            </a:extLst>
          </p:cNvPr>
          <p:cNvSpPr txBox="1"/>
          <p:nvPr/>
        </p:nvSpPr>
        <p:spPr>
          <a:xfrm>
            <a:off x="251520" y="1700808"/>
            <a:ext cx="8424936" cy="1231106"/>
          </a:xfrm>
          <a:prstGeom prst="rect">
            <a:avLst/>
          </a:prstGeom>
          <a:noFill/>
        </p:spPr>
        <p:txBody>
          <a:bodyPr wrap="square">
            <a:spAutoFit/>
          </a:bodyPr>
          <a:lstStyle/>
          <a:p>
            <a:pPr marL="0" indent="0" eaLnBrk="1" hangingPunct="1"/>
            <a:r>
              <a:rPr lang="de-DE" altLang="de-DE" sz="2000" b="1" dirty="0">
                <a:solidFill>
                  <a:schemeClr val="tx2">
                    <a:lumMod val="60000"/>
                    <a:lumOff val="40000"/>
                  </a:schemeClr>
                </a:solidFill>
                <a:latin typeface="LMU CompatilFact" panose="02000500060000020003" pitchFamily="2" charset="0"/>
              </a:rPr>
              <a:t>Zu allen Lehrveranstaltungen werden Prüfungen abgelegt.</a:t>
            </a:r>
          </a:p>
          <a:p>
            <a:pPr marL="0" indent="0" eaLnBrk="1" hangingPunct="1"/>
            <a:endParaRPr lang="de-DE" altLang="de-DE" b="1"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Dazu gibt es </a:t>
            </a:r>
            <a:r>
              <a:rPr lang="de-DE" altLang="de-DE" b="1" dirty="0">
                <a:solidFill>
                  <a:schemeClr val="tx2">
                    <a:lumMod val="60000"/>
                    <a:lumOff val="40000"/>
                  </a:schemeClr>
                </a:solidFill>
                <a:latin typeface="LMU CompatilFact" panose="02000500060000020003" pitchFamily="2" charset="0"/>
              </a:rPr>
              <a:t>zwei</a:t>
            </a:r>
            <a:r>
              <a:rPr lang="de-DE" altLang="de-DE" dirty="0">
                <a:solidFill>
                  <a:schemeClr val="tx2">
                    <a:lumMod val="60000"/>
                    <a:lumOff val="40000"/>
                  </a:schemeClr>
                </a:solidFill>
                <a:latin typeface="LMU CompatilFact" panose="02000500060000020003" pitchFamily="2" charset="0"/>
              </a:rPr>
              <a:t> Varianten:</a:t>
            </a:r>
          </a:p>
          <a:p>
            <a:pPr marL="0" indent="0" eaLnBrk="1" hangingPunct="1"/>
            <a:endParaRPr lang="de-DE" altLang="de-DE"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id="{BC5E77DF-AE57-9225-1A58-8A59EDAFB9A7}"/>
              </a:ext>
            </a:extLst>
          </p:cNvPr>
          <p:cNvSpPr txBox="1"/>
          <p:nvPr/>
        </p:nvSpPr>
        <p:spPr>
          <a:xfrm>
            <a:off x="191179" y="2852936"/>
            <a:ext cx="8784976" cy="1508105"/>
          </a:xfrm>
          <a:prstGeom prst="rect">
            <a:avLst/>
          </a:prstGeom>
          <a:noFill/>
        </p:spPr>
        <p:txBody>
          <a:bodyPr wrap="square">
            <a:spAutoFit/>
          </a:bodyPr>
          <a:lstStyle/>
          <a:p>
            <a:pPr marL="342900" indent="-342900" eaLnBrk="1" hangingPunct="1">
              <a:buFont typeface="Wingdings" panose="05000000000000000000" pitchFamily="2" charset="2"/>
              <a:buChar char="Ø"/>
            </a:pPr>
            <a:r>
              <a:rPr lang="de-DE" altLang="de-DE" sz="2000" b="1" dirty="0">
                <a:solidFill>
                  <a:schemeClr val="tx2">
                    <a:lumMod val="60000"/>
                    <a:lumOff val="40000"/>
                  </a:schemeClr>
                </a:solidFill>
                <a:latin typeface="LMU CompatilFact" panose="02000500060000020003" pitchFamily="2" charset="0"/>
              </a:rPr>
              <a:t> Modulteilprüfungen (MTP):</a:t>
            </a:r>
            <a:endParaRPr lang="de-DE" altLang="de-DE" b="1" dirty="0">
              <a:solidFill>
                <a:srgbClr val="589898"/>
              </a:solidFill>
            </a:endParaRP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Zu jeder Lehrveranstaltung eines Moduls gibt es eine eigene Prüfung. </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Prüfung findet (außer bei Übungsaufgaben) nach Abschluss der Lehrveranstaltung am Ende des Semesters statt.</a:t>
            </a:r>
          </a:p>
          <a:p>
            <a:pPr marL="0" indent="0" eaLnBrk="1" hangingPunct="1"/>
            <a:endParaRPr lang="de-DE" altLang="de-DE" dirty="0">
              <a:solidFill>
                <a:schemeClr val="tx2">
                  <a:lumMod val="60000"/>
                  <a:lumOff val="40000"/>
                </a:schemeClr>
              </a:solidFill>
              <a:latin typeface="LMU CompatilFact" panose="02000500060000020003" pitchFamily="2" charset="0"/>
            </a:endParaRPr>
          </a:p>
        </p:txBody>
      </p:sp>
      <p:sp>
        <p:nvSpPr>
          <p:cNvPr id="5" name="Textfeld 4">
            <a:extLst>
              <a:ext uri="{FF2B5EF4-FFF2-40B4-BE49-F238E27FC236}">
                <a16:creationId xmlns:a16="http://schemas.microsoft.com/office/drawing/2014/main" id="{9ACBCDC4-5ABA-C19D-C5C5-7DC87F33FC5D}"/>
              </a:ext>
            </a:extLst>
          </p:cNvPr>
          <p:cNvSpPr txBox="1"/>
          <p:nvPr/>
        </p:nvSpPr>
        <p:spPr>
          <a:xfrm>
            <a:off x="263187" y="4325026"/>
            <a:ext cx="8712968" cy="1785104"/>
          </a:xfrm>
          <a:prstGeom prst="rect">
            <a:avLst/>
          </a:prstGeom>
          <a:noFill/>
        </p:spPr>
        <p:txBody>
          <a:bodyPr wrap="square">
            <a:spAutoFit/>
          </a:bodyPr>
          <a:lstStyle/>
          <a:p>
            <a:pPr marL="342900" indent="-342900">
              <a:buFont typeface="Wingdings" panose="05000000000000000000" pitchFamily="2" charset="2"/>
              <a:buChar char="Ø"/>
            </a:pPr>
            <a:r>
              <a:rPr lang="de-DE" altLang="de-DE" sz="2000" b="1" dirty="0">
                <a:solidFill>
                  <a:schemeClr val="tx2">
                    <a:lumMod val="60000"/>
                    <a:lumOff val="40000"/>
                  </a:schemeClr>
                </a:solidFill>
                <a:latin typeface="LMU CompatilFact" panose="02000500060000020003" pitchFamily="2" charset="0"/>
              </a:rPr>
              <a:t>Modulprüfungen (MP):</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Alle Lehrveranstaltungen eines Moduls werden im Rahmen </a:t>
            </a:r>
            <a:r>
              <a:rPr lang="de-DE" altLang="de-DE" b="1" u="sng" dirty="0">
                <a:solidFill>
                  <a:schemeClr val="tx2">
                    <a:lumMod val="60000"/>
                    <a:lumOff val="40000"/>
                  </a:schemeClr>
                </a:solidFill>
                <a:latin typeface="LMU CompatilFact" panose="02000500060000020003" pitchFamily="2" charset="0"/>
              </a:rPr>
              <a:t>einer</a:t>
            </a:r>
            <a:r>
              <a:rPr lang="de-DE" altLang="de-DE" dirty="0">
                <a:solidFill>
                  <a:schemeClr val="tx2">
                    <a:lumMod val="60000"/>
                    <a:lumOff val="40000"/>
                  </a:schemeClr>
                </a:solidFill>
                <a:latin typeface="LMU CompatilFact" panose="02000500060000020003" pitchFamily="2" charset="0"/>
              </a:rPr>
              <a:t> Prüfung abgeprüft.</a:t>
            </a: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Modulprüfung findet am Ende des Moduls statt. Bei zweisemestrigen Modulen am Ende des zweiten Semesters.</a:t>
            </a:r>
          </a:p>
          <a:p>
            <a:pPr marL="0" indent="0" eaLnBrk="1" hangingPunct="1"/>
            <a:endParaRPr lang="de-DE" altLang="de-DE"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10298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2B9D864-1248-CAE4-AC87-171C86838B14}"/>
              </a:ext>
            </a:extLst>
          </p:cNvPr>
          <p:cNvSpPr txBox="1"/>
          <p:nvPr/>
        </p:nvSpPr>
        <p:spPr>
          <a:xfrm>
            <a:off x="755576" y="2060848"/>
            <a:ext cx="8136904" cy="2862322"/>
          </a:xfrm>
          <a:prstGeom prst="rect">
            <a:avLst/>
          </a:prstGeom>
          <a:noFill/>
        </p:spPr>
        <p:txBody>
          <a:bodyPr wrap="square">
            <a:spAutoFit/>
          </a:bodyPr>
          <a:lstStyle/>
          <a:p>
            <a:pPr marL="0" indent="0" eaLnBrk="1" hangingPunct="1">
              <a:tabLst>
                <a:tab pos="355600" algn="l"/>
              </a:tabLst>
            </a:pPr>
            <a:r>
              <a:rPr lang="de-DE" altLang="de-DE" sz="2000" b="1" u="sng" dirty="0">
                <a:solidFill>
                  <a:schemeClr val="tx2">
                    <a:lumMod val="60000"/>
                    <a:lumOff val="40000"/>
                  </a:schemeClr>
                </a:solidFill>
                <a:latin typeface="LMU CompatilFact" panose="02000500060000020003" pitchFamily="2" charset="0"/>
              </a:rPr>
              <a:t>Modulteilprüfung (MTP) - Beispiel</a:t>
            </a:r>
            <a:r>
              <a:rPr lang="de-DE" altLang="de-DE" sz="2000" b="1" dirty="0">
                <a:solidFill>
                  <a:schemeClr val="tx2">
                    <a:lumMod val="60000"/>
                    <a:lumOff val="40000"/>
                  </a:schemeClr>
                </a:solidFill>
                <a:latin typeface="LMU CompatilFact" panose="02000500060000020003" pitchFamily="2" charset="0"/>
              </a:rPr>
              <a:t>:</a:t>
            </a:r>
          </a:p>
          <a:p>
            <a:pPr marL="0" indent="0" eaLnBrk="1" hangingPunct="1">
              <a:tabLst>
                <a:tab pos="355600" algn="l"/>
              </a:tabLst>
            </a:pPr>
            <a:endParaRPr lang="de-DE" altLang="de-DE" sz="2000" dirty="0">
              <a:solidFill>
                <a:schemeClr val="tx2">
                  <a:lumMod val="60000"/>
                  <a:lumOff val="40000"/>
                </a:schemeClr>
              </a:solidFill>
              <a:latin typeface="LMU CompatilFact" panose="02000500060000020003" pitchFamily="2" charset="0"/>
            </a:endParaRPr>
          </a:p>
          <a:p>
            <a:pPr marL="0" indent="0" eaLnBrk="1" hangingPunct="1">
              <a:tabLst>
                <a:tab pos="355600" algn="l"/>
              </a:tabLst>
            </a:pPr>
            <a:r>
              <a:rPr lang="de-DE" altLang="de-DE" sz="2000" dirty="0">
                <a:solidFill>
                  <a:schemeClr val="tx2">
                    <a:lumMod val="60000"/>
                    <a:lumOff val="40000"/>
                  </a:schemeClr>
                </a:solidFill>
                <a:latin typeface="LMU CompatilFact" panose="02000500060000020003" pitchFamily="2" charset="0"/>
              </a:rPr>
              <a:t>Modul P 1 „Einführung in die Historische Theologie I und in die Methoden wissenschaftlichen Arbeitens“:</a:t>
            </a:r>
          </a:p>
          <a:p>
            <a:pPr marL="342900" indent="-342900" eaLnBrk="1" hangingPunct="1">
              <a:buFont typeface="Wingdings" pitchFamily="2" charset="2"/>
              <a:buChar char="Ø"/>
              <a:tabLst>
                <a:tab pos="355600" algn="l"/>
              </a:tabLst>
            </a:pPr>
            <a:r>
              <a:rPr lang="de-DE" altLang="de-DE" sz="2000" dirty="0">
                <a:solidFill>
                  <a:schemeClr val="tx2">
                    <a:lumMod val="60000"/>
                    <a:lumOff val="40000"/>
                  </a:schemeClr>
                </a:solidFill>
                <a:latin typeface="LMU CompatilFact" panose="02000500060000020003" pitchFamily="2" charset="0"/>
              </a:rPr>
              <a:t>P 1.1 „</a:t>
            </a:r>
            <a:r>
              <a:rPr lang="de-DE" altLang="de-DE" sz="2000" b="1" dirty="0">
                <a:solidFill>
                  <a:schemeClr val="tx2">
                    <a:lumMod val="60000"/>
                    <a:lumOff val="40000"/>
                  </a:schemeClr>
                </a:solidFill>
                <a:latin typeface="LMU CompatilFact" panose="02000500060000020003" pitchFamily="2" charset="0"/>
              </a:rPr>
              <a:t>Einführung in die Geschichte des Antiken Christentums</a:t>
            </a:r>
            <a:r>
              <a:rPr lang="de-DE" altLang="de-DE" sz="2000" dirty="0">
                <a:solidFill>
                  <a:schemeClr val="tx2">
                    <a:lumMod val="60000"/>
                    <a:lumOff val="40000"/>
                  </a:schemeClr>
                </a:solidFill>
                <a:latin typeface="LMU CompatilFact" panose="02000500060000020003" pitchFamily="2" charset="0"/>
              </a:rPr>
              <a:t>“ </a:t>
            </a:r>
          </a:p>
          <a:p>
            <a:pPr marL="800100" lvl="1" indent="-342900">
              <a:buFont typeface="Arial" panose="020B0604020202020204" pitchFamily="34" charset="0"/>
              <a:buChar char="•"/>
              <a:tabLst>
                <a:tab pos="355600" algn="l"/>
              </a:tabLst>
            </a:pPr>
            <a:r>
              <a:rPr lang="de-DE" altLang="de-DE" sz="2000" dirty="0">
                <a:solidFill>
                  <a:schemeClr val="tx2">
                    <a:lumMod val="60000"/>
                    <a:lumOff val="40000"/>
                  </a:schemeClr>
                </a:solidFill>
                <a:latin typeface="LMU CompatilFact" panose="02000500060000020003" pitchFamily="2" charset="0"/>
              </a:rPr>
              <a:t>	Dazu wird am Ende des WS eine MTP abgehalten.</a:t>
            </a:r>
          </a:p>
          <a:p>
            <a:pPr marL="342900" indent="-342900" eaLnBrk="1" hangingPunct="1">
              <a:buFont typeface="Wingdings" pitchFamily="2" charset="2"/>
              <a:buChar char="Ø"/>
              <a:tabLst>
                <a:tab pos="355600" algn="l"/>
              </a:tabLst>
            </a:pPr>
            <a:r>
              <a:rPr lang="de-DE" altLang="de-DE" sz="2000" dirty="0">
                <a:solidFill>
                  <a:schemeClr val="tx2">
                    <a:lumMod val="60000"/>
                    <a:lumOff val="40000"/>
                  </a:schemeClr>
                </a:solidFill>
                <a:latin typeface="LMU CompatilFact" panose="02000500060000020003" pitchFamily="2" charset="0"/>
              </a:rPr>
              <a:t>P 1.2 „</a:t>
            </a:r>
            <a:r>
              <a:rPr lang="de-DE" altLang="de-DE" sz="2000" b="1" dirty="0">
                <a:solidFill>
                  <a:schemeClr val="tx2">
                    <a:lumMod val="60000"/>
                    <a:lumOff val="40000"/>
                  </a:schemeClr>
                </a:solidFill>
                <a:latin typeface="LMU CompatilFact" panose="02000500060000020003" pitchFamily="2" charset="0"/>
              </a:rPr>
              <a:t>Einführung in das wissenschaftliche Arbeiten und in die Grundlagen der Theologie</a:t>
            </a:r>
            <a:r>
              <a:rPr lang="de-DE" altLang="de-DE" sz="2000" dirty="0">
                <a:solidFill>
                  <a:schemeClr val="tx2">
                    <a:lumMod val="60000"/>
                    <a:lumOff val="40000"/>
                  </a:schemeClr>
                </a:solidFill>
                <a:latin typeface="LMU CompatilFact" panose="02000500060000020003" pitchFamily="2" charset="0"/>
              </a:rPr>
              <a:t>“ </a:t>
            </a:r>
          </a:p>
          <a:p>
            <a:pPr marL="800100" lvl="1" indent="-342900">
              <a:buFont typeface="Arial" panose="020B0604020202020204" pitchFamily="34" charset="0"/>
              <a:buChar char="•"/>
              <a:tabLst>
                <a:tab pos="355600" algn="l"/>
              </a:tabLst>
            </a:pPr>
            <a:r>
              <a:rPr lang="de-DE" altLang="de-DE" sz="2000" dirty="0">
                <a:solidFill>
                  <a:schemeClr val="tx2">
                    <a:lumMod val="60000"/>
                    <a:lumOff val="40000"/>
                  </a:schemeClr>
                </a:solidFill>
                <a:latin typeface="LMU CompatilFact" panose="02000500060000020003" pitchFamily="2" charset="0"/>
              </a:rPr>
              <a:t>	Dazu wird am Ende des WS eine MTP abgehalten.</a:t>
            </a:r>
          </a:p>
        </p:txBody>
      </p:sp>
    </p:spTree>
    <p:extLst>
      <p:ext uri="{BB962C8B-B14F-4D97-AF65-F5344CB8AC3E}">
        <p14:creationId xmlns:p14="http://schemas.microsoft.com/office/powerpoint/2010/main" val="64745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2E90821A-9351-24B0-B496-39C45D79F7E8}"/>
              </a:ext>
            </a:extLst>
          </p:cNvPr>
          <p:cNvSpPr txBox="1"/>
          <p:nvPr/>
        </p:nvSpPr>
        <p:spPr>
          <a:xfrm>
            <a:off x="539551" y="1544717"/>
            <a:ext cx="8064895" cy="892552"/>
          </a:xfrm>
          <a:prstGeom prst="rect">
            <a:avLst/>
          </a:prstGeom>
          <a:noFill/>
        </p:spPr>
        <p:txBody>
          <a:bodyPr wrap="square" rtlCol="0">
            <a:spAutoFit/>
          </a:bodyPr>
          <a:lstStyle/>
          <a:p>
            <a:pPr algn="ctr"/>
            <a:r>
              <a:rPr lang="de-DE" sz="2600" b="1" dirty="0">
                <a:solidFill>
                  <a:srgbClr val="0070C0"/>
                </a:solidFill>
                <a:latin typeface="LMU CompatilFact" panose="02000500060000020003" pitchFamily="2" charset="0"/>
              </a:rPr>
              <a:t>Homepage der Katholisch-Theologischen Fakultät (Studium)</a:t>
            </a:r>
          </a:p>
        </p:txBody>
      </p:sp>
      <p:pic>
        <p:nvPicPr>
          <p:cNvPr id="6" name="Picture 2">
            <a:extLst>
              <a:ext uri="{FF2B5EF4-FFF2-40B4-BE49-F238E27FC236}">
                <a16:creationId xmlns:a16="http://schemas.microsoft.com/office/drawing/2014/main" id="{D16A0FBD-D480-C81F-61B2-A15A02F2A6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578" y="2492896"/>
            <a:ext cx="6152704" cy="40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68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ACBCDC4-5ABA-C19D-C5C5-7DC87F33FC5D}"/>
              </a:ext>
            </a:extLst>
          </p:cNvPr>
          <p:cNvSpPr txBox="1"/>
          <p:nvPr/>
        </p:nvSpPr>
        <p:spPr>
          <a:xfrm>
            <a:off x="409772" y="1988840"/>
            <a:ext cx="8712968" cy="400110"/>
          </a:xfrm>
          <a:prstGeom prst="rect">
            <a:avLst/>
          </a:prstGeom>
          <a:noFill/>
        </p:spPr>
        <p:txBody>
          <a:bodyPr wrap="square">
            <a:spAutoFit/>
          </a:bodyPr>
          <a:lstStyle/>
          <a:p>
            <a:pPr>
              <a:tabLst>
                <a:tab pos="355600" algn="l"/>
              </a:tabLst>
            </a:pPr>
            <a:r>
              <a:rPr lang="de-DE" altLang="de-DE" sz="2000" b="1" u="sng" dirty="0">
                <a:solidFill>
                  <a:schemeClr val="tx2">
                    <a:lumMod val="60000"/>
                    <a:lumOff val="40000"/>
                  </a:schemeClr>
                </a:solidFill>
                <a:latin typeface="LMU CompatilFact" panose="02000500060000020003" pitchFamily="2" charset="0"/>
              </a:rPr>
              <a:t>Modulprüfung (MP) - Beispiel</a:t>
            </a:r>
            <a:r>
              <a:rPr lang="de-DE" altLang="de-DE" sz="2000" b="1" dirty="0">
                <a:solidFill>
                  <a:schemeClr val="tx2">
                    <a:lumMod val="60000"/>
                    <a:lumOff val="40000"/>
                  </a:schemeClr>
                </a:solidFill>
                <a:latin typeface="LMU CompatilFact" panose="02000500060000020003" pitchFamily="2" charset="0"/>
              </a:rPr>
              <a:t>:</a:t>
            </a:r>
          </a:p>
        </p:txBody>
      </p:sp>
      <p:sp>
        <p:nvSpPr>
          <p:cNvPr id="3" name="Rectangle 3">
            <a:extLst>
              <a:ext uri="{FF2B5EF4-FFF2-40B4-BE49-F238E27FC236}">
                <a16:creationId xmlns:a16="http://schemas.microsoft.com/office/drawing/2014/main" id="{D9EEF2CA-C91A-14CD-7B52-8CE829F9A4C7}"/>
              </a:ext>
            </a:extLst>
          </p:cNvPr>
          <p:cNvSpPr txBox="1">
            <a:spLocks noChangeArrowheads="1"/>
          </p:cNvSpPr>
          <p:nvPr/>
        </p:nvSpPr>
        <p:spPr>
          <a:xfrm>
            <a:off x="467519" y="2636912"/>
            <a:ext cx="8208962" cy="24481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altLang="de-DE" sz="1800" dirty="0">
                <a:solidFill>
                  <a:schemeClr val="tx2">
                    <a:lumMod val="60000"/>
                    <a:lumOff val="40000"/>
                  </a:schemeClr>
                </a:solidFill>
                <a:latin typeface="LMU CompatilFact" panose="02000500060000020003" pitchFamily="2" charset="0"/>
              </a:rPr>
              <a:t>Beispiel P 2 „Einführung in die Biblische Theologie“ für </a:t>
            </a:r>
            <a:r>
              <a:rPr lang="de-DE" altLang="de-DE" sz="1800" b="1" dirty="0">
                <a:solidFill>
                  <a:schemeClr val="tx2">
                    <a:lumMod val="60000"/>
                    <a:lumOff val="40000"/>
                  </a:schemeClr>
                </a:solidFill>
                <a:latin typeface="LMU CompatilFact" panose="02000500060000020003" pitchFamily="2" charset="0"/>
              </a:rPr>
              <a:t>GS, MS, RS</a:t>
            </a:r>
            <a:endParaRPr lang="de-DE" altLang="de-DE" sz="1800" dirty="0">
              <a:solidFill>
                <a:schemeClr val="tx2">
                  <a:lumMod val="60000"/>
                  <a:lumOff val="40000"/>
                </a:schemeClr>
              </a:solidFill>
              <a:latin typeface="LMU CompatilFact" panose="02000500060000020003" pitchFamily="2" charset="0"/>
            </a:endParaRPr>
          </a:p>
          <a:p>
            <a:pPr>
              <a:buFont typeface="Wingdings" panose="05000000000000000000" pitchFamily="2" charset="2"/>
              <a:buChar char="Ø"/>
            </a:pPr>
            <a:r>
              <a:rPr lang="de-DE" altLang="de-DE" sz="1800" dirty="0">
                <a:solidFill>
                  <a:schemeClr val="tx2">
                    <a:lumMod val="60000"/>
                    <a:lumOff val="40000"/>
                  </a:schemeClr>
                </a:solidFill>
                <a:latin typeface="LMU CompatilFact" panose="02000500060000020003" pitchFamily="2" charset="0"/>
              </a:rPr>
              <a:t>P 2.1 „</a:t>
            </a:r>
            <a:r>
              <a:rPr lang="de-DE" altLang="de-DE" sz="1800" b="1" dirty="0">
                <a:solidFill>
                  <a:schemeClr val="tx2">
                    <a:lumMod val="60000"/>
                    <a:lumOff val="40000"/>
                  </a:schemeClr>
                </a:solidFill>
                <a:latin typeface="LMU CompatilFact" panose="02000500060000020003" pitchFamily="2" charset="0"/>
              </a:rPr>
              <a:t>Einleitung in das Alte Testament - Grundlegung</a:t>
            </a:r>
            <a:r>
              <a:rPr lang="de-DE" altLang="de-DE" sz="1800" dirty="0">
                <a:solidFill>
                  <a:schemeClr val="tx2">
                    <a:lumMod val="60000"/>
                    <a:lumOff val="40000"/>
                  </a:schemeClr>
                </a:solidFill>
                <a:latin typeface="LMU CompatilFact" panose="02000500060000020003" pitchFamily="2" charset="0"/>
              </a:rPr>
              <a:t>“ 	</a:t>
            </a:r>
          </a:p>
          <a:p>
            <a:pPr marL="685800" lvl="1">
              <a:buFont typeface="Arial" panose="020B0604020202020204" pitchFamily="34" charset="0"/>
              <a:buChar char="•"/>
            </a:pPr>
            <a:r>
              <a:rPr lang="de-DE" altLang="de-DE" sz="1800" dirty="0">
                <a:solidFill>
                  <a:schemeClr val="tx2">
                    <a:lumMod val="60000"/>
                    <a:lumOff val="40000"/>
                  </a:schemeClr>
                </a:solidFill>
                <a:latin typeface="LMU CompatilFact" panose="02000500060000020003" pitchFamily="2" charset="0"/>
              </a:rPr>
              <a:t>die Veranstaltung wird im WS gehört. </a:t>
            </a:r>
          </a:p>
          <a:p>
            <a:pPr>
              <a:buFont typeface="Wingdings" panose="05000000000000000000" pitchFamily="2" charset="2"/>
              <a:buChar char="Ø"/>
            </a:pPr>
            <a:r>
              <a:rPr lang="de-DE" altLang="de-DE" sz="1800" dirty="0">
                <a:solidFill>
                  <a:schemeClr val="tx2">
                    <a:lumMod val="60000"/>
                    <a:lumOff val="40000"/>
                  </a:schemeClr>
                </a:solidFill>
                <a:latin typeface="LMU CompatilFact" panose="02000500060000020003" pitchFamily="2" charset="0"/>
              </a:rPr>
              <a:t>P 2.2 „</a:t>
            </a:r>
            <a:r>
              <a:rPr lang="de-DE" altLang="de-DE" sz="1800" b="1" dirty="0">
                <a:solidFill>
                  <a:schemeClr val="tx2">
                    <a:lumMod val="60000"/>
                    <a:lumOff val="40000"/>
                  </a:schemeClr>
                </a:solidFill>
                <a:latin typeface="LMU CompatilFact" panose="02000500060000020003" pitchFamily="2" charset="0"/>
              </a:rPr>
              <a:t>Einleitung in das Neue Testament - Grundlegung</a:t>
            </a:r>
            <a:r>
              <a:rPr lang="de-DE" altLang="de-DE" sz="1800" dirty="0">
                <a:solidFill>
                  <a:schemeClr val="tx2">
                    <a:lumMod val="60000"/>
                    <a:lumOff val="40000"/>
                  </a:schemeClr>
                </a:solidFill>
                <a:latin typeface="LMU CompatilFact" panose="02000500060000020003" pitchFamily="2" charset="0"/>
              </a:rPr>
              <a:t>“ 	</a:t>
            </a:r>
          </a:p>
          <a:p>
            <a:pPr marL="685800" lvl="1">
              <a:buFont typeface="Arial" panose="020B0604020202020204" pitchFamily="34" charset="0"/>
              <a:buChar char="•"/>
            </a:pPr>
            <a:r>
              <a:rPr lang="de-DE" altLang="de-DE" sz="1800" dirty="0">
                <a:solidFill>
                  <a:schemeClr val="tx2">
                    <a:lumMod val="60000"/>
                    <a:lumOff val="40000"/>
                  </a:schemeClr>
                </a:solidFill>
                <a:latin typeface="LMU CompatilFact" panose="02000500060000020003" pitchFamily="2" charset="0"/>
              </a:rPr>
              <a:t>die Veranstaltung wird im SoSe gehört.</a:t>
            </a:r>
          </a:p>
          <a:p>
            <a:pPr marL="0" indent="0">
              <a:buNone/>
            </a:pPr>
            <a:r>
              <a:rPr lang="de-DE" altLang="de-DE" sz="1800" dirty="0">
                <a:solidFill>
                  <a:schemeClr val="tx2">
                    <a:lumMod val="60000"/>
                    <a:lumOff val="40000"/>
                  </a:schemeClr>
                </a:solidFill>
                <a:latin typeface="LMU CompatilFact" panose="02000500060000020003" pitchFamily="2" charset="0"/>
              </a:rPr>
              <a:t>Beide Veranstaltungen werden im Rahmen einer Modulprüfung abgelegt. Die Modulprüfung findet am Ende des </a:t>
            </a:r>
            <a:r>
              <a:rPr lang="de-DE" altLang="de-DE" sz="1800" dirty="0" err="1">
                <a:solidFill>
                  <a:schemeClr val="tx2">
                    <a:lumMod val="60000"/>
                    <a:lumOff val="40000"/>
                  </a:schemeClr>
                </a:solidFill>
                <a:latin typeface="LMU CompatilFact" panose="02000500060000020003" pitchFamily="2" charset="0"/>
              </a:rPr>
              <a:t>SoSe</a:t>
            </a:r>
            <a:r>
              <a:rPr lang="de-DE" altLang="de-DE" sz="1800" dirty="0">
                <a:solidFill>
                  <a:schemeClr val="tx2">
                    <a:lumMod val="60000"/>
                    <a:lumOff val="40000"/>
                  </a:schemeClr>
                </a:solidFill>
                <a:latin typeface="LMU CompatilFact" panose="02000500060000020003" pitchFamily="2" charset="0"/>
              </a:rPr>
              <a:t> statt.</a:t>
            </a:r>
          </a:p>
        </p:txBody>
      </p:sp>
    </p:spTree>
    <p:extLst>
      <p:ext uri="{BB962C8B-B14F-4D97-AF65-F5344CB8AC3E}">
        <p14:creationId xmlns:p14="http://schemas.microsoft.com/office/powerpoint/2010/main" val="2044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5DE0FE5-907C-40E9-548E-ECBC383CFFB9}"/>
              </a:ext>
            </a:extLst>
          </p:cNvPr>
          <p:cNvSpPr txBox="1"/>
          <p:nvPr/>
        </p:nvSpPr>
        <p:spPr>
          <a:xfrm>
            <a:off x="323528" y="1875758"/>
            <a:ext cx="8208912" cy="590931"/>
          </a:xfrm>
          <a:prstGeom prst="rect">
            <a:avLst/>
          </a:prstGeom>
          <a:noFill/>
        </p:spPr>
        <p:txBody>
          <a:bodyPr wrap="square">
            <a:spAutoFit/>
          </a:bodyPr>
          <a:lstStyle/>
          <a:p>
            <a:pPr marL="0" indent="0" eaLnBrk="1" hangingPunct="1">
              <a:lnSpc>
                <a:spcPct val="90000"/>
              </a:lnSpc>
            </a:pPr>
            <a:r>
              <a:rPr lang="de-DE" altLang="de-DE" dirty="0">
                <a:solidFill>
                  <a:schemeClr val="tx2">
                    <a:lumMod val="60000"/>
                    <a:lumOff val="40000"/>
                  </a:schemeClr>
                </a:solidFill>
                <a:latin typeface="LMU CompatilFact" panose="02000500060000020003" pitchFamily="2" charset="0"/>
              </a:rPr>
              <a:t>Informationen, wann Sie welche Prüfung haben, können Sie jedes Semester der Homepage, LSF und den Aushängen der Lehrstühle entnehmen.</a:t>
            </a:r>
          </a:p>
        </p:txBody>
      </p:sp>
      <p:sp>
        <p:nvSpPr>
          <p:cNvPr id="5" name="Textfeld 4">
            <a:extLst>
              <a:ext uri="{FF2B5EF4-FFF2-40B4-BE49-F238E27FC236}">
                <a16:creationId xmlns:a16="http://schemas.microsoft.com/office/drawing/2014/main" id="{6B18B13B-69B9-EF0C-98B1-A603597875DF}"/>
              </a:ext>
            </a:extLst>
          </p:cNvPr>
          <p:cNvSpPr txBox="1"/>
          <p:nvPr/>
        </p:nvSpPr>
        <p:spPr>
          <a:xfrm>
            <a:off x="322194" y="2636912"/>
            <a:ext cx="7706189" cy="2308324"/>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Bitte achten Sie auf Folgendes:</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An einer Lehrveranstaltung nehmen oft </a:t>
            </a:r>
            <a:r>
              <a:rPr lang="de-DE" altLang="de-DE" u="sng" dirty="0">
                <a:solidFill>
                  <a:schemeClr val="tx2">
                    <a:lumMod val="60000"/>
                    <a:lumOff val="40000"/>
                  </a:schemeClr>
                </a:solidFill>
                <a:latin typeface="LMU CompatilFact" panose="02000500060000020003" pitchFamily="2" charset="0"/>
              </a:rPr>
              <a:t>verschiedene Studiengänge</a:t>
            </a:r>
            <a:r>
              <a:rPr lang="de-DE" altLang="de-DE" dirty="0">
                <a:solidFill>
                  <a:schemeClr val="tx2">
                    <a:lumMod val="60000"/>
                    <a:lumOff val="40000"/>
                  </a:schemeClr>
                </a:solidFill>
                <a:latin typeface="LMU CompatilFact" panose="02000500060000020003" pitchFamily="2" charset="0"/>
              </a:rPr>
              <a:t> der Katholischen Theologie teil.</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0" indent="0" eaLnBrk="1" hangingPunct="1"/>
            <a:r>
              <a:rPr lang="de-DE" altLang="de-DE" dirty="0">
                <a:solidFill>
                  <a:schemeClr val="tx2">
                    <a:lumMod val="60000"/>
                    <a:lumOff val="40000"/>
                  </a:schemeClr>
                </a:solidFill>
                <a:latin typeface="LMU CompatilFact" panose="02000500060000020003" pitchFamily="2" charset="0"/>
              </a:rPr>
              <a:t>Eine LV wird </a:t>
            </a:r>
            <a:r>
              <a:rPr lang="de-DE" altLang="de-DE" u="sng" dirty="0">
                <a:solidFill>
                  <a:schemeClr val="tx2">
                    <a:lumMod val="60000"/>
                    <a:lumOff val="40000"/>
                  </a:schemeClr>
                </a:solidFill>
                <a:latin typeface="LMU CompatilFact" panose="02000500060000020003" pitchFamily="2" charset="0"/>
              </a:rPr>
              <a:t>nicht für jeden</a:t>
            </a:r>
            <a:r>
              <a:rPr lang="de-DE" altLang="de-DE" dirty="0">
                <a:solidFill>
                  <a:schemeClr val="tx2">
                    <a:lumMod val="60000"/>
                    <a:lumOff val="40000"/>
                  </a:schemeClr>
                </a:solidFill>
                <a:latin typeface="LMU CompatilFact" panose="02000500060000020003" pitchFamily="2" charset="0"/>
              </a:rPr>
              <a:t> Studiengang auf dieselbe Weise abgeprüft.</a:t>
            </a:r>
          </a:p>
          <a:p>
            <a:pPr marL="0" indent="0" eaLnBrk="1" hangingPunct="1"/>
            <a:r>
              <a:rPr lang="de-DE" altLang="de-DE" dirty="0">
                <a:solidFill>
                  <a:schemeClr val="tx2">
                    <a:lumMod val="60000"/>
                    <a:lumOff val="40000"/>
                  </a:schemeClr>
                </a:solidFill>
                <a:latin typeface="LMU CompatilFact" panose="02000500060000020003" pitchFamily="2" charset="0"/>
              </a:rPr>
              <a:t>Was für Sie in dieser Lehrveranstaltung gilt, gilt nicht unbedingt für Ihren Kommilitonen/Ihre Kommilitonin aus einem anderen Studiengang.</a:t>
            </a:r>
          </a:p>
        </p:txBody>
      </p:sp>
    </p:spTree>
    <p:extLst>
      <p:ext uri="{BB962C8B-B14F-4D97-AF65-F5344CB8AC3E}">
        <p14:creationId xmlns:p14="http://schemas.microsoft.com/office/powerpoint/2010/main" val="24097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E8CAC7B3-E5A3-3359-2EB9-4982B0DD08E3}"/>
              </a:ext>
            </a:extLst>
          </p:cNvPr>
          <p:cNvSpPr txBox="1"/>
          <p:nvPr/>
        </p:nvSpPr>
        <p:spPr>
          <a:xfrm>
            <a:off x="467544" y="1916832"/>
            <a:ext cx="7920880" cy="4001095"/>
          </a:xfrm>
          <a:prstGeom prst="rect">
            <a:avLst/>
          </a:prstGeom>
          <a:noFill/>
        </p:spPr>
        <p:txBody>
          <a:bodyPr wrap="square">
            <a:spAutoFit/>
          </a:bodyPr>
          <a:lstStyle/>
          <a:p>
            <a:pPr eaLnBrk="1" hangingPunct="1"/>
            <a:r>
              <a:rPr lang="de-DE" altLang="de-DE" sz="2000" b="1" dirty="0">
                <a:solidFill>
                  <a:schemeClr val="tx2">
                    <a:lumMod val="60000"/>
                    <a:lumOff val="40000"/>
                  </a:schemeClr>
                </a:solidFill>
                <a:latin typeface="LMU CompatilFact" panose="02000500060000020003" pitchFamily="2" charset="0"/>
              </a:rPr>
              <a:t>Prüfungsmodalitäten</a:t>
            </a:r>
          </a:p>
          <a:p>
            <a:pPr eaLnBrk="1" hangingPunct="1"/>
            <a:endParaRPr lang="de-DE" altLang="de-DE" dirty="0">
              <a:solidFill>
                <a:srgbClr val="589898"/>
              </a:solidFill>
            </a:endParaRPr>
          </a:p>
          <a:p>
            <a:pPr eaLnBrk="1" hangingPunct="1"/>
            <a:r>
              <a:rPr lang="de-DE" altLang="de-DE" dirty="0">
                <a:solidFill>
                  <a:schemeClr val="tx2">
                    <a:lumMod val="60000"/>
                    <a:lumOff val="40000"/>
                  </a:schemeClr>
                </a:solidFill>
                <a:latin typeface="LMU CompatilFact" panose="02000500060000020003" pitchFamily="2" charset="0"/>
              </a:rPr>
              <a:t>In der Satzung (</a:t>
            </a:r>
            <a:r>
              <a:rPr lang="de-DE" altLang="de-DE" dirty="0" err="1">
                <a:solidFill>
                  <a:schemeClr val="tx2">
                    <a:lumMod val="60000"/>
                    <a:lumOff val="40000"/>
                  </a:schemeClr>
                </a:solidFill>
                <a:latin typeface="LMU CompatilFact" panose="02000500060000020003" pitchFamily="2" charset="0"/>
              </a:rPr>
              <a:t>PStO</a:t>
            </a:r>
            <a:r>
              <a:rPr lang="de-DE" altLang="de-DE" dirty="0">
                <a:solidFill>
                  <a:schemeClr val="tx2">
                    <a:lumMod val="60000"/>
                    <a:lumOff val="40000"/>
                  </a:schemeClr>
                </a:solidFill>
                <a:latin typeface="LMU CompatilFact" panose="02000500060000020003" pitchFamily="2" charset="0"/>
              </a:rPr>
              <a:t>) sind die Prüfungsmodalitäten festgelegt.</a:t>
            </a:r>
          </a:p>
          <a:p>
            <a:pPr eaLnBrk="1" hangingPunct="1"/>
            <a:endParaRPr lang="de-DE" altLang="de-DE" sz="1800" dirty="0">
              <a:solidFill>
                <a:srgbClr val="589898"/>
              </a:solidFill>
            </a:endParaRPr>
          </a:p>
          <a:p>
            <a:pPr marL="285750" indent="-285750" eaLnBrk="1" hangingPunct="1">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 Die Lehrenden wählen aus der Satzung eine Prüfungsform und den Umfang aus.</a:t>
            </a:r>
          </a:p>
          <a:p>
            <a:pPr marL="285750" indent="-285750" eaLnBrk="1" hangingPunct="1">
              <a:buClr>
                <a:schemeClr val="tx2">
                  <a:lumMod val="60000"/>
                  <a:lumOff val="40000"/>
                </a:schemeClr>
              </a:buClr>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 Die Art der Prüfung (Klausur, </a:t>
            </a:r>
            <a:r>
              <a:rPr lang="de-DE" altLang="de-DE" dirty="0" err="1">
                <a:solidFill>
                  <a:schemeClr val="tx2">
                    <a:lumMod val="60000"/>
                    <a:lumOff val="40000"/>
                  </a:schemeClr>
                </a:solidFill>
                <a:latin typeface="LMU CompatilFact" panose="02000500060000020003" pitchFamily="2" charset="0"/>
              </a:rPr>
              <a:t>mündl</a:t>
            </a:r>
            <a:r>
              <a:rPr lang="de-DE" altLang="de-DE" dirty="0">
                <a:solidFill>
                  <a:schemeClr val="tx2">
                    <a:lumMod val="60000"/>
                    <a:lumOff val="40000"/>
                  </a:schemeClr>
                </a:solidFill>
                <a:latin typeface="LMU CompatilFact" panose="02000500060000020003" pitchFamily="2" charset="0"/>
              </a:rPr>
              <a:t>. Prüfung, Seminararbeit etc.) wird Ihnen nach Veranstaltungsbeginn mitgeteilt. (Achtung: Zielgruppe/Studiengang beachten!)</a:t>
            </a:r>
          </a:p>
          <a:p>
            <a:pPr marL="285750" indent="-285750" eaLnBrk="1" hangingPunct="1">
              <a:buClr>
                <a:schemeClr val="tx2">
                  <a:lumMod val="60000"/>
                  <a:lumOff val="40000"/>
                </a:schemeClr>
              </a:buClr>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 Termin und Ort der Prüfung erfahren Sie u.a. per Aushang am Lehrstuhl mindestens 2 Wochen vor dem Prüfungstermin. Außerdem auf der Homepage unter „Termine und Infos“.</a:t>
            </a:r>
          </a:p>
        </p:txBody>
      </p:sp>
    </p:spTree>
    <p:extLst>
      <p:ext uri="{BB962C8B-B14F-4D97-AF65-F5344CB8AC3E}">
        <p14:creationId xmlns:p14="http://schemas.microsoft.com/office/powerpoint/2010/main" val="86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9178E81F-87B7-F293-9A21-3E8AEC958BAB}"/>
              </a:ext>
            </a:extLst>
          </p:cNvPr>
          <p:cNvSpPr txBox="1"/>
          <p:nvPr/>
        </p:nvSpPr>
        <p:spPr>
          <a:xfrm>
            <a:off x="197768" y="2100918"/>
            <a:ext cx="8748464" cy="4136517"/>
          </a:xfrm>
          <a:prstGeom prst="rect">
            <a:avLst/>
          </a:prstGeom>
          <a:noFill/>
        </p:spPr>
        <p:txBody>
          <a:bodyPr wrap="square">
            <a:spAutoFit/>
          </a:bodyPr>
          <a:lstStyle/>
          <a:p>
            <a:pPr marL="0" indent="0" eaLnBrk="1" hangingPunct="1"/>
            <a:r>
              <a:rPr lang="de-DE" altLang="de-DE" u="sng" dirty="0">
                <a:solidFill>
                  <a:schemeClr val="tx2">
                    <a:lumMod val="60000"/>
                    <a:lumOff val="40000"/>
                  </a:schemeClr>
                </a:solidFill>
                <a:latin typeface="LMU CompatilFact" panose="02000500060000020003" pitchFamily="2" charset="0"/>
              </a:rPr>
              <a:t>Zu allen Prüfungen müssen Sie sich vorab anmelden!</a:t>
            </a:r>
          </a:p>
          <a:p>
            <a:pPr marL="285750" indent="-285750" eaLnBrk="1" hangingPunct="1">
              <a:spcBef>
                <a:spcPct val="6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Das Prüfungsamt und die Fakultät geben auf ihren Homepages die Frist zur Prüfungsanmeldung bekannt.</a:t>
            </a:r>
          </a:p>
          <a:p>
            <a:pPr marL="285750" indent="-285750" eaLnBrk="1" hangingPunct="1">
              <a:spcBef>
                <a:spcPct val="60000"/>
              </a:spcBef>
              <a:buFont typeface="Wingdings" pitchFamily="2" charset="2"/>
              <a:buChar char="Ø"/>
            </a:pPr>
            <a:r>
              <a:rPr lang="de-DE" altLang="de-DE" b="1" dirty="0">
                <a:solidFill>
                  <a:schemeClr val="tx2">
                    <a:lumMod val="60000"/>
                    <a:lumOff val="40000"/>
                  </a:schemeClr>
                </a:solidFill>
                <a:latin typeface="LMU CompatilFact" panose="02000500060000020003" pitchFamily="2" charset="0"/>
              </a:rPr>
              <a:t>Anmeldefrist für das WS 2024/25 für Prüfungen: 25.11.2024 – 16.12.2024</a:t>
            </a:r>
          </a:p>
          <a:p>
            <a:pPr marL="285750" indent="-285750" eaLnBrk="1" hangingPunct="1">
              <a:spcBef>
                <a:spcPct val="6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Innerhalb dieser Frist melden Sie sich online über LSF zu Prüfungen an (Funktion: „Prüfungen an- und abmelden“).</a:t>
            </a:r>
          </a:p>
          <a:p>
            <a:pPr marL="285750" indent="-285750" eaLnBrk="1" hangingPunct="1">
              <a:spcBef>
                <a:spcPct val="6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Die Prüfungsanmeldung funktioniert ganz ähnlich der Anmeldung zur Lehrveranstaltung.</a:t>
            </a:r>
          </a:p>
          <a:p>
            <a:pPr marL="285750" indent="-285750" eaLnBrk="1" hangingPunct="1">
              <a:spcBef>
                <a:spcPct val="6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Sobald Sie die Prüfung zu einer Lehrveranstaltung angemeldet haben, können Sie die Wahl nicht mehr rückgängig machen.</a:t>
            </a:r>
          </a:p>
          <a:p>
            <a:pPr marL="285750" indent="-285750" eaLnBrk="1" hangingPunct="1">
              <a:spcBef>
                <a:spcPct val="60000"/>
              </a:spcBef>
              <a:buFont typeface="Wingdings" pitchFamily="2" charset="2"/>
              <a:buChar char="Ø"/>
            </a:pPr>
            <a:r>
              <a:rPr lang="de-DE" altLang="de-DE" dirty="0">
                <a:solidFill>
                  <a:schemeClr val="tx2">
                    <a:lumMod val="60000"/>
                    <a:lumOff val="40000"/>
                  </a:schemeClr>
                </a:solidFill>
                <a:latin typeface="LMU CompatilFact" panose="02000500060000020003" pitchFamily="2" charset="0"/>
              </a:rPr>
              <a:t>Bestehen Sie die Prüfung zur Lehrveranstaltung nicht, so müssen Sie die Prüfung zu dieser LV wiederholen. </a:t>
            </a:r>
          </a:p>
        </p:txBody>
      </p:sp>
      <p:sp>
        <p:nvSpPr>
          <p:cNvPr id="5" name="Textfeld 4">
            <a:extLst>
              <a:ext uri="{FF2B5EF4-FFF2-40B4-BE49-F238E27FC236}">
                <a16:creationId xmlns:a16="http://schemas.microsoft.com/office/drawing/2014/main" id="{4ECA4AEE-39E0-A8C4-13BF-53DA4C97DFD9}"/>
              </a:ext>
            </a:extLst>
          </p:cNvPr>
          <p:cNvSpPr txBox="1"/>
          <p:nvPr/>
        </p:nvSpPr>
        <p:spPr>
          <a:xfrm>
            <a:off x="220006" y="1700808"/>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Prüfungsanmeldung</a:t>
            </a:r>
          </a:p>
        </p:txBody>
      </p:sp>
    </p:spTree>
    <p:extLst>
      <p:ext uri="{BB962C8B-B14F-4D97-AF65-F5344CB8AC3E}">
        <p14:creationId xmlns:p14="http://schemas.microsoft.com/office/powerpoint/2010/main" val="311080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9D3EFE6-D4CE-67F8-CE56-CC8DC031A617}"/>
              </a:ext>
            </a:extLst>
          </p:cNvPr>
          <p:cNvSpPr txBox="1"/>
          <p:nvPr/>
        </p:nvSpPr>
        <p:spPr>
          <a:xfrm>
            <a:off x="218939" y="2094453"/>
            <a:ext cx="8456450" cy="1975926"/>
          </a:xfrm>
          <a:prstGeom prst="rect">
            <a:avLst/>
          </a:prstGeom>
          <a:noFill/>
        </p:spPr>
        <p:txBody>
          <a:bodyPr wrap="square">
            <a:spAutoFit/>
          </a:bodyPr>
          <a:lstStyle/>
          <a:p>
            <a:pPr marL="285750" indent="-285750">
              <a:spcBef>
                <a:spcPct val="60000"/>
              </a:spcBef>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Rücktritt: Sie gelten für die Prüfung als nicht angemeldet. </a:t>
            </a:r>
          </a:p>
          <a:p>
            <a:pPr marL="285750" indent="-285750">
              <a:spcBef>
                <a:spcPct val="60000"/>
              </a:spcBef>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Innerhalb der Rücktrittsfrist können Sie von Prüfungen zurücktreten (= Abmeldung).</a:t>
            </a:r>
          </a:p>
          <a:p>
            <a:pPr marL="285750" indent="-285750">
              <a:spcBef>
                <a:spcPct val="60000"/>
              </a:spcBef>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Dies funktioniert ebenfalls online (analog zur Anmeldung zur Prüfung). </a:t>
            </a:r>
          </a:p>
          <a:p>
            <a:pPr marL="285750" indent="-285750">
              <a:spcBef>
                <a:spcPct val="60000"/>
              </a:spcBef>
              <a:buClr>
                <a:schemeClr val="tx2">
                  <a:lumMod val="60000"/>
                  <a:lumOff val="40000"/>
                </a:schemeClr>
              </a:buClr>
              <a:buFont typeface="Wingdings" pitchFamily="2" charset="2"/>
              <a:buChar char="Ø"/>
            </a:pPr>
            <a:r>
              <a:rPr lang="de-DE" altLang="de-DE" dirty="0">
                <a:solidFill>
                  <a:schemeClr val="tx2">
                    <a:lumMod val="60000"/>
                    <a:lumOff val="40000"/>
                  </a:schemeClr>
                </a:solidFill>
                <a:latin typeface="LMU CompatilFact" panose="02000500060000020003" pitchFamily="2" charset="0"/>
              </a:rPr>
              <a:t>Nach Ablauf der Rücktrittsfrist (25.11.2024 – 07.01.2025) ist kein Rücktritt mehr möglich. </a:t>
            </a:r>
          </a:p>
        </p:txBody>
      </p:sp>
      <p:sp>
        <p:nvSpPr>
          <p:cNvPr id="4" name="Textfeld 3">
            <a:extLst>
              <a:ext uri="{FF2B5EF4-FFF2-40B4-BE49-F238E27FC236}">
                <a16:creationId xmlns:a16="http://schemas.microsoft.com/office/drawing/2014/main" id="{C0F156FD-7D4F-4499-4CBB-DE310A37A2E7}"/>
              </a:ext>
            </a:extLst>
          </p:cNvPr>
          <p:cNvSpPr txBox="1"/>
          <p:nvPr/>
        </p:nvSpPr>
        <p:spPr>
          <a:xfrm>
            <a:off x="218939" y="1583558"/>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Prüfungsrücktritt</a:t>
            </a:r>
          </a:p>
        </p:txBody>
      </p:sp>
      <p:sp>
        <p:nvSpPr>
          <p:cNvPr id="5" name="Textfeld 4">
            <a:extLst>
              <a:ext uri="{FF2B5EF4-FFF2-40B4-BE49-F238E27FC236}">
                <a16:creationId xmlns:a16="http://schemas.microsoft.com/office/drawing/2014/main" id="{CF3BB140-5ACA-4817-1DDE-2B0916AD7326}"/>
              </a:ext>
            </a:extLst>
          </p:cNvPr>
          <p:cNvSpPr txBox="1"/>
          <p:nvPr/>
        </p:nvSpPr>
        <p:spPr>
          <a:xfrm>
            <a:off x="107504" y="4458162"/>
            <a:ext cx="4572000" cy="400110"/>
          </a:xfrm>
          <a:prstGeom prst="rect">
            <a:avLst/>
          </a:prstGeom>
          <a:noFill/>
        </p:spPr>
        <p:txBody>
          <a:bodyPr wrap="square">
            <a:spAutoFit/>
          </a:bodyPr>
          <a:lstStyle/>
          <a:p>
            <a:pPr>
              <a:defRPr/>
            </a:pPr>
            <a:r>
              <a:rPr lang="de-DE" sz="2000" b="1" dirty="0">
                <a:solidFill>
                  <a:schemeClr val="tx2">
                    <a:lumMod val="60000"/>
                    <a:lumOff val="40000"/>
                  </a:schemeClr>
                </a:solidFill>
                <a:latin typeface="LMU CompatilFact" panose="02000500060000020003" pitchFamily="2" charset="0"/>
              </a:rPr>
              <a:t>Verpassen der Prüfungsanmeldung</a:t>
            </a:r>
          </a:p>
        </p:txBody>
      </p:sp>
      <p:sp>
        <p:nvSpPr>
          <p:cNvPr id="7" name="Textfeld 6">
            <a:extLst>
              <a:ext uri="{FF2B5EF4-FFF2-40B4-BE49-F238E27FC236}">
                <a16:creationId xmlns:a16="http://schemas.microsoft.com/office/drawing/2014/main" id="{C322E95E-958C-01C7-E4B2-910306E2C0AE}"/>
              </a:ext>
            </a:extLst>
          </p:cNvPr>
          <p:cNvSpPr txBox="1"/>
          <p:nvPr/>
        </p:nvSpPr>
        <p:spPr>
          <a:xfrm>
            <a:off x="220006" y="4796983"/>
            <a:ext cx="7808378" cy="1477328"/>
          </a:xfrm>
          <a:prstGeom prst="rect">
            <a:avLst/>
          </a:prstGeom>
          <a:noFill/>
        </p:spPr>
        <p:txBody>
          <a:bodyPr wrap="square">
            <a:spAutoFit/>
          </a:bodyPr>
          <a:lstStyle/>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Eine Nacherfassung von </a:t>
            </a:r>
            <a:r>
              <a:rPr lang="de-DE" altLang="de-DE" dirty="0" err="1">
                <a:solidFill>
                  <a:schemeClr val="tx2">
                    <a:lumMod val="60000"/>
                    <a:lumOff val="40000"/>
                  </a:schemeClr>
                </a:solidFill>
                <a:latin typeface="LMU CompatilFact" panose="02000500060000020003" pitchFamily="2" charset="0"/>
              </a:rPr>
              <a:t>Prüfungskandidat:innen</a:t>
            </a:r>
            <a:r>
              <a:rPr lang="de-DE" altLang="de-DE" dirty="0">
                <a:solidFill>
                  <a:schemeClr val="tx2">
                    <a:lumMod val="60000"/>
                    <a:lumOff val="40000"/>
                  </a:schemeClr>
                </a:solidFill>
                <a:latin typeface="LMU CompatilFact" panose="02000500060000020003" pitchFamily="2" charset="0"/>
              </a:rPr>
              <a:t> ist nicht möglich!</a:t>
            </a:r>
          </a:p>
          <a:p>
            <a:pPr marL="285750" indent="-285750" eaLnBrk="1" hangingPunct="1">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Wird die Frist versäumt, kann eine Anmeldung erst zum nächsten regulären Prüfungstermin (ein Jahr später) wieder vorgenommen werden! </a:t>
            </a:r>
          </a:p>
          <a:p>
            <a:pPr marL="0" indent="0" algn="ctr" eaLnBrk="1" hangingPunct="1"/>
            <a:r>
              <a:rPr lang="de-DE" altLang="de-DE" b="1" u="sng" dirty="0">
                <a:solidFill>
                  <a:schemeClr val="tx2">
                    <a:lumMod val="60000"/>
                    <a:lumOff val="40000"/>
                  </a:schemeClr>
                </a:solidFill>
                <a:latin typeface="LMU CompatilFact" panose="02000500060000020003" pitchFamily="2" charset="0"/>
              </a:rPr>
              <a:t>Halten Sie deswegen die Frist unbedingt ein!</a:t>
            </a:r>
          </a:p>
        </p:txBody>
      </p:sp>
    </p:spTree>
    <p:extLst>
      <p:ext uri="{BB962C8B-B14F-4D97-AF65-F5344CB8AC3E}">
        <p14:creationId xmlns:p14="http://schemas.microsoft.com/office/powerpoint/2010/main" val="295730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6EE0557-3EA0-4DBC-1F44-DE4DFEABD40A}"/>
              </a:ext>
            </a:extLst>
          </p:cNvPr>
          <p:cNvSpPr txBox="1"/>
          <p:nvPr/>
        </p:nvSpPr>
        <p:spPr>
          <a:xfrm>
            <a:off x="323528" y="2277406"/>
            <a:ext cx="8568952" cy="646331"/>
          </a:xfrm>
          <a:prstGeom prst="rect">
            <a:avLst/>
          </a:prstGeom>
          <a:noFill/>
        </p:spPr>
        <p:txBody>
          <a:bodyPr wrap="square">
            <a:spAutoFit/>
          </a:bodyPr>
          <a:lstStyle/>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Der Prüfungsstoff wird Ihnen von den Lehrenden bekannt gegeben. </a:t>
            </a:r>
          </a:p>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Seien Sie zur Prüfung </a:t>
            </a:r>
            <a:r>
              <a:rPr lang="de-DE" altLang="de-DE" u="sng" dirty="0">
                <a:solidFill>
                  <a:schemeClr val="tx2">
                    <a:lumMod val="60000"/>
                    <a:lumOff val="40000"/>
                  </a:schemeClr>
                </a:solidFill>
                <a:latin typeface="LMU CompatilFact" panose="02000500060000020003" pitchFamily="2" charset="0"/>
              </a:rPr>
              <a:t>pünktlich!</a:t>
            </a:r>
          </a:p>
        </p:txBody>
      </p:sp>
      <p:sp>
        <p:nvSpPr>
          <p:cNvPr id="5" name="Textfeld 4">
            <a:extLst>
              <a:ext uri="{FF2B5EF4-FFF2-40B4-BE49-F238E27FC236}">
                <a16:creationId xmlns:a16="http://schemas.microsoft.com/office/drawing/2014/main" id="{848DEFAD-E069-F949-66B3-1BDBFF32502D}"/>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Prüfungsablauf</a:t>
            </a:r>
            <a:endParaRPr lang="de-DE" sz="2000" dirty="0"/>
          </a:p>
        </p:txBody>
      </p:sp>
      <p:sp>
        <p:nvSpPr>
          <p:cNvPr id="6" name="Textfeld 5">
            <a:extLst>
              <a:ext uri="{FF2B5EF4-FFF2-40B4-BE49-F238E27FC236}">
                <a16:creationId xmlns:a16="http://schemas.microsoft.com/office/drawing/2014/main" id="{0C05773D-DED3-1F20-7C4E-EADF9C9C3695}"/>
              </a:ext>
            </a:extLst>
          </p:cNvPr>
          <p:cNvSpPr txBox="1"/>
          <p:nvPr/>
        </p:nvSpPr>
        <p:spPr>
          <a:xfrm>
            <a:off x="287524" y="3356992"/>
            <a:ext cx="8568952" cy="2336024"/>
          </a:xfrm>
          <a:prstGeom prst="rect">
            <a:avLst/>
          </a:prstGeom>
          <a:noFill/>
        </p:spPr>
        <p:txBody>
          <a:bodyPr wrap="square">
            <a:spAutoFit/>
          </a:bodyPr>
          <a:lstStyle/>
          <a:p>
            <a:pPr>
              <a:lnSpc>
                <a:spcPct val="90000"/>
              </a:lnSpc>
            </a:pPr>
            <a:r>
              <a:rPr lang="de-DE" altLang="de-DE" b="1" dirty="0">
                <a:solidFill>
                  <a:schemeClr val="tx2">
                    <a:lumMod val="60000"/>
                    <a:lumOff val="40000"/>
                  </a:schemeClr>
                </a:solidFill>
                <a:latin typeface="LMU CompatilFact" panose="02000500060000020003" pitchFamily="2" charset="0"/>
              </a:rPr>
              <a:t>Bei Klausuren:</a:t>
            </a:r>
          </a:p>
          <a:p>
            <a:pPr marL="285750" indent="-285750">
              <a:lnSpc>
                <a:spcPct val="90000"/>
              </a:lnSpc>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Wingdings" pitchFamily="2" charset="2"/>
              <a:buChar char="Ø"/>
            </a:pPr>
            <a:r>
              <a:rPr lang="de-DE" altLang="de-DE" dirty="0">
                <a:solidFill>
                  <a:schemeClr val="tx2">
                    <a:lumMod val="60000"/>
                    <a:lumOff val="40000"/>
                  </a:schemeClr>
                </a:solidFill>
                <a:latin typeface="LMU CompatilFact" panose="02000500060000020003" pitchFamily="2" charset="0"/>
              </a:rPr>
              <a:t>Sollte Ihnen der Gebrauch von Hilfsmitteln (Bibel etc.) erlaubt sein, werden Sie von den Lehrenden vorab informiert.</a:t>
            </a:r>
          </a:p>
          <a:p>
            <a:pPr marL="285750" indent="-285750">
              <a:lnSpc>
                <a:spcPct val="90000"/>
              </a:lnSpc>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Wingdings" pitchFamily="2" charset="2"/>
              <a:buChar char="Ø"/>
            </a:pPr>
            <a:r>
              <a:rPr lang="de-DE" altLang="de-DE" dirty="0">
                <a:solidFill>
                  <a:schemeClr val="tx2">
                    <a:lumMod val="60000"/>
                    <a:lumOff val="40000"/>
                  </a:schemeClr>
                </a:solidFill>
                <a:latin typeface="LMU CompatilFact" panose="02000500060000020003" pitchFamily="2" charset="0"/>
              </a:rPr>
              <a:t>Der Gebrauch nicht erlaubter Hilfsmittel gilt als Täuschungsversuch.</a:t>
            </a:r>
          </a:p>
          <a:p>
            <a:pPr marL="285750" indent="-285750">
              <a:lnSpc>
                <a:spcPct val="90000"/>
              </a:lnSpc>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Wingdings" pitchFamily="2" charset="2"/>
              <a:buChar char="Ø"/>
            </a:pPr>
            <a:r>
              <a:rPr lang="de-DE" altLang="de-DE" dirty="0">
                <a:solidFill>
                  <a:schemeClr val="tx2">
                    <a:lumMod val="60000"/>
                    <a:lumOff val="40000"/>
                  </a:schemeClr>
                </a:solidFill>
                <a:latin typeface="LMU CompatilFact" panose="02000500060000020003" pitchFamily="2" charset="0"/>
              </a:rPr>
              <a:t>Auf dem Klausurblatt steht, wie Sie die Fragen zu beantworten haben. Halten Sie diese Vorgaben ein!</a:t>
            </a:r>
          </a:p>
        </p:txBody>
      </p:sp>
    </p:spTree>
    <p:extLst>
      <p:ext uri="{BB962C8B-B14F-4D97-AF65-F5344CB8AC3E}">
        <p14:creationId xmlns:p14="http://schemas.microsoft.com/office/powerpoint/2010/main" val="198005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FDE986F-EAF9-401A-269F-01DF17A3EB9D}"/>
              </a:ext>
            </a:extLst>
          </p:cNvPr>
          <p:cNvSpPr txBox="1"/>
          <p:nvPr/>
        </p:nvSpPr>
        <p:spPr>
          <a:xfrm>
            <a:off x="403054" y="3429000"/>
            <a:ext cx="8568952" cy="2031325"/>
          </a:xfrm>
          <a:prstGeom prst="rect">
            <a:avLst/>
          </a:prstGeom>
          <a:noFill/>
        </p:spPr>
        <p:txBody>
          <a:bodyPr wrap="square">
            <a:spAutoFit/>
          </a:bodyPr>
          <a:lstStyle/>
          <a:p>
            <a:pPr marL="266700" indent="-266700" eaLnBrk="1" hangingPunct="1">
              <a:defRPr/>
            </a:pPr>
            <a:r>
              <a:rPr lang="de-DE" altLang="de-DE" b="1" dirty="0">
                <a:solidFill>
                  <a:schemeClr val="tx2">
                    <a:lumMod val="60000"/>
                    <a:lumOff val="40000"/>
                  </a:schemeClr>
                </a:solidFill>
                <a:latin typeface="LMU CompatilFact" panose="02000500060000020003" pitchFamily="2" charset="0"/>
              </a:rPr>
              <a:t>Bei Seminararbeiten:</a:t>
            </a:r>
          </a:p>
          <a:p>
            <a:pPr marL="266700" indent="-266700" eaLnBrk="1" hangingPunct="1">
              <a:defRPr/>
            </a:pPr>
            <a:endParaRPr lang="de-DE" altLang="de-DE" dirty="0">
              <a:solidFill>
                <a:srgbClr val="589898"/>
              </a:solidFill>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Sie bekommen von den Lehrenden ein Thema für eine Seminararbeit und erfahren den gewünschten Umfang der Arbeit.</a:t>
            </a:r>
          </a:p>
          <a:p>
            <a:pPr marL="285750" indent="-285750" eaLnBrk="1" hangingPunct="1">
              <a:buClr>
                <a:schemeClr val="tx2">
                  <a:lumMod val="60000"/>
                  <a:lumOff val="40000"/>
                </a:schemeClr>
              </a:buClr>
              <a:buFont typeface="Wingdings" pitchFamily="2" charset="2"/>
              <a:buChar char="Ø"/>
              <a:defRPr/>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Clr>
                <a:schemeClr val="tx2">
                  <a:lumMod val="60000"/>
                  <a:lumOff val="40000"/>
                </a:schemeClr>
              </a:buClr>
              <a:buFont typeface="Wingdings" pitchFamily="2" charset="2"/>
              <a:buChar char="Ø"/>
              <a:defRPr/>
            </a:pPr>
            <a:r>
              <a:rPr lang="de-DE" altLang="de-DE" dirty="0">
                <a:solidFill>
                  <a:schemeClr val="tx2">
                    <a:lumMod val="60000"/>
                    <a:lumOff val="40000"/>
                  </a:schemeClr>
                </a:solidFill>
                <a:latin typeface="LMU CompatilFact" panose="02000500060000020003" pitchFamily="2" charset="0"/>
              </a:rPr>
              <a:t>Sie erhalten von Ihren Lehrenden einen Abgabetermin. (= Prüfungstermin; dieser Termin ist auf jeden Fall einzuhalten!)</a:t>
            </a:r>
          </a:p>
        </p:txBody>
      </p:sp>
      <p:sp>
        <p:nvSpPr>
          <p:cNvPr id="4" name="Textfeld 3">
            <a:extLst>
              <a:ext uri="{FF2B5EF4-FFF2-40B4-BE49-F238E27FC236}">
                <a16:creationId xmlns:a16="http://schemas.microsoft.com/office/drawing/2014/main" id="{A20E11C7-AAC9-F125-605A-EADD1D989B20}"/>
              </a:ext>
            </a:extLst>
          </p:cNvPr>
          <p:cNvSpPr txBox="1"/>
          <p:nvPr/>
        </p:nvSpPr>
        <p:spPr>
          <a:xfrm>
            <a:off x="403054" y="2060848"/>
            <a:ext cx="8568952" cy="840230"/>
          </a:xfrm>
          <a:prstGeom prst="rect">
            <a:avLst/>
          </a:prstGeom>
          <a:noFill/>
        </p:spPr>
        <p:txBody>
          <a:bodyPr wrap="square">
            <a:spAutoFit/>
          </a:bodyPr>
          <a:lstStyle/>
          <a:p>
            <a:pPr>
              <a:lnSpc>
                <a:spcPct val="90000"/>
              </a:lnSpc>
            </a:pPr>
            <a:r>
              <a:rPr lang="de-DE" altLang="de-DE" b="1" dirty="0">
                <a:solidFill>
                  <a:schemeClr val="tx2">
                    <a:lumMod val="60000"/>
                    <a:lumOff val="40000"/>
                  </a:schemeClr>
                </a:solidFill>
                <a:latin typeface="LMU CompatilFact" panose="02000500060000020003" pitchFamily="2" charset="0"/>
              </a:rPr>
              <a:t>Bei mündlichen Prüfungen:</a:t>
            </a:r>
          </a:p>
          <a:p>
            <a:pPr marL="285750" indent="-285750">
              <a:lnSpc>
                <a:spcPct val="90000"/>
              </a:lnSpc>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285750" indent="-285750">
              <a:lnSpc>
                <a:spcPct val="90000"/>
              </a:lnSpc>
              <a:buFont typeface="Wingdings" pitchFamily="2" charset="2"/>
              <a:buChar char="Ø"/>
            </a:pPr>
            <a:r>
              <a:rPr lang="de-DE" altLang="de-DE" dirty="0">
                <a:solidFill>
                  <a:schemeClr val="tx2">
                    <a:lumMod val="60000"/>
                    <a:lumOff val="40000"/>
                  </a:schemeClr>
                </a:solidFill>
                <a:latin typeface="LMU CompatilFact" panose="02000500060000020003" pitchFamily="2" charset="0"/>
              </a:rPr>
              <a:t>Die genauen Prüfungstermine erhalten Sie durch einen Aushang an den Lehrstühlen.</a:t>
            </a:r>
          </a:p>
        </p:txBody>
      </p:sp>
    </p:spTree>
    <p:extLst>
      <p:ext uri="{BB962C8B-B14F-4D97-AF65-F5344CB8AC3E}">
        <p14:creationId xmlns:p14="http://schemas.microsoft.com/office/powerpoint/2010/main" val="56400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6DDE2BE-BEFD-29BF-6F5E-E520EFB56E46}"/>
              </a:ext>
            </a:extLst>
          </p:cNvPr>
          <p:cNvSpPr txBox="1"/>
          <p:nvPr/>
        </p:nvSpPr>
        <p:spPr>
          <a:xfrm>
            <a:off x="323528" y="2276872"/>
            <a:ext cx="8424936" cy="3970318"/>
          </a:xfrm>
          <a:prstGeom prst="rect">
            <a:avLst/>
          </a:prstGeom>
          <a:noFill/>
        </p:spPr>
        <p:txBody>
          <a:bodyPr wrap="square">
            <a:spAutoFit/>
          </a:bodyPr>
          <a:lstStyle/>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 meisten Prüfungsleistungen werden benotet.</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Einzelne Prüfungen werden mit bestanden/nicht bestanden bewertet </a:t>
            </a:r>
          </a:p>
          <a:p>
            <a:pPr>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(z.B. P 1.2 „Einführung in das wissenschaftliche Arbeiten und in die</a:t>
            </a:r>
          </a:p>
          <a:p>
            <a:pPr>
              <a:buClr>
                <a:schemeClr val="tx2">
                  <a:lumMod val="60000"/>
                  <a:lumOff val="40000"/>
                </a:schemeClr>
              </a:buClr>
              <a:defRPr/>
            </a:pPr>
            <a:r>
              <a:rPr lang="de-DE" altLang="de-DE" dirty="0">
                <a:solidFill>
                  <a:schemeClr val="tx2">
                    <a:lumMod val="60000"/>
                    <a:lumOff val="40000"/>
                  </a:schemeClr>
                </a:solidFill>
                <a:latin typeface="LMU CompatilFact" panose="02000500060000020003" pitchFamily="2" charset="0"/>
              </a:rPr>
              <a:t>     Grundlagen der Theologie“).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ist bestanden, wenn Sie mit 4,0 oder besser bewertet wurde. </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Die Note hat keine Auswirkung auf den Wert der ECTS-Punkte.</a:t>
            </a:r>
          </a:p>
          <a:p>
            <a:pPr>
              <a:buClr>
                <a:schemeClr val="tx2">
                  <a:lumMod val="60000"/>
                  <a:lumOff val="40000"/>
                </a:schemeClr>
              </a:buCl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Eine Prüfung kann nicht zur Notenverbesserung wiederholt werden.</a:t>
            </a:r>
          </a:p>
          <a:p>
            <a:pPr marL="285750" indent="-285750">
              <a:buClr>
                <a:schemeClr val="tx2">
                  <a:lumMod val="60000"/>
                  <a:lumOff val="40000"/>
                </a:schemeClr>
              </a:buClr>
              <a:buFont typeface="Arial" panose="020B0604020202020204" pitchFamily="34" charset="0"/>
              <a:buChar char="•"/>
              <a:defRPr/>
            </a:pPr>
            <a:endParaRPr lang="de-DE" alt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Arial" panose="020B0604020202020204" pitchFamily="34" charset="0"/>
              <a:buChar char="•"/>
              <a:defRPr/>
            </a:pPr>
            <a:r>
              <a:rPr lang="de-DE" altLang="de-DE" dirty="0">
                <a:solidFill>
                  <a:schemeClr val="tx2">
                    <a:lumMod val="60000"/>
                    <a:lumOff val="40000"/>
                  </a:schemeClr>
                </a:solidFill>
                <a:latin typeface="LMU CompatilFact" panose="02000500060000020003" pitchFamily="2" charset="0"/>
              </a:rPr>
              <a:t>Ihre Noten können Sie am Ende der vorlesungsfreien Zeit/am Beginn des nächsten Semesters in „LSF“ einsehen.</a:t>
            </a:r>
          </a:p>
        </p:txBody>
      </p:sp>
      <p:sp>
        <p:nvSpPr>
          <p:cNvPr id="5" name="Textfeld 4">
            <a:extLst>
              <a:ext uri="{FF2B5EF4-FFF2-40B4-BE49-F238E27FC236}">
                <a16:creationId xmlns:a16="http://schemas.microsoft.com/office/drawing/2014/main" id="{6BC4F4D8-96F8-59E0-B366-09387D7CCB21}"/>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Prüfungsbewertung</a:t>
            </a:r>
            <a:endParaRPr lang="de-DE" sz="2000" dirty="0"/>
          </a:p>
        </p:txBody>
      </p:sp>
    </p:spTree>
    <p:extLst>
      <p:ext uri="{BB962C8B-B14F-4D97-AF65-F5344CB8AC3E}">
        <p14:creationId xmlns:p14="http://schemas.microsoft.com/office/powerpoint/2010/main" val="251353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C889524-E084-5402-155D-A82974398424}"/>
              </a:ext>
            </a:extLst>
          </p:cNvPr>
          <p:cNvSpPr txBox="1"/>
          <p:nvPr/>
        </p:nvSpPr>
        <p:spPr>
          <a:xfrm>
            <a:off x="395536" y="2348880"/>
            <a:ext cx="8496944" cy="2031325"/>
          </a:xfrm>
          <a:prstGeom prst="rect">
            <a:avLst/>
          </a:prstGeom>
          <a:noFill/>
        </p:spPr>
        <p:txBody>
          <a:bodyPr wrap="square">
            <a:spAutoFit/>
          </a:bodyPr>
          <a:lstStyle/>
          <a:p>
            <a:pPr marL="285750" indent="-285750">
              <a:buClr>
                <a:schemeClr val="tx2">
                  <a:lumMod val="60000"/>
                  <a:lumOff val="40000"/>
                </a:schemeClr>
              </a:buClr>
              <a:buFont typeface="Wingdings" pitchFamily="2" charset="2"/>
              <a:buChar char="Ø"/>
              <a:defRPr/>
            </a:pPr>
            <a:r>
              <a:rPr lang="de-DE" dirty="0">
                <a:solidFill>
                  <a:schemeClr val="tx2">
                    <a:lumMod val="60000"/>
                    <a:lumOff val="40000"/>
                  </a:schemeClr>
                </a:solidFill>
                <a:latin typeface="LMU CompatilFact" panose="02000500060000020003" pitchFamily="2" charset="0"/>
              </a:rPr>
              <a:t>Wenn Sie von der Prüfung fernbleiben, gilt diese als nicht bestanden. </a:t>
            </a:r>
          </a:p>
          <a:p>
            <a:pPr marL="285750" indent="-285750">
              <a:buClr>
                <a:schemeClr val="tx2">
                  <a:lumMod val="60000"/>
                  <a:lumOff val="40000"/>
                </a:schemeClr>
              </a:buClr>
              <a:buFont typeface="Wingdings" pitchFamily="2" charset="2"/>
              <a:buChar char="Ø"/>
              <a:defRPr/>
            </a:pPr>
            <a:endParaRPr 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itchFamily="2" charset="2"/>
              <a:buChar char="Ø"/>
              <a:defRPr/>
            </a:pPr>
            <a:r>
              <a:rPr lang="de-DE" dirty="0">
                <a:solidFill>
                  <a:schemeClr val="tx2">
                    <a:lumMod val="60000"/>
                    <a:lumOff val="40000"/>
                  </a:schemeClr>
                </a:solidFill>
                <a:latin typeface="LMU CompatilFact" panose="02000500060000020003" pitchFamily="2" charset="0"/>
              </a:rPr>
              <a:t>Wenn Sie am Tag der Prüfung erkrankt sind, benötigen Sie auf jeden Fall ein ärztliches Attest. Eine Arbeitsunfähigkeitsbescheinigung reicht nicht aus!</a:t>
            </a:r>
          </a:p>
          <a:p>
            <a:pPr marL="285750" indent="-285750">
              <a:buClr>
                <a:schemeClr val="tx2">
                  <a:lumMod val="60000"/>
                  <a:lumOff val="40000"/>
                </a:schemeClr>
              </a:buClr>
              <a:buFont typeface="Wingdings" pitchFamily="2" charset="2"/>
              <a:buChar char="Ø"/>
              <a:defRPr/>
            </a:pPr>
            <a:endParaRPr lang="de-DE" dirty="0">
              <a:solidFill>
                <a:schemeClr val="tx2">
                  <a:lumMod val="60000"/>
                  <a:lumOff val="40000"/>
                </a:schemeClr>
              </a:solidFill>
              <a:latin typeface="LMU CompatilFact" panose="02000500060000020003" pitchFamily="2" charset="0"/>
            </a:endParaRPr>
          </a:p>
          <a:p>
            <a:pPr marL="285750" indent="-285750">
              <a:buClr>
                <a:schemeClr val="tx2">
                  <a:lumMod val="60000"/>
                  <a:lumOff val="40000"/>
                </a:schemeClr>
              </a:buClr>
              <a:buFont typeface="Wingdings" pitchFamily="2" charset="2"/>
              <a:buChar char="Ø"/>
              <a:defRPr/>
            </a:pPr>
            <a:r>
              <a:rPr lang="de-DE" dirty="0">
                <a:solidFill>
                  <a:schemeClr val="tx2">
                    <a:lumMod val="60000"/>
                    <a:lumOff val="40000"/>
                  </a:schemeClr>
                </a:solidFill>
                <a:latin typeface="LMU CompatilFact" panose="02000500060000020003" pitchFamily="2" charset="0"/>
              </a:rPr>
              <a:t>Schicken Sie dieses Attest unverzüglich (in den nächsten drei Tagen nach Prüfungstermin) an das Prüfungsamt: </a:t>
            </a:r>
          </a:p>
        </p:txBody>
      </p:sp>
      <p:sp>
        <p:nvSpPr>
          <p:cNvPr id="4" name="Textfeld 3">
            <a:extLst>
              <a:ext uri="{FF2B5EF4-FFF2-40B4-BE49-F238E27FC236}">
                <a16:creationId xmlns:a16="http://schemas.microsoft.com/office/drawing/2014/main" id="{0D85EB61-3E70-933D-4FDC-4F1AE9521C54}"/>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Nichtantreten von Prüfungen</a:t>
            </a:r>
            <a:endParaRPr lang="de-DE" sz="2000" dirty="0"/>
          </a:p>
        </p:txBody>
      </p:sp>
      <p:sp>
        <p:nvSpPr>
          <p:cNvPr id="6" name="Textfeld 5">
            <a:extLst>
              <a:ext uri="{FF2B5EF4-FFF2-40B4-BE49-F238E27FC236}">
                <a16:creationId xmlns:a16="http://schemas.microsoft.com/office/drawing/2014/main" id="{E936B239-B396-6964-D766-77D1206D534C}"/>
              </a:ext>
            </a:extLst>
          </p:cNvPr>
          <p:cNvSpPr txBox="1"/>
          <p:nvPr/>
        </p:nvSpPr>
        <p:spPr>
          <a:xfrm>
            <a:off x="395536" y="4357622"/>
            <a:ext cx="8568952" cy="2308324"/>
          </a:xfrm>
          <a:prstGeom prst="rect">
            <a:avLst/>
          </a:prstGeom>
          <a:noFill/>
        </p:spPr>
        <p:txBody>
          <a:bodyPr wrap="square">
            <a:spAutoFit/>
          </a:bodyPr>
          <a:lstStyle/>
          <a:p>
            <a:pPr algn="ctr" eaLnBrk="1" hangingPunct="1">
              <a:spcBef>
                <a:spcPct val="80000"/>
              </a:spcBef>
              <a:tabLst>
                <a:tab pos="622300" algn="l"/>
              </a:tabLst>
            </a:pPr>
            <a:r>
              <a:rPr lang="de-DE" altLang="de-DE" dirty="0">
                <a:solidFill>
                  <a:schemeClr val="tx2">
                    <a:lumMod val="60000"/>
                    <a:lumOff val="40000"/>
                  </a:schemeClr>
                </a:solidFill>
                <a:latin typeface="LMU CompatilFact" panose="02000500060000020003" pitchFamily="2" charset="0"/>
              </a:rPr>
              <a:t>PAGS (Prüfungsamt für Geistes- und Sozialwissenschaften)</a:t>
            </a: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Geschwister-Scholl-Platz 1</a:t>
            </a: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Herr Phil </a:t>
            </a:r>
            <a:r>
              <a:rPr lang="de-DE" altLang="de-DE" dirty="0" err="1">
                <a:solidFill>
                  <a:schemeClr val="tx2">
                    <a:lumMod val="60000"/>
                    <a:lumOff val="40000"/>
                  </a:schemeClr>
                </a:solidFill>
                <a:latin typeface="LMU CompatilFact" panose="02000500060000020003" pitchFamily="2" charset="0"/>
              </a:rPr>
              <a:t>Hänßler</a:t>
            </a:r>
            <a:endParaRPr lang="de-DE" altLang="de-DE" dirty="0">
              <a:solidFill>
                <a:schemeClr val="tx2">
                  <a:lumMod val="60000"/>
                  <a:lumOff val="40000"/>
                </a:schemeClr>
              </a:solidFill>
              <a:latin typeface="LMU CompatilFact" panose="02000500060000020003" pitchFamily="2" charset="0"/>
            </a:endParaRPr>
          </a:p>
          <a:p>
            <a:pPr algn="ctr" eaLnBrk="1" hangingPunct="1">
              <a:tabLst>
                <a:tab pos="622300" algn="l"/>
              </a:tabLst>
            </a:pPr>
            <a:r>
              <a:rPr lang="de-DE" altLang="de-DE" dirty="0">
                <a:solidFill>
                  <a:schemeClr val="tx2">
                    <a:lumMod val="60000"/>
                    <a:lumOff val="40000"/>
                  </a:schemeClr>
                </a:solidFill>
                <a:latin typeface="LMU CompatilFact" panose="02000500060000020003" pitchFamily="2" charset="0"/>
              </a:rPr>
              <a:t>	80539 München</a:t>
            </a:r>
          </a:p>
          <a:p>
            <a:pPr marL="285750" indent="-285750">
              <a:buFont typeface="Wingdings" pitchFamily="2" charset="2"/>
              <a:buChar char="Ø"/>
              <a:tabLst>
                <a:tab pos="622300" algn="l"/>
              </a:tabLst>
            </a:pPr>
            <a:endParaRPr lang="de-DE" altLang="de-DE" dirty="0">
              <a:solidFill>
                <a:srgbClr val="589898"/>
              </a:solidFill>
            </a:endParaRPr>
          </a:p>
          <a:p>
            <a:pPr marL="285750" indent="-285750">
              <a:buFont typeface="Wingdings" pitchFamily="2" charset="2"/>
              <a:buChar char="Ø"/>
              <a:tabLst>
                <a:tab pos="622300" algn="l"/>
              </a:tabLst>
            </a:pPr>
            <a:r>
              <a:rPr lang="de-DE" altLang="de-DE" dirty="0">
                <a:solidFill>
                  <a:schemeClr val="tx2">
                    <a:lumMod val="60000"/>
                    <a:lumOff val="40000"/>
                  </a:schemeClr>
                </a:solidFill>
                <a:latin typeface="LMU CompatilFact" panose="02000500060000020003" pitchFamily="2" charset="0"/>
              </a:rPr>
              <a:t>Dem Attest ist ein ausgefülltes Formular (Beiblatt zum Attest) beizufügen, das Sie auf der Homepage des Prüfungsamtes </a:t>
            </a:r>
            <a:r>
              <a:rPr lang="de-DE" altLang="de-DE" dirty="0">
                <a:solidFill>
                  <a:schemeClr val="tx2">
                    <a:lumMod val="60000"/>
                    <a:lumOff val="40000"/>
                  </a:schemeClr>
                </a:solidFill>
                <a:latin typeface="LMU CompatilFact" panose="02000500060000020003" pitchFamily="2" charset="0"/>
                <a:hlinkClick r:id="rId2">
                  <a:extLst>
                    <a:ext uri="{A12FA001-AC4F-418D-AE19-62706E023703}">
                      <ahyp:hlinkClr xmlns:ahyp="http://schemas.microsoft.com/office/drawing/2018/hyperlinkcolor" val="tx"/>
                    </a:ext>
                  </a:extLst>
                </a:hlinkClick>
              </a:rPr>
              <a:t>www.uni-muenchen.de/pa/pags</a:t>
            </a:r>
            <a:r>
              <a:rPr lang="de-DE" altLang="de-DE" dirty="0">
                <a:solidFill>
                  <a:schemeClr val="tx2">
                    <a:lumMod val="60000"/>
                    <a:lumOff val="40000"/>
                  </a:schemeClr>
                </a:solidFill>
                <a:latin typeface="LMU CompatilFact" panose="02000500060000020003" pitchFamily="2" charset="0"/>
              </a:rPr>
              <a:t> herunterladen können. </a:t>
            </a:r>
          </a:p>
        </p:txBody>
      </p:sp>
    </p:spTree>
    <p:extLst>
      <p:ext uri="{BB962C8B-B14F-4D97-AF65-F5344CB8AC3E}">
        <p14:creationId xmlns:p14="http://schemas.microsoft.com/office/powerpoint/2010/main" val="32777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454E669-75AD-AF7D-62BD-A79151C54BCD}"/>
              </a:ext>
            </a:extLst>
          </p:cNvPr>
          <p:cNvSpPr txBox="1"/>
          <p:nvPr/>
        </p:nvSpPr>
        <p:spPr>
          <a:xfrm>
            <a:off x="323528" y="1772816"/>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Nichtbestehen einer Prüfung</a:t>
            </a:r>
            <a:endParaRPr lang="de-DE" sz="2000" dirty="0"/>
          </a:p>
        </p:txBody>
      </p:sp>
      <p:sp>
        <p:nvSpPr>
          <p:cNvPr id="6" name="Textfeld 5">
            <a:extLst>
              <a:ext uri="{FF2B5EF4-FFF2-40B4-BE49-F238E27FC236}">
                <a16:creationId xmlns:a16="http://schemas.microsoft.com/office/drawing/2014/main" id="{91C016E5-560F-BC83-EB61-47D4034A40F0}"/>
              </a:ext>
            </a:extLst>
          </p:cNvPr>
          <p:cNvSpPr txBox="1"/>
          <p:nvPr/>
        </p:nvSpPr>
        <p:spPr>
          <a:xfrm>
            <a:off x="292350" y="2746083"/>
            <a:ext cx="8672228" cy="1938992"/>
          </a:xfrm>
          <a:prstGeom prst="rect">
            <a:avLst/>
          </a:prstGeom>
          <a:noFill/>
        </p:spPr>
        <p:txBody>
          <a:bodyPr wrap="square">
            <a:spAutoFit/>
          </a:bodyPr>
          <a:lstStyle/>
          <a:p>
            <a:pPr marL="342900" indent="-342900">
              <a:buClr>
                <a:schemeClr val="tx2">
                  <a:lumMod val="60000"/>
                  <a:lumOff val="40000"/>
                </a:schemeClr>
              </a:buClr>
              <a:buFont typeface="Wingdings"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Wenn Sie eine Prüfung nicht bestehen, müssen Sie diese wiederholen. Um Ihr Studium erfolgreich abzuschließen, müssen alle vorgesehenen Prüfungen bestanden (Note 1,0 – 4,0) sein.</a:t>
            </a:r>
          </a:p>
          <a:p>
            <a:pPr marL="342900" indent="-342900">
              <a:buClr>
                <a:schemeClr val="tx2">
                  <a:lumMod val="60000"/>
                  <a:lumOff val="40000"/>
                </a:schemeClr>
              </a:buClr>
              <a:buFont typeface="Wingdings" pitchFamily="2" charset="2"/>
              <a:buChar char="Ø"/>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Clr>
                <a:schemeClr val="tx2">
                  <a:lumMod val="60000"/>
                  <a:lumOff val="40000"/>
                </a:schemeClr>
              </a:buClr>
              <a:buFont typeface="Wingdings"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Sie können Prüfungen im Rahmen der Maximalstudienzeit beliebig oft wiederholen.</a:t>
            </a:r>
          </a:p>
        </p:txBody>
      </p:sp>
    </p:spTree>
    <p:extLst>
      <p:ext uri="{BB962C8B-B14F-4D97-AF65-F5344CB8AC3E}">
        <p14:creationId xmlns:p14="http://schemas.microsoft.com/office/powerpoint/2010/main" val="142856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https://lh3.googleusercontent.com/B_-AjN95tDU2RNehvtOSGyxyRiCJxfyLigqHIVDvhJX8ZdgJg35YYleOV8BeTKsnjWbR7KBn8H3JLm4_90kqU8FsP0yVeVmDF34xcGrWzo7Org5tBLnxEmUwtBt4RsnCgilHMN5v41_TAIwSaLkmL3vBXWQqMvj9bNTPT6xxM7dAxrU6xW46hTdjs2gbSiZ7usIO724qlg7VF_Fwt9j1vrP7a07uHXeWcPshsvS41EOJHDNxABpG8l5JGoMztRJM65EGoogKqUmqk8_7ku_RBvehYAlQ1Rz-VuQl3ROI6RYW1cLPWNQ2wbrlfnX-qtwTdD3wQxQPVurl9oqckF_caScxnI1-anWOGNNs5K6G6ocDCrYqQ7FPvtGuspUetT04JbPHOmXMErxazBWMJ3HC4QxawMjEHPoA0ce0_H0bYe98rww2VWNZ7pwallc0r3KcA0Q3buywhu9Kkg53qVTxpyLcPTTT33V8U0HuR3EwRhCqWJVm9uF8XRb7VMp-0YibrZyHQKDd4VgWzrAlMEZIgA5sK6Zqnp8fL-s_X0YrQU9tr1yviBTyAI9xiVzrMNCoj8cp5aUvY7DXVn2W7eI0TxD3kwsh5fImT1NSdwmFz3TU55Iv=w1273-h955-no"/>
          <p:cNvSpPr>
            <a:spLocks noChangeAspect="1" noChangeArrowheads="1"/>
          </p:cNvSpPr>
          <p:nvPr/>
        </p:nvSpPr>
        <p:spPr bwMode="auto">
          <a:xfrm>
            <a:off x="155575" y="-4160838"/>
            <a:ext cx="11553825" cy="866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Rechteck 1"/>
          <p:cNvSpPr/>
          <p:nvPr/>
        </p:nvSpPr>
        <p:spPr>
          <a:xfrm>
            <a:off x="268664" y="2243481"/>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DISZIPLINEN</a:t>
            </a:r>
          </a:p>
        </p:txBody>
      </p:sp>
      <p:sp>
        <p:nvSpPr>
          <p:cNvPr id="3" name="Textfeld 2"/>
          <p:cNvSpPr txBox="1"/>
          <p:nvPr/>
        </p:nvSpPr>
        <p:spPr>
          <a:xfrm>
            <a:off x="82779" y="3179488"/>
            <a:ext cx="2071088" cy="1908215"/>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BIBLISCH</a:t>
            </a:r>
          </a:p>
          <a:p>
            <a:pPr marL="285750" indent="-285750">
              <a:buFont typeface="Arial" panose="020B0604020202020204" pitchFamily="34" charset="0"/>
              <a:buChar char="•"/>
            </a:pPr>
            <a:endParaRPr lang="de-DE"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Biblische Einleitung</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Altes Testament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Neues Testament</a:t>
            </a:r>
          </a:p>
          <a:p>
            <a:endParaRPr lang="de-DE" dirty="0"/>
          </a:p>
        </p:txBody>
      </p:sp>
      <p:sp>
        <p:nvSpPr>
          <p:cNvPr id="6" name="Textfeld 5"/>
          <p:cNvSpPr txBox="1"/>
          <p:nvPr/>
        </p:nvSpPr>
        <p:spPr>
          <a:xfrm>
            <a:off x="2225488" y="3179488"/>
            <a:ext cx="2160240" cy="2616101"/>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HISTORISCH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Alte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Mittlere und neuere Kirchengeschichte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Bayerische Kirchengeschichte</a:t>
            </a:r>
          </a:p>
          <a:p>
            <a:endParaRPr lang="de-DE" dirty="0"/>
          </a:p>
        </p:txBody>
      </p:sp>
      <p:sp>
        <p:nvSpPr>
          <p:cNvPr id="7" name="Textfeld 6"/>
          <p:cNvSpPr txBox="1"/>
          <p:nvPr/>
        </p:nvSpPr>
        <p:spPr>
          <a:xfrm>
            <a:off x="4528970" y="3179488"/>
            <a:ext cx="2071088" cy="2369880"/>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SYSTEMATISCH</a:t>
            </a:r>
          </a:p>
          <a:p>
            <a:pPr marL="285750" indent="-285750">
              <a:buFont typeface="Arial" panose="020B0604020202020204" pitchFamily="34" charset="0"/>
              <a:buChar char="•"/>
            </a:pPr>
            <a:endParaRPr lang="de-DE" sz="1600"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Dogmatik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Fundamental-theologie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Moraltheologie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Sozialethik</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Philosophie</a:t>
            </a:r>
          </a:p>
          <a:p>
            <a:endParaRPr lang="de-DE" dirty="0"/>
          </a:p>
        </p:txBody>
      </p:sp>
      <p:sp>
        <p:nvSpPr>
          <p:cNvPr id="8" name="Textfeld 7"/>
          <p:cNvSpPr txBox="1"/>
          <p:nvPr/>
        </p:nvSpPr>
        <p:spPr>
          <a:xfrm>
            <a:off x="6716922" y="3179488"/>
            <a:ext cx="2523362" cy="2123658"/>
          </a:xfrm>
          <a:prstGeom prst="rect">
            <a:avLst/>
          </a:prstGeom>
          <a:noFill/>
        </p:spPr>
        <p:txBody>
          <a:bodyPr wrap="square" rtlCol="0">
            <a:spAutoFit/>
          </a:bodyPr>
          <a:lstStyle/>
          <a:p>
            <a:r>
              <a:rPr lang="de-DE" b="1" dirty="0">
                <a:solidFill>
                  <a:srgbClr val="0070C0"/>
                </a:solidFill>
                <a:latin typeface="LMU CompatilFact" panose="02000500060000020003" pitchFamily="2" charset="0"/>
              </a:rPr>
              <a:t>PRAKTISCH</a:t>
            </a:r>
          </a:p>
          <a:p>
            <a:endParaRPr lang="de-DE" b="1" dirty="0">
              <a:latin typeface="LMU CompatilFact" panose="02000500060000020003" pitchFamily="2" charset="0"/>
            </a:endParaRPr>
          </a:p>
          <a:p>
            <a:pPr marL="285750" indent="-285750">
              <a:buFont typeface="Arial" panose="020B0604020202020204" pitchFamily="34" charset="0"/>
              <a:buChar char="•"/>
            </a:pPr>
            <a:r>
              <a:rPr lang="de-DE" sz="1600" dirty="0">
                <a:solidFill>
                  <a:schemeClr val="accent1"/>
                </a:solidFill>
                <a:latin typeface="LMU CompatilFact" panose="02000500060000020003" pitchFamily="2" charset="0"/>
              </a:rPr>
              <a:t>Religionspädagogik und Didaktik des </a:t>
            </a:r>
            <a:r>
              <a:rPr lang="de-DE" sz="1600" dirty="0">
                <a:solidFill>
                  <a:schemeClr val="tx2">
                    <a:lumMod val="60000"/>
                    <a:lumOff val="40000"/>
                  </a:schemeClr>
                </a:solidFill>
                <a:latin typeface="LMU CompatilFact" panose="02000500060000020003" pitchFamily="2" charset="0"/>
              </a:rPr>
              <a:t>Religionsunterrichts</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Pastoraltheologie</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Kirchenrecht</a:t>
            </a:r>
          </a:p>
          <a:p>
            <a:pPr marL="285750" indent="-285750">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Liturgiewissenschaft</a:t>
            </a:r>
          </a:p>
        </p:txBody>
      </p:sp>
    </p:spTree>
    <p:extLst>
      <p:ext uri="{BB962C8B-B14F-4D97-AF65-F5344CB8AC3E}">
        <p14:creationId xmlns:p14="http://schemas.microsoft.com/office/powerpoint/2010/main" val="39572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5CFCF3AB-7DE3-F984-1881-2D914E2DEE97}"/>
              </a:ext>
            </a:extLst>
          </p:cNvPr>
          <p:cNvSpPr txBox="1"/>
          <p:nvPr/>
        </p:nvSpPr>
        <p:spPr>
          <a:xfrm>
            <a:off x="647564" y="2132856"/>
            <a:ext cx="7848872" cy="1754326"/>
          </a:xfrm>
          <a:prstGeom prst="rect">
            <a:avLst/>
          </a:prstGeom>
          <a:noFill/>
        </p:spPr>
        <p:txBody>
          <a:bodyPr wrap="square">
            <a:spAutoFit/>
          </a:bodyPr>
          <a:lstStyle/>
          <a:p>
            <a:pPr eaLnBrk="1" hangingPunct="1"/>
            <a:r>
              <a:rPr lang="de-DE" altLang="de-DE" b="1" u="sng" dirty="0">
                <a:solidFill>
                  <a:schemeClr val="tx2">
                    <a:lumMod val="60000"/>
                    <a:lumOff val="40000"/>
                  </a:schemeClr>
                </a:solidFill>
                <a:latin typeface="LMU CompatilFact" panose="02000500060000020003" pitchFamily="2" charset="0"/>
              </a:rPr>
              <a:t>Möglichkeit 1: </a:t>
            </a:r>
          </a:p>
          <a:p>
            <a:pPr eaLnBrk="1" hangingPunct="1"/>
            <a:r>
              <a:rPr lang="de-DE" altLang="de-DE" dirty="0">
                <a:solidFill>
                  <a:schemeClr val="tx2">
                    <a:lumMod val="60000"/>
                    <a:lumOff val="40000"/>
                  </a:schemeClr>
                </a:solidFill>
                <a:latin typeface="LMU CompatilFact" panose="02000500060000020003" pitchFamily="2" charset="0"/>
              </a:rPr>
              <a:t>Wiederholung der Prüfung im Folgesemester (WS nicht bestanden - im </a:t>
            </a:r>
            <a:r>
              <a:rPr lang="de-DE" altLang="de-DE" dirty="0" err="1">
                <a:solidFill>
                  <a:schemeClr val="tx2">
                    <a:lumMod val="60000"/>
                    <a:lumOff val="40000"/>
                  </a:schemeClr>
                </a:solidFill>
                <a:latin typeface="LMU CompatilFact" panose="02000500060000020003" pitchFamily="2" charset="0"/>
              </a:rPr>
              <a:t>SoSe</a:t>
            </a:r>
            <a:r>
              <a:rPr lang="de-DE" altLang="de-DE" dirty="0">
                <a:solidFill>
                  <a:schemeClr val="tx2">
                    <a:lumMod val="60000"/>
                    <a:lumOff val="40000"/>
                  </a:schemeClr>
                </a:solidFill>
                <a:latin typeface="LMU CompatilFact" panose="02000500060000020003" pitchFamily="2" charset="0"/>
              </a:rPr>
              <a:t> wiederholen) ohne die LV nochmals zu besuchen.</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in LSF und der Homepage der Fakultät veröffentlicht.</a:t>
            </a:r>
          </a:p>
          <a:p>
            <a:pPr marL="285750" indent="-285750" eaLnBrk="1" hangingPunct="1">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bei diesen Prüfungen über LSF.</a:t>
            </a:r>
          </a:p>
        </p:txBody>
      </p:sp>
      <p:sp>
        <p:nvSpPr>
          <p:cNvPr id="4" name="Textfeld 3">
            <a:extLst>
              <a:ext uri="{FF2B5EF4-FFF2-40B4-BE49-F238E27FC236}">
                <a16:creationId xmlns:a16="http://schemas.microsoft.com/office/drawing/2014/main" id="{6DDF87DF-0FC6-7F8D-5F5B-DEF2ACF96C93}"/>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Wiederholungsprüfung</a:t>
            </a:r>
            <a:endParaRPr lang="de-DE" sz="2000" dirty="0"/>
          </a:p>
        </p:txBody>
      </p:sp>
      <p:sp>
        <p:nvSpPr>
          <p:cNvPr id="6" name="Textfeld 5">
            <a:extLst>
              <a:ext uri="{FF2B5EF4-FFF2-40B4-BE49-F238E27FC236}">
                <a16:creationId xmlns:a16="http://schemas.microsoft.com/office/drawing/2014/main" id="{2CA59C3B-2BBA-FEB4-A99C-FFDE2DACF442}"/>
              </a:ext>
            </a:extLst>
          </p:cNvPr>
          <p:cNvSpPr txBox="1"/>
          <p:nvPr/>
        </p:nvSpPr>
        <p:spPr>
          <a:xfrm>
            <a:off x="647565" y="4075038"/>
            <a:ext cx="7848872" cy="2308324"/>
          </a:xfrm>
          <a:prstGeom prst="rect">
            <a:avLst/>
          </a:prstGeom>
          <a:noFill/>
        </p:spPr>
        <p:txBody>
          <a:bodyPr wrap="square">
            <a:spAutoFit/>
          </a:bodyPr>
          <a:lstStyle/>
          <a:p>
            <a:r>
              <a:rPr lang="de-DE" altLang="de-DE" b="1" u="sng" dirty="0">
                <a:solidFill>
                  <a:schemeClr val="tx2">
                    <a:lumMod val="60000"/>
                    <a:lumOff val="40000"/>
                  </a:schemeClr>
                </a:solidFill>
                <a:latin typeface="LMU CompatilFact" panose="02000500060000020003" pitchFamily="2" charset="0"/>
              </a:rPr>
              <a:t>Möglichkeit 2: </a:t>
            </a:r>
          </a:p>
          <a:p>
            <a:pPr eaLnBrk="1" hangingPunct="1"/>
            <a:r>
              <a:rPr lang="de-DE" altLang="de-DE" dirty="0">
                <a:solidFill>
                  <a:schemeClr val="tx2">
                    <a:lumMod val="60000"/>
                    <a:lumOff val="40000"/>
                  </a:schemeClr>
                </a:solidFill>
                <a:latin typeface="LMU CompatilFact" panose="02000500060000020003" pitchFamily="2" charset="0"/>
              </a:rPr>
              <a:t>Wiederholung der Prüfung zum Regeltermin ein Jahr später (</a:t>
            </a:r>
            <a:r>
              <a:rPr lang="de-DE" altLang="de-DE">
                <a:solidFill>
                  <a:schemeClr val="tx2">
                    <a:lumMod val="60000"/>
                    <a:lumOff val="40000"/>
                  </a:schemeClr>
                </a:solidFill>
                <a:latin typeface="LMU CompatilFact" panose="02000500060000020003" pitchFamily="2" charset="0"/>
              </a:rPr>
              <a:t>WS 2024/25 </a:t>
            </a:r>
            <a:r>
              <a:rPr lang="de-DE" altLang="de-DE" dirty="0">
                <a:solidFill>
                  <a:schemeClr val="tx2">
                    <a:lumMod val="60000"/>
                    <a:lumOff val="40000"/>
                  </a:schemeClr>
                </a:solidFill>
                <a:latin typeface="LMU CompatilFact" panose="02000500060000020003" pitchFamily="2" charset="0"/>
              </a:rPr>
              <a:t>nicht bestanden, </a:t>
            </a:r>
            <a:r>
              <a:rPr lang="de-DE" altLang="de-DE">
                <a:solidFill>
                  <a:schemeClr val="tx2">
                    <a:lumMod val="60000"/>
                    <a:lumOff val="40000"/>
                  </a:schemeClr>
                </a:solidFill>
                <a:latin typeface="LMU CompatilFact" panose="02000500060000020003" pitchFamily="2" charset="0"/>
              </a:rPr>
              <a:t>WS 2025/26 </a:t>
            </a:r>
            <a:r>
              <a:rPr lang="de-DE" altLang="de-DE" dirty="0">
                <a:solidFill>
                  <a:schemeClr val="tx2">
                    <a:lumMod val="60000"/>
                    <a:lumOff val="40000"/>
                  </a:schemeClr>
                </a:solidFill>
                <a:latin typeface="LMU CompatilFact" panose="02000500060000020003" pitchFamily="2" charset="0"/>
              </a:rPr>
              <a:t>wiederholen) mit der Möglichkeit, die LV nochmals zu hören.</a:t>
            </a:r>
            <a:endParaRPr lang="de-DE" altLang="de-DE" sz="1800" dirty="0">
              <a:solidFill>
                <a:srgbClr val="589898"/>
              </a:solidFill>
            </a:endParaRP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Diese Prüfungen werden durch u.a. Aushang am Lehrstuhl (wie bei der Erstablegung) veröffentlicht.</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Die Anmeldung erfolgt über LSF.</a:t>
            </a:r>
          </a:p>
          <a:p>
            <a:pPr marL="285750" indent="-285750">
              <a:buClr>
                <a:schemeClr val="tx2">
                  <a:lumMod val="60000"/>
                  <a:lumOff val="40000"/>
                </a:schemeClr>
              </a:buClr>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Der Anmeldezeitraum entspricht dem der Erstablegung.</a:t>
            </a:r>
          </a:p>
        </p:txBody>
      </p:sp>
    </p:spTree>
    <p:extLst>
      <p:ext uri="{BB962C8B-B14F-4D97-AF65-F5344CB8AC3E}">
        <p14:creationId xmlns:p14="http://schemas.microsoft.com/office/powerpoint/2010/main" val="2430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658B807-6683-7B41-2DCA-D541DE16A24F}"/>
              </a:ext>
            </a:extLst>
          </p:cNvPr>
          <p:cNvSpPr txBox="1"/>
          <p:nvPr/>
        </p:nvSpPr>
        <p:spPr>
          <a:xfrm>
            <a:off x="281452" y="2204864"/>
            <a:ext cx="7818939" cy="3970318"/>
          </a:xfrm>
          <a:prstGeom prst="rect">
            <a:avLst/>
          </a:prstGeom>
          <a:noFill/>
        </p:spPr>
        <p:txBody>
          <a:bodyPr wrap="square">
            <a:spAutoFit/>
          </a:bodyPr>
          <a:lstStyle/>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Wenden Sie sich an Ihre Lehrenden und erkundigen Sie sich, wann eine „Einsichtnahme“ in die Klausuren erfolgen kann.</a:t>
            </a:r>
          </a:p>
          <a:p>
            <a:pPr marL="285750" indent="-285750" eaLnBrk="1" hangingPunct="1">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Der Zeitpunkt wird von den Lehrenden festgesetzt.</a:t>
            </a:r>
          </a:p>
          <a:p>
            <a:pPr marL="285750" indent="-285750" eaLnBrk="1" hangingPunct="1">
              <a:buFont typeface="Wingdings"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Wingdings" pitchFamily="2" charset="2"/>
              <a:buChar char="Ø"/>
            </a:pPr>
            <a:r>
              <a:rPr lang="de-DE" altLang="de-DE" dirty="0">
                <a:solidFill>
                  <a:schemeClr val="tx2">
                    <a:lumMod val="60000"/>
                    <a:lumOff val="40000"/>
                  </a:schemeClr>
                </a:solidFill>
                <a:latin typeface="LMU CompatilFact" panose="02000500060000020003" pitchFamily="2" charset="0"/>
              </a:rPr>
              <a:t>Zu empfehlen, wenn:</a:t>
            </a:r>
          </a:p>
          <a:p>
            <a:pPr eaLnBrk="1" hangingPunct="1"/>
            <a:endParaRPr lang="de-DE" altLang="de-DE" dirty="0">
              <a:solidFill>
                <a:schemeClr val="tx2">
                  <a:lumMod val="60000"/>
                  <a:lumOff val="40000"/>
                </a:schemeClr>
              </a:solidFill>
              <a:latin typeface="LMU CompatilFact" panose="02000500060000020003" pitchFamily="2" charset="0"/>
            </a:endParaRP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Sie nicht bestanden haben und sich nicht erklären können, warum.</a:t>
            </a:r>
          </a:p>
          <a:p>
            <a:pPr marL="742950" lvl="1" indent="-285750">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marL="742950" lvl="1"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Sie eine schlechte Note bekommen haben und wissen möchten, was Sie das nächste Mal besser machen können.</a:t>
            </a:r>
          </a:p>
          <a:p>
            <a:pPr marL="742950" lvl="1" indent="-285750">
              <a:buFont typeface="Wingdings" panose="05000000000000000000" pitchFamily="2" charset="2"/>
              <a:buChar char="Ø"/>
            </a:pPr>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endParaRPr lang="de-DE" altLang="de-DE" dirty="0">
              <a:solidFill>
                <a:schemeClr val="tx2">
                  <a:lumMod val="60000"/>
                  <a:lumOff val="40000"/>
                </a:schemeClr>
              </a:solidFill>
              <a:latin typeface="LMU CompatilFact" panose="02000500060000020003" pitchFamily="2" charset="0"/>
            </a:endParaRPr>
          </a:p>
          <a:p>
            <a:pPr eaLnBrk="1" hangingPunct="1"/>
            <a:endParaRPr lang="de-DE" altLang="de-DE"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id="{A8727614-1FD3-05AF-04A7-3FC4892D4F48}"/>
              </a:ext>
            </a:extLst>
          </p:cNvPr>
          <p:cNvSpPr txBox="1"/>
          <p:nvPr/>
        </p:nvSpPr>
        <p:spPr>
          <a:xfrm>
            <a:off x="251520" y="1638818"/>
            <a:ext cx="4572000" cy="400110"/>
          </a:xfrm>
          <a:prstGeom prst="rect">
            <a:avLst/>
          </a:prstGeom>
          <a:noFill/>
        </p:spPr>
        <p:txBody>
          <a:bodyPr wrap="square">
            <a:spAutoFit/>
          </a:bodyPr>
          <a:lstStyle/>
          <a:p>
            <a:r>
              <a:rPr lang="de-DE" sz="2000" b="1" dirty="0">
                <a:solidFill>
                  <a:schemeClr val="tx2">
                    <a:lumMod val="60000"/>
                    <a:lumOff val="40000"/>
                  </a:schemeClr>
                </a:solidFill>
                <a:latin typeface="LMU CompatilFact" panose="02000500060000020003" pitchFamily="2" charset="0"/>
              </a:rPr>
              <a:t>Klausureinsicht</a:t>
            </a:r>
            <a:endParaRPr lang="de-DE" sz="2000" dirty="0"/>
          </a:p>
        </p:txBody>
      </p:sp>
    </p:spTree>
    <p:extLst>
      <p:ext uri="{BB962C8B-B14F-4D97-AF65-F5344CB8AC3E}">
        <p14:creationId xmlns:p14="http://schemas.microsoft.com/office/powerpoint/2010/main" val="37521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588276"/>
            <a:ext cx="8229600" cy="576064"/>
          </a:xfrm>
        </p:spPr>
        <p:txBody>
          <a:bodyPr/>
          <a:lstStyle/>
          <a:p>
            <a:pPr algn="l"/>
            <a:r>
              <a:rPr lang="de-DE" sz="2800" b="1" dirty="0" err="1">
                <a:solidFill>
                  <a:srgbClr val="0070C0"/>
                </a:solidFill>
                <a:latin typeface="LMU CompatilFact" panose="02000500060000020003" pitchFamily="2" charset="0"/>
              </a:rPr>
              <a:t>Missio</a:t>
            </a:r>
            <a:endParaRPr lang="de-DE" sz="2800" b="1" dirty="0">
              <a:solidFill>
                <a:srgbClr val="0070C0"/>
              </a:solidFill>
              <a:latin typeface="LMU CompatilFact" panose="02000500060000020003" pitchFamily="2" charset="0"/>
            </a:endParaRPr>
          </a:p>
        </p:txBody>
      </p:sp>
      <p:sp>
        <p:nvSpPr>
          <p:cNvPr id="3" name="Inhaltsplatzhalter 2"/>
          <p:cNvSpPr>
            <a:spLocks noGrp="1"/>
          </p:cNvSpPr>
          <p:nvPr>
            <p:ph idx="1"/>
          </p:nvPr>
        </p:nvSpPr>
        <p:spPr>
          <a:xfrm>
            <a:off x="180496" y="2129081"/>
            <a:ext cx="6335720" cy="4540279"/>
          </a:xfrm>
        </p:spPr>
        <p:txBody>
          <a:bodyPr/>
          <a:lstStyle/>
          <a:p>
            <a:pPr>
              <a:buFont typeface="Wingdings" panose="05000000000000000000" pitchFamily="2" charset="2"/>
              <a:buChar char="Ø"/>
            </a:pPr>
            <a:r>
              <a:rPr lang="de-DE" sz="2000" dirty="0" err="1">
                <a:solidFill>
                  <a:schemeClr val="tx2">
                    <a:lumMod val="60000"/>
                    <a:lumOff val="40000"/>
                  </a:schemeClr>
                </a:solidFill>
                <a:latin typeface="LMU CompatilFact" panose="02000500060000020003" pitchFamily="2" charset="0"/>
              </a:rPr>
              <a:t>Religionslehrer:innen</a:t>
            </a:r>
            <a:r>
              <a:rPr lang="de-DE" sz="2000" dirty="0">
                <a:solidFill>
                  <a:schemeClr val="tx2">
                    <a:lumMod val="60000"/>
                    <a:lumOff val="40000"/>
                  </a:schemeClr>
                </a:solidFill>
                <a:latin typeface="LMU CompatilFact" panose="02000500060000020003" pitchFamily="2" charset="0"/>
              </a:rPr>
              <a:t> müssen die sogenannte „Missio“, (kirchliche Unterrichtserlaubnis) erwerben.</a:t>
            </a:r>
          </a:p>
          <a:p>
            <a:pPr>
              <a:buFont typeface="Wingdings" panose="05000000000000000000" pitchFamily="2" charset="2"/>
              <a:buChar char="Ø"/>
            </a:pPr>
            <a:r>
              <a:rPr lang="de-DE" altLang="de-DE" sz="2000" dirty="0">
                <a:solidFill>
                  <a:schemeClr val="tx2">
                    <a:lumMod val="60000"/>
                    <a:lumOff val="40000"/>
                  </a:schemeClr>
                </a:solidFill>
                <a:latin typeface="LMU CompatilFact" panose="02000500060000020003" pitchFamily="2" charset="0"/>
              </a:rPr>
              <a:t>Diese erwerben Sie nicht an der Universität, sondern indem Sie das Angebot und bestimmte verpflichtende Veranstaltungen des „Mentorats“ wahrnehmen.</a:t>
            </a:r>
            <a:endParaRPr lang="de-DE" sz="2000" dirty="0">
              <a:solidFill>
                <a:schemeClr val="tx2">
                  <a:lumMod val="60000"/>
                  <a:lumOff val="40000"/>
                </a:schemeClr>
              </a:solidFill>
              <a:latin typeface="LMU CompatilFact" panose="02000500060000020003" pitchFamily="2" charset="0"/>
            </a:endParaRPr>
          </a:p>
          <a:p>
            <a:pPr>
              <a:buFont typeface="Wingdings" panose="05000000000000000000" pitchFamily="2" charset="2"/>
              <a:buChar char="Ø"/>
            </a:pPr>
            <a:r>
              <a:rPr lang="de-DE" sz="2000" dirty="0">
                <a:solidFill>
                  <a:schemeClr val="tx2">
                    <a:lumMod val="60000"/>
                    <a:lumOff val="40000"/>
                  </a:schemeClr>
                </a:solidFill>
                <a:latin typeface="LMU CompatilFact" panose="02000500060000020003" pitchFamily="2" charset="0"/>
              </a:rPr>
              <a:t>Begleitung durch </a:t>
            </a:r>
            <a:r>
              <a:rPr lang="de-DE" sz="2000" dirty="0" err="1">
                <a:solidFill>
                  <a:schemeClr val="tx2">
                    <a:lumMod val="60000"/>
                    <a:lumOff val="40000"/>
                  </a:schemeClr>
                </a:solidFill>
                <a:latin typeface="LMU CompatilFact" panose="02000500060000020003" pitchFamily="2" charset="0"/>
              </a:rPr>
              <a:t>Mentor:innen</a:t>
            </a:r>
            <a:endParaRPr lang="de-DE" sz="2000" dirty="0">
              <a:solidFill>
                <a:schemeClr val="tx2">
                  <a:lumMod val="60000"/>
                  <a:lumOff val="40000"/>
                </a:schemeClr>
              </a:solidFill>
              <a:latin typeface="LMU CompatilFact" panose="02000500060000020003" pitchFamily="2" charset="0"/>
            </a:endParaRPr>
          </a:p>
          <a:p>
            <a:pPr lvl="1">
              <a:buFont typeface="Arial" panose="020B0604020202020204" pitchFamily="34" charset="0"/>
              <a:buChar char="•"/>
            </a:pPr>
            <a:r>
              <a:rPr lang="de-DE" sz="1600" dirty="0">
                <a:solidFill>
                  <a:schemeClr val="tx2">
                    <a:lumMod val="60000"/>
                    <a:lumOff val="40000"/>
                  </a:schemeClr>
                </a:solidFill>
                <a:latin typeface="LMU CompatilFact" panose="02000500060000020003" pitchFamily="2" charset="0"/>
              </a:rPr>
              <a:t>Persönlichkeitsentwicklung, Möglichkeit für Erfahrungsaustausch, Wegweisung und persönliche Gespräche</a:t>
            </a:r>
          </a:p>
          <a:p>
            <a:pPr>
              <a:lnSpc>
                <a:spcPct val="150000"/>
              </a:lnSpc>
              <a:buFont typeface="Wingdings" panose="05000000000000000000" pitchFamily="2" charset="2"/>
              <a:buChar char="Ø"/>
            </a:pPr>
            <a:r>
              <a:rPr lang="de-DE" sz="2000" dirty="0">
                <a:solidFill>
                  <a:schemeClr val="tx2">
                    <a:lumMod val="60000"/>
                    <a:lumOff val="40000"/>
                  </a:schemeClr>
                </a:solidFill>
                <a:latin typeface="LMU CompatilFact" panose="02000500060000020003" pitchFamily="2" charset="0"/>
              </a:rPr>
              <a:t>Weiterführende Informationen: 			</a:t>
            </a:r>
            <a:r>
              <a:rPr lang="de-DE" sz="2000" b="1" dirty="0">
                <a:solidFill>
                  <a:schemeClr val="tx2">
                    <a:lumMod val="60000"/>
                    <a:lumOff val="40000"/>
                  </a:schemeClr>
                </a:solidFill>
                <a:latin typeface="LMU CompatilFact" panose="02000500060000020003" pitchFamily="2" charset="0"/>
              </a:rPr>
              <a:t>www.mentorat.lmu.de</a:t>
            </a:r>
          </a:p>
        </p:txBody>
      </p:sp>
      <p:pic>
        <p:nvPicPr>
          <p:cNvPr id="6" name="Grafik 5">
            <a:extLst>
              <a:ext uri="{FF2B5EF4-FFF2-40B4-BE49-F238E27FC236}">
                <a16:creationId xmlns:a16="http://schemas.microsoft.com/office/drawing/2014/main" id="{72A5998F-F926-8A8A-7769-075B111FA4AF}"/>
              </a:ext>
            </a:extLst>
          </p:cNvPr>
          <p:cNvPicPr>
            <a:picLocks noChangeAspect="1"/>
          </p:cNvPicPr>
          <p:nvPr/>
        </p:nvPicPr>
        <p:blipFill>
          <a:blip r:embed="rId2"/>
          <a:stretch>
            <a:fillRect/>
          </a:stretch>
        </p:blipFill>
        <p:spPr>
          <a:xfrm>
            <a:off x="6804248" y="3355033"/>
            <a:ext cx="2157300" cy="1438200"/>
          </a:xfrm>
          <a:prstGeom prst="rect">
            <a:avLst/>
          </a:prstGeom>
        </p:spPr>
      </p:pic>
      <p:pic>
        <p:nvPicPr>
          <p:cNvPr id="7" name="Grafik 6">
            <a:extLst>
              <a:ext uri="{FF2B5EF4-FFF2-40B4-BE49-F238E27FC236}">
                <a16:creationId xmlns:a16="http://schemas.microsoft.com/office/drawing/2014/main" id="{7A9AA046-201F-6EFB-CC4E-125D50584E1E}"/>
              </a:ext>
            </a:extLst>
          </p:cNvPr>
          <p:cNvPicPr>
            <a:picLocks noChangeAspect="1"/>
          </p:cNvPicPr>
          <p:nvPr/>
        </p:nvPicPr>
        <p:blipFill>
          <a:blip r:embed="rId3"/>
          <a:stretch>
            <a:fillRect/>
          </a:stretch>
        </p:blipFill>
        <p:spPr>
          <a:xfrm>
            <a:off x="6804248" y="4931607"/>
            <a:ext cx="2157300" cy="1438200"/>
          </a:xfrm>
          <a:prstGeom prst="rect">
            <a:avLst/>
          </a:prstGeom>
        </p:spPr>
      </p:pic>
      <p:pic>
        <p:nvPicPr>
          <p:cNvPr id="1028" name="Picture 4" descr="gemeinsam beten - kirche stock-fotos und bilder">
            <a:extLst>
              <a:ext uri="{FF2B5EF4-FFF2-40B4-BE49-F238E27FC236}">
                <a16:creationId xmlns:a16="http://schemas.microsoft.com/office/drawing/2014/main" id="{99ECA9CA-CA67-440A-A5E9-91459E2BBD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9174" y="1916831"/>
            <a:ext cx="2152373" cy="129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2420AC5-1884-3646-8CBE-EED35F485F63}"/>
              </a:ext>
            </a:extLst>
          </p:cNvPr>
          <p:cNvSpPr/>
          <p:nvPr/>
        </p:nvSpPr>
        <p:spPr>
          <a:xfrm>
            <a:off x="314623" y="3068960"/>
            <a:ext cx="8514754" cy="10801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Anlaufstellen und Hinweise</a:t>
            </a:r>
          </a:p>
        </p:txBody>
      </p:sp>
    </p:spTree>
    <p:extLst>
      <p:ext uri="{BB962C8B-B14F-4D97-AF65-F5344CB8AC3E}">
        <p14:creationId xmlns:p14="http://schemas.microsoft.com/office/powerpoint/2010/main" val="54595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aphicFrame>
        <p:nvGraphicFramePr>
          <p:cNvPr id="2058" name="Diagramm 2057">
            <a:extLst>
              <a:ext uri="{FF2B5EF4-FFF2-40B4-BE49-F238E27FC236}">
                <a16:creationId xmlns:a16="http://schemas.microsoft.com/office/drawing/2014/main" id="{B5C8C2AE-6223-4D1E-9602-01DAF79780B6}"/>
              </a:ext>
            </a:extLst>
          </p:cNvPr>
          <p:cNvGraphicFramePr/>
          <p:nvPr>
            <p:extLst>
              <p:ext uri="{D42A27DB-BD31-4B8C-83A1-F6EECF244321}">
                <p14:modId xmlns:p14="http://schemas.microsoft.com/office/powerpoint/2010/main" val="2599961564"/>
              </p:ext>
            </p:extLst>
          </p:nvPr>
        </p:nvGraphicFramePr>
        <p:xfrm>
          <a:off x="215900" y="2809582"/>
          <a:ext cx="8748588" cy="371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a:extLst>
              <a:ext uri="{FF2B5EF4-FFF2-40B4-BE49-F238E27FC236}">
                <a16:creationId xmlns:a16="http://schemas.microsoft.com/office/drawing/2014/main" id="{0F318730-4BB5-261E-E134-69B2E0010CD9}"/>
              </a:ext>
            </a:extLst>
          </p:cNvPr>
          <p:cNvSpPr/>
          <p:nvPr/>
        </p:nvSpPr>
        <p:spPr>
          <a:xfrm>
            <a:off x="179512" y="1772816"/>
            <a:ext cx="8532564" cy="7920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Berufsziele</a:t>
            </a:r>
          </a:p>
        </p:txBody>
      </p:sp>
    </p:spTree>
    <p:extLst>
      <p:ext uri="{BB962C8B-B14F-4D97-AF65-F5344CB8AC3E}">
        <p14:creationId xmlns:p14="http://schemas.microsoft.com/office/powerpoint/2010/main" val="2661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5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feld 2"/>
          <p:cNvSpPr txBox="1"/>
          <p:nvPr/>
        </p:nvSpPr>
        <p:spPr>
          <a:xfrm>
            <a:off x="369247" y="1772816"/>
            <a:ext cx="8261490"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200"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Netzwerkbüro</a:t>
            </a:r>
            <a:r>
              <a:rPr sz="2000" dirty="0">
                <a:solidFill>
                  <a:schemeClr val="tx2">
                    <a:lumMod val="60000"/>
                    <a:lumOff val="40000"/>
                  </a:schemeClr>
                </a:solidFill>
                <a:latin typeface="LMU CompatilFact" panose="02000500060000020003" pitchFamily="2" charset="0"/>
              </a:rPr>
              <a:t> für </a:t>
            </a:r>
            <a:r>
              <a:rPr sz="2000" dirty="0" err="1">
                <a:solidFill>
                  <a:schemeClr val="tx2">
                    <a:lumMod val="60000"/>
                    <a:lumOff val="40000"/>
                  </a:schemeClr>
                </a:solidFill>
                <a:latin typeface="LMU CompatilFact" panose="02000500060000020003" pitchFamily="2" charset="0"/>
              </a:rPr>
              <a:t>Theologie</a:t>
            </a:r>
            <a:r>
              <a:rPr sz="2000" dirty="0">
                <a:solidFill>
                  <a:schemeClr val="tx2">
                    <a:lumMod val="60000"/>
                    <a:lumOff val="40000"/>
                  </a:schemeClr>
                </a:solidFill>
                <a:latin typeface="LMU CompatilFact" panose="02000500060000020003" pitchFamily="2" charset="0"/>
              </a:rPr>
              <a:t> und </a:t>
            </a:r>
            <a:r>
              <a:rPr sz="2000" dirty="0" err="1">
                <a:solidFill>
                  <a:schemeClr val="tx2">
                    <a:lumMod val="60000"/>
                    <a:lumOff val="40000"/>
                  </a:schemeClr>
                </a:solidFill>
                <a:latin typeface="LMU CompatilFact" panose="02000500060000020003" pitchFamily="2" charset="0"/>
              </a:rPr>
              <a:t>Berufsqualifikation</a:t>
            </a:r>
            <a:endParaRPr sz="2000" dirty="0">
              <a:solidFill>
                <a:schemeClr val="tx2">
                  <a:lumMod val="60000"/>
                  <a:lumOff val="40000"/>
                </a:schemeClr>
              </a:solidFill>
              <a:latin typeface="LMU CompatilFact" panose="02000500060000020003" pitchFamily="2" charset="0"/>
            </a:endParaRPr>
          </a:p>
          <a:p>
            <a:pPr>
              <a:defRPr sz="2400" b="1">
                <a:latin typeface="LMU CompatilFact"/>
                <a:ea typeface="LMU CompatilFact"/>
                <a:cs typeface="LMU CompatilFact"/>
                <a:sym typeface="LMU CompatilFact"/>
              </a:defRPr>
            </a:pPr>
            <a:endParaRPr sz="2000" dirty="0">
              <a:solidFill>
                <a:schemeClr val="tx2">
                  <a:lumMod val="60000"/>
                  <a:lumOff val="40000"/>
                </a:schemeClr>
              </a:solidFill>
              <a:latin typeface="LMU CompatilFact" panose="02000500060000020003" pitchFamily="2" charset="0"/>
            </a:endParaRPr>
          </a:p>
          <a:p>
            <a:pPr>
              <a:defRPr sz="2100" b="1" i="1">
                <a:latin typeface="LMU CompatilFact"/>
                <a:ea typeface="LMU CompatilFact"/>
                <a:cs typeface="LMU CompatilFact"/>
                <a:sym typeface="LMU CompatilFact"/>
              </a:defRPr>
            </a:pPr>
            <a:r>
              <a:rPr sz="2000" dirty="0">
                <a:solidFill>
                  <a:schemeClr val="tx2">
                    <a:lumMod val="60000"/>
                    <a:lumOff val="40000"/>
                  </a:schemeClr>
                </a:solidFill>
                <a:latin typeface="LMU CompatilFact" panose="02000500060000020003" pitchFamily="2" charset="0"/>
              </a:rPr>
              <a:t>     „Und was </a:t>
            </a:r>
            <a:r>
              <a:rPr sz="2000" dirty="0" err="1">
                <a:solidFill>
                  <a:schemeClr val="tx2">
                    <a:lumMod val="60000"/>
                    <a:lumOff val="40000"/>
                  </a:schemeClr>
                </a:solidFill>
                <a:latin typeface="LMU CompatilFact" panose="02000500060000020003" pitchFamily="2" charset="0"/>
              </a:rPr>
              <a:t>mache</a:t>
            </a:r>
            <a:r>
              <a:rPr sz="2000" dirty="0">
                <a:solidFill>
                  <a:schemeClr val="tx2">
                    <a:lumMod val="60000"/>
                    <a:lumOff val="40000"/>
                  </a:schemeClr>
                </a:solidFill>
                <a:latin typeface="LMU CompatilFact" panose="02000500060000020003" pitchFamily="2" charset="0"/>
              </a:rPr>
              <a:t> ich </a:t>
            </a:r>
            <a:r>
              <a:rPr sz="2000" dirty="0" err="1">
                <a:solidFill>
                  <a:schemeClr val="tx2">
                    <a:lumMod val="60000"/>
                    <a:lumOff val="40000"/>
                  </a:schemeClr>
                </a:solidFill>
                <a:latin typeface="LMU CompatilFact" panose="02000500060000020003" pitchFamily="2" charset="0"/>
              </a:rPr>
              <a:t>nach</a:t>
            </a:r>
            <a:r>
              <a:rPr sz="2000" dirty="0">
                <a:solidFill>
                  <a:schemeClr val="tx2">
                    <a:lumMod val="60000"/>
                    <a:lumOff val="40000"/>
                  </a:schemeClr>
                </a:solidFill>
                <a:latin typeface="LMU CompatilFact" panose="02000500060000020003" pitchFamily="2" charset="0"/>
              </a:rPr>
              <a:t> dem Studium …?“</a:t>
            </a:r>
          </a:p>
          <a:p>
            <a:pPr>
              <a:defRPr sz="2000" b="1">
                <a:latin typeface="LMU CompatilFact"/>
                <a:ea typeface="LMU CompatilFact"/>
                <a:cs typeface="LMU CompatilFact"/>
                <a:sym typeface="LMU CompatilFact"/>
              </a:defRPr>
            </a:pPr>
            <a:endParaRPr sz="2000" dirty="0">
              <a:solidFill>
                <a:schemeClr val="tx2">
                  <a:lumMod val="60000"/>
                  <a:lumOff val="40000"/>
                </a:schemeClr>
              </a:solidFill>
              <a:latin typeface="LMU CompatilFact" panose="02000500060000020003" pitchFamily="2" charset="0"/>
            </a:endParaRPr>
          </a:p>
          <a:p>
            <a:pPr>
              <a:defRPr sz="2000" b="1">
                <a:latin typeface="LMU CompatilFact"/>
                <a:ea typeface="LMU CompatilFact"/>
                <a:cs typeface="LMU CompatilFact"/>
                <a:sym typeface="LMU CompatilFact"/>
              </a:defRPr>
            </a:pPr>
            <a:endParaRPr sz="2000" dirty="0">
              <a:solidFill>
                <a:schemeClr val="tx2">
                  <a:lumMod val="60000"/>
                  <a:lumOff val="40000"/>
                </a:schemeClr>
              </a:solidFill>
              <a:latin typeface="LMU CompatilFact" panose="02000500060000020003" pitchFamily="2" charset="0"/>
            </a:endParaRPr>
          </a:p>
          <a:p>
            <a:pPr marL="342900" indent="-342900">
              <a:buSzPct val="100000"/>
              <a:buFont typeface="Wingdings" panose="05000000000000000000" pitchFamily="2" charset="2"/>
              <a:buChar char="Ø"/>
              <a:defRPr sz="2000"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Unsere</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Angebote</a:t>
            </a:r>
            <a:r>
              <a:rPr sz="2000" dirty="0">
                <a:solidFill>
                  <a:schemeClr val="tx2">
                    <a:lumMod val="60000"/>
                    <a:lumOff val="40000"/>
                  </a:schemeClr>
                </a:solidFill>
                <a:latin typeface="LMU CompatilFact" panose="02000500060000020003" pitchFamily="2" charset="0"/>
              </a:rPr>
              <a:t>:</a:t>
            </a:r>
          </a:p>
          <a:p>
            <a:pPr marL="800100" lvl="1" indent="-342900">
              <a:buSzPct val="100000"/>
              <a:buFont typeface="Arial"/>
              <a:buChar char="•"/>
              <a:defRPr sz="1900"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persönliche</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Beratung</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zu</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Berufsoptionen</a:t>
            </a:r>
            <a:r>
              <a:rPr sz="2000" dirty="0">
                <a:solidFill>
                  <a:schemeClr val="tx2">
                    <a:lumMod val="60000"/>
                    <a:lumOff val="40000"/>
                  </a:schemeClr>
                </a:solidFill>
                <a:latin typeface="LMU CompatilFact" panose="02000500060000020003" pitchFamily="2" charset="0"/>
              </a:rPr>
              <a:t> &amp; </a:t>
            </a:r>
            <a:r>
              <a:rPr sz="2000" dirty="0" err="1">
                <a:solidFill>
                  <a:schemeClr val="tx2">
                    <a:lumMod val="60000"/>
                    <a:lumOff val="40000"/>
                  </a:schemeClr>
                </a:solidFill>
                <a:latin typeface="LMU CompatilFact" panose="02000500060000020003" pitchFamily="2" charset="0"/>
              </a:rPr>
              <a:t>Bewerbungen</a:t>
            </a:r>
            <a:endParaRPr sz="2000" dirty="0">
              <a:solidFill>
                <a:schemeClr val="tx2">
                  <a:lumMod val="60000"/>
                  <a:lumOff val="40000"/>
                </a:schemeClr>
              </a:solidFill>
              <a:latin typeface="LMU CompatilFact" panose="02000500060000020003" pitchFamily="2" charset="0"/>
            </a:endParaRPr>
          </a:p>
          <a:p>
            <a:pPr marL="800100" lvl="1" indent="-342900">
              <a:buSzPct val="100000"/>
              <a:buFont typeface="Arial"/>
              <a:buChar char="•"/>
              <a:defRPr sz="1900"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monatlicher</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digitaler</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Jobletter</a:t>
            </a:r>
            <a:r>
              <a:rPr sz="2000" dirty="0">
                <a:solidFill>
                  <a:schemeClr val="tx2">
                    <a:lumMod val="60000"/>
                    <a:lumOff val="40000"/>
                  </a:schemeClr>
                </a:solidFill>
                <a:latin typeface="LMU CompatilFact" panose="02000500060000020003" pitchFamily="2" charset="0"/>
              </a:rPr>
              <a:t>“ </a:t>
            </a:r>
          </a:p>
          <a:p>
            <a:pPr marL="800100" lvl="1" indent="-342900">
              <a:buSzPct val="100000"/>
              <a:buFont typeface="Arial"/>
              <a:buChar char="•"/>
              <a:defRPr sz="1900"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Netzwerkevents</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mit</a:t>
            </a:r>
            <a:r>
              <a:rPr sz="2000" dirty="0">
                <a:solidFill>
                  <a:schemeClr val="tx2">
                    <a:lumMod val="60000"/>
                    <a:lumOff val="40000"/>
                  </a:schemeClr>
                </a:solidFill>
                <a:latin typeface="LMU CompatilFact" panose="02000500060000020003" pitchFamily="2" charset="0"/>
              </a:rPr>
              <a:t> </a:t>
            </a:r>
            <a:r>
              <a:rPr sz="2000" dirty="0" err="1">
                <a:solidFill>
                  <a:schemeClr val="tx2">
                    <a:lumMod val="60000"/>
                    <a:lumOff val="40000"/>
                  </a:schemeClr>
                </a:solidFill>
                <a:latin typeface="LMU CompatilFact" panose="02000500060000020003" pitchFamily="2" charset="0"/>
              </a:rPr>
              <a:t>Arbeitgebern</a:t>
            </a:r>
            <a:r>
              <a:rPr sz="2000" dirty="0">
                <a:solidFill>
                  <a:schemeClr val="tx2">
                    <a:lumMod val="60000"/>
                    <a:lumOff val="40000"/>
                  </a:schemeClr>
                </a:solidFill>
                <a:latin typeface="LMU CompatilFact" panose="02000500060000020003" pitchFamily="2" charset="0"/>
              </a:rPr>
              <a:t> und Alumni</a:t>
            </a:r>
          </a:p>
          <a:p>
            <a:pPr marL="800100" lvl="1" indent="-342900">
              <a:buSzPct val="100000"/>
              <a:buFont typeface="Arial"/>
              <a:buChar char="•"/>
              <a:defRPr sz="1900" b="1">
                <a:latin typeface="LMU CompatilFact"/>
                <a:ea typeface="LMU CompatilFact"/>
                <a:cs typeface="LMU CompatilFact"/>
                <a:sym typeface="LMU CompatilFact"/>
              </a:defRPr>
            </a:pPr>
            <a:endParaRPr sz="2000" dirty="0">
              <a:solidFill>
                <a:schemeClr val="tx2">
                  <a:lumMod val="60000"/>
                  <a:lumOff val="40000"/>
                </a:schemeClr>
              </a:solidFill>
              <a:latin typeface="LMU CompatilFact" panose="02000500060000020003" pitchFamily="2" charset="0"/>
            </a:endParaRPr>
          </a:p>
          <a:p>
            <a:pPr lvl="1">
              <a:defRPr sz="2000" b="1">
                <a:latin typeface="LMU CompatilFact"/>
                <a:ea typeface="LMU CompatilFact"/>
                <a:cs typeface="LMU CompatilFact"/>
                <a:sym typeface="LMU CompatilFact"/>
              </a:defRPr>
            </a:pPr>
            <a:endParaRPr sz="2000" dirty="0">
              <a:solidFill>
                <a:schemeClr val="tx2">
                  <a:lumMod val="60000"/>
                  <a:lumOff val="40000"/>
                </a:schemeClr>
              </a:solidFill>
              <a:latin typeface="LMU CompatilFact" panose="02000500060000020003" pitchFamily="2" charset="0"/>
            </a:endParaRPr>
          </a:p>
          <a:p>
            <a:pPr marL="342900" indent="-342900">
              <a:buSzPct val="100000"/>
              <a:buFont typeface="Wingdings" panose="05000000000000000000" pitchFamily="2" charset="2"/>
              <a:buChar char="Ø"/>
              <a:defRPr b="1">
                <a:latin typeface="LMU CompatilFact"/>
                <a:ea typeface="LMU CompatilFact"/>
                <a:cs typeface="LMU CompatilFact"/>
                <a:sym typeface="LMU CompatilFact"/>
              </a:defRPr>
            </a:pPr>
            <a:r>
              <a:rPr sz="2000" dirty="0" err="1">
                <a:solidFill>
                  <a:schemeClr val="tx2">
                    <a:lumMod val="60000"/>
                    <a:lumOff val="40000"/>
                  </a:schemeClr>
                </a:solidFill>
                <a:latin typeface="LMU CompatilFact" panose="02000500060000020003" pitchFamily="2" charset="0"/>
              </a:rPr>
              <a:t>Kontakt</a:t>
            </a:r>
            <a:r>
              <a:rPr sz="2000" dirty="0">
                <a:solidFill>
                  <a:schemeClr val="tx2">
                    <a:lumMod val="60000"/>
                    <a:lumOff val="40000"/>
                  </a:schemeClr>
                </a:solidFill>
                <a:latin typeface="LMU CompatilFact" panose="02000500060000020003" pitchFamily="2" charset="0"/>
              </a:rPr>
              <a:t>:</a:t>
            </a:r>
          </a:p>
          <a:p>
            <a:pPr marL="800100" lvl="1" indent="-342900">
              <a:buSzPct val="100000"/>
              <a:buFont typeface="Arial"/>
              <a:buChar char="•"/>
              <a:defRPr b="1">
                <a:latin typeface="LMU CompatilFact"/>
                <a:ea typeface="LMU CompatilFact"/>
                <a:cs typeface="LMU CompatilFact"/>
                <a:sym typeface="LMU CompatilFact"/>
              </a:defRPr>
            </a:pPr>
            <a:r>
              <a:rPr sz="2000" dirty="0">
                <a:solidFill>
                  <a:schemeClr val="tx2">
                    <a:lumMod val="60000"/>
                    <a:lumOff val="40000"/>
                  </a:schemeClr>
                </a:solidFill>
                <a:latin typeface="LMU CompatilFact" panose="02000500060000020003" pitchFamily="2" charset="0"/>
              </a:rPr>
              <a:t>verena.keidel@lmu.de  (</a:t>
            </a:r>
            <a:r>
              <a:rPr sz="2000" dirty="0" err="1">
                <a:solidFill>
                  <a:schemeClr val="tx2">
                    <a:lumMod val="60000"/>
                    <a:lumOff val="40000"/>
                  </a:schemeClr>
                </a:solidFill>
                <a:latin typeface="LMU CompatilFact" panose="02000500060000020003" pitchFamily="2" charset="0"/>
              </a:rPr>
              <a:t>Raum</a:t>
            </a:r>
            <a:r>
              <a:rPr sz="2000" dirty="0">
                <a:solidFill>
                  <a:schemeClr val="tx2">
                    <a:lumMod val="60000"/>
                    <a:lumOff val="40000"/>
                  </a:schemeClr>
                </a:solidFill>
                <a:latin typeface="LMU CompatilFact" panose="02000500060000020003" pitchFamily="2" charset="0"/>
              </a:rPr>
              <a:t>: C 218)</a:t>
            </a:r>
          </a:p>
          <a:p>
            <a:pPr marL="800100" lvl="1" indent="-342900">
              <a:buSzPct val="100000"/>
              <a:buFont typeface="Arial"/>
              <a:buChar char="•"/>
              <a:defRPr b="1">
                <a:latin typeface="LMU CompatilFact"/>
                <a:ea typeface="LMU CompatilFact"/>
                <a:cs typeface="LMU CompatilFact"/>
                <a:sym typeface="LMU CompatilFact"/>
              </a:defRPr>
            </a:pPr>
            <a:r>
              <a:rPr sz="2000" dirty="0">
                <a:solidFill>
                  <a:schemeClr val="tx2">
                    <a:lumMod val="60000"/>
                    <a:lumOff val="40000"/>
                  </a:schemeClr>
                </a:solidFill>
                <a:latin typeface="LMU CompatilFact" panose="02000500060000020003" pitchFamily="2" charset="0"/>
              </a:rPr>
              <a:t>https://www.netzwerkbuero.kaththeol.uni-muenchen.de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7C121B7-A2C1-8EA4-12E3-204ABFF8BC98}"/>
              </a:ext>
            </a:extLst>
          </p:cNvPr>
          <p:cNvSpPr txBox="1"/>
          <p:nvPr/>
        </p:nvSpPr>
        <p:spPr>
          <a:xfrm>
            <a:off x="240511" y="2020193"/>
            <a:ext cx="8424936" cy="4278094"/>
          </a:xfrm>
          <a:prstGeom prst="rect">
            <a:avLst/>
          </a:prstGeom>
          <a:noFill/>
        </p:spPr>
        <p:txBody>
          <a:bodyPr wrap="square">
            <a:spAutoFit/>
          </a:bodyPr>
          <a:lstStyle/>
          <a:p>
            <a:r>
              <a:rPr lang="de-DE" altLang="de-DE" sz="2000" b="1" u="sng" dirty="0">
                <a:solidFill>
                  <a:schemeClr val="tx2">
                    <a:lumMod val="60000"/>
                    <a:lumOff val="40000"/>
                  </a:schemeClr>
                </a:solidFill>
                <a:latin typeface="LMU CompatilFact" panose="02000500060000020003" pitchFamily="2" charset="0"/>
              </a:rPr>
              <a:t>Fachstudienberatung</a:t>
            </a:r>
          </a:p>
          <a:p>
            <a:pPr marL="0" indent="0" eaLnBrk="1" hangingPunct="1"/>
            <a:endParaRPr lang="de-DE" altLang="de-DE" u="sng" dirty="0">
              <a:solidFill>
                <a:srgbClr val="589898"/>
              </a:solidFill>
            </a:endParaRPr>
          </a:p>
          <a:p>
            <a:pPr marL="0" indent="0" eaLnBrk="1" hangingPunct="1"/>
            <a:r>
              <a:rPr lang="de-DE" altLang="de-DE" dirty="0">
                <a:solidFill>
                  <a:schemeClr val="tx2">
                    <a:lumMod val="60000"/>
                    <a:lumOff val="40000"/>
                  </a:schemeClr>
                </a:solidFill>
                <a:latin typeface="LMU CompatilFact" panose="02000500060000020003" pitchFamily="2" charset="0"/>
              </a:rPr>
              <a:t>Die Fachstudienberatung steht Ihnen per Mail, telefonisch, via zoom und in den Sprechstunden bei Fragen zu Ihrem Studium zur Verfügung.</a:t>
            </a:r>
          </a:p>
          <a:p>
            <a:pPr marL="0" indent="0" eaLnBrk="1" hangingPunct="1"/>
            <a:endParaRPr lang="de-DE" altLang="de-DE" dirty="0">
              <a:solidFill>
                <a:schemeClr val="tx2">
                  <a:lumMod val="60000"/>
                  <a:lumOff val="40000"/>
                </a:schemeClr>
              </a:solidFill>
              <a:latin typeface="LMU CompatilFact" panose="02000500060000020003" pitchFamily="2" charset="0"/>
            </a:endParaRP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Fragen haben bzgl. </a:t>
            </a:r>
            <a:r>
              <a:rPr lang="de-DE" b="1" dirty="0">
                <a:solidFill>
                  <a:schemeClr val="tx2">
                    <a:lumMod val="60000"/>
                    <a:lumOff val="40000"/>
                  </a:schemeClr>
                </a:solidFill>
                <a:latin typeface="LMU CompatilFact" panose="02000500060000020003" pitchFamily="2" charset="0"/>
              </a:rPr>
              <a:t>Organisation und Planung des Studiums</a:t>
            </a:r>
            <a:r>
              <a:rPr lang="de-DE" dirty="0">
                <a:solidFill>
                  <a:schemeClr val="tx2">
                    <a:lumMod val="60000"/>
                    <a:lumOff val="40000"/>
                  </a:schemeClr>
                </a:solidFill>
                <a:latin typeface="LMU CompatilFact" panose="02000500060000020003" pitchFamily="2" charset="0"/>
              </a:rPr>
              <a:t>.</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Ihr </a:t>
            </a:r>
            <a:r>
              <a:rPr lang="de-DE" b="1" dirty="0">
                <a:solidFill>
                  <a:schemeClr val="tx2">
                    <a:lumMod val="60000"/>
                    <a:lumOff val="40000"/>
                  </a:schemeClr>
                </a:solidFill>
                <a:latin typeface="LMU CompatilFact" panose="02000500060000020003" pitchFamily="2" charset="0"/>
              </a:rPr>
              <a:t>Studienfortschritt beeinträchtigt </a:t>
            </a:r>
            <a:r>
              <a:rPr lang="de-DE" dirty="0">
                <a:solidFill>
                  <a:schemeClr val="tx2">
                    <a:lumMod val="60000"/>
                    <a:lumOff val="40000"/>
                  </a:schemeClr>
                </a:solidFill>
                <a:latin typeface="LMU CompatilFact" panose="02000500060000020003" pitchFamily="2" charset="0"/>
              </a:rPr>
              <a:t>ist und Sie Rat und Hilfe brauchen.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sich mit dem Gedanken tragen, Ihr </a:t>
            </a:r>
            <a:r>
              <a:rPr lang="de-DE" b="1" dirty="0">
                <a:solidFill>
                  <a:schemeClr val="tx2">
                    <a:lumMod val="60000"/>
                    <a:lumOff val="40000"/>
                  </a:schemeClr>
                </a:solidFill>
                <a:latin typeface="LMU CompatilFact" panose="02000500060000020003" pitchFamily="2" charset="0"/>
              </a:rPr>
              <a:t>Studium abzubrechen </a:t>
            </a:r>
            <a:r>
              <a:rPr lang="de-DE" dirty="0">
                <a:solidFill>
                  <a:schemeClr val="tx2">
                    <a:lumMod val="60000"/>
                    <a:lumOff val="40000"/>
                  </a:schemeClr>
                </a:solidFill>
                <a:latin typeface="LMU CompatilFact" panose="02000500060000020003" pitchFamily="2" charset="0"/>
              </a:rPr>
              <a:t>oder das Fach zu wechseln.</a:t>
            </a:r>
          </a:p>
          <a:p>
            <a:pPr marL="285750" indent="-285750" eaLnBrk="1" hangingPunct="1">
              <a:buFont typeface="Arial" panose="020B0604020202020204" pitchFamily="34" charset="0"/>
              <a:buChar char="•"/>
            </a:pPr>
            <a:r>
              <a:rPr lang="de-DE" dirty="0">
                <a:solidFill>
                  <a:schemeClr val="tx2">
                    <a:lumMod val="60000"/>
                    <a:lumOff val="40000"/>
                  </a:schemeClr>
                </a:solidFill>
                <a:latin typeface="LMU CompatilFact" panose="02000500060000020003" pitchFamily="2" charset="0"/>
              </a:rPr>
              <a:t>Wenn Sie für ein oder zwei Semester an einer anderen Uni studieren wollen und wir Ihr </a:t>
            </a:r>
            <a:r>
              <a:rPr lang="de-DE" b="1" dirty="0">
                <a:solidFill>
                  <a:schemeClr val="tx2">
                    <a:lumMod val="60000"/>
                    <a:lumOff val="40000"/>
                  </a:schemeClr>
                </a:solidFill>
                <a:latin typeface="LMU CompatilFact" panose="02000500060000020003" pitchFamily="2" charset="0"/>
              </a:rPr>
              <a:t>Freisemester/</a:t>
            </a:r>
            <a:r>
              <a:rPr lang="de-DE" b="1" dirty="0" err="1">
                <a:solidFill>
                  <a:schemeClr val="tx2">
                    <a:lumMod val="60000"/>
                    <a:lumOff val="40000"/>
                  </a:schemeClr>
                </a:solidFill>
                <a:latin typeface="LMU CompatilFact" panose="02000500060000020003" pitchFamily="2" charset="0"/>
              </a:rPr>
              <a:t>Freijahr</a:t>
            </a:r>
            <a:r>
              <a:rPr lang="de-DE" b="1" dirty="0">
                <a:solidFill>
                  <a:schemeClr val="tx2">
                    <a:lumMod val="60000"/>
                    <a:lumOff val="40000"/>
                  </a:schemeClr>
                </a:solidFill>
                <a:latin typeface="LMU CompatilFact" panose="02000500060000020003" pitchFamily="2" charset="0"/>
              </a:rPr>
              <a:t> </a:t>
            </a:r>
            <a:r>
              <a:rPr lang="de-DE" dirty="0">
                <a:solidFill>
                  <a:schemeClr val="tx2">
                    <a:lumMod val="60000"/>
                    <a:lumOff val="40000"/>
                  </a:schemeClr>
                </a:solidFill>
                <a:latin typeface="LMU CompatilFact" panose="02000500060000020003" pitchFamily="2" charset="0"/>
              </a:rPr>
              <a:t>planen.</a:t>
            </a:r>
          </a:p>
          <a:p>
            <a:pPr marL="285750" indent="-285750" eaLnBrk="1" hangingPunct="1">
              <a:buFont typeface="Arial" panose="020B0604020202020204" pitchFamily="34" charset="0"/>
              <a:buChar char="•"/>
            </a:pPr>
            <a:r>
              <a:rPr lang="de-DE" b="1" dirty="0">
                <a:solidFill>
                  <a:schemeClr val="tx2">
                    <a:lumMod val="60000"/>
                    <a:lumOff val="40000"/>
                  </a:schemeClr>
                </a:solidFill>
                <a:latin typeface="LMU CompatilFact" panose="02000500060000020003" pitchFamily="2" charset="0"/>
              </a:rPr>
              <a:t>Anerkennungen </a:t>
            </a:r>
            <a:r>
              <a:rPr lang="de-DE" dirty="0">
                <a:solidFill>
                  <a:schemeClr val="tx2">
                    <a:lumMod val="60000"/>
                    <a:lumOff val="40000"/>
                  </a:schemeClr>
                </a:solidFill>
                <a:latin typeface="LMU CompatilFact" panose="02000500060000020003" pitchFamily="2" charset="0"/>
              </a:rPr>
              <a:t>von vor oder während des Studiums erbrachten Prüfungsleistungen. </a:t>
            </a:r>
          </a:p>
          <a:p>
            <a:pPr marL="285750" indent="-285750">
              <a:buFont typeface="Arial" panose="020B0604020202020204" pitchFamily="34" charset="0"/>
              <a:buChar char="•"/>
            </a:pPr>
            <a:r>
              <a:rPr lang="de-DE" altLang="de-DE" dirty="0">
                <a:solidFill>
                  <a:schemeClr val="tx2">
                    <a:lumMod val="60000"/>
                    <a:lumOff val="40000"/>
                  </a:schemeClr>
                </a:solidFill>
                <a:latin typeface="LMU CompatilFact" panose="02000500060000020003" pitchFamily="2" charset="0"/>
              </a:rPr>
              <a:t>Wenn Sie sonstige </a:t>
            </a:r>
            <a:r>
              <a:rPr lang="de-DE" altLang="de-DE" b="1" dirty="0">
                <a:solidFill>
                  <a:schemeClr val="tx2">
                    <a:lumMod val="60000"/>
                    <a:lumOff val="40000"/>
                  </a:schemeClr>
                </a:solidFill>
                <a:latin typeface="LMU CompatilFact" panose="02000500060000020003" pitchFamily="2" charset="0"/>
              </a:rPr>
              <a:t>Sorgen und Nöte </a:t>
            </a:r>
            <a:r>
              <a:rPr lang="de-DE" altLang="de-DE" dirty="0">
                <a:solidFill>
                  <a:schemeClr val="tx2">
                    <a:lumMod val="60000"/>
                    <a:lumOff val="40000"/>
                  </a:schemeClr>
                </a:solidFill>
                <a:latin typeface="LMU CompatilFact" panose="02000500060000020003" pitchFamily="2" charset="0"/>
              </a:rPr>
              <a:t>rund um das Studium haben… </a:t>
            </a:r>
          </a:p>
        </p:txBody>
      </p:sp>
    </p:spTree>
    <p:extLst>
      <p:ext uri="{BB962C8B-B14F-4D97-AF65-F5344CB8AC3E}">
        <p14:creationId xmlns:p14="http://schemas.microsoft.com/office/powerpoint/2010/main" val="247467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75F1616-61B5-8F56-A194-B5BCA1739E74}"/>
              </a:ext>
            </a:extLst>
          </p:cNvPr>
          <p:cNvSpPr txBox="1"/>
          <p:nvPr/>
        </p:nvSpPr>
        <p:spPr>
          <a:xfrm>
            <a:off x="251520" y="1990054"/>
            <a:ext cx="4320480" cy="3887218"/>
          </a:xfrm>
          <a:prstGeom prst="rect">
            <a:avLst/>
          </a:prstGeom>
          <a:noFill/>
        </p:spPr>
        <p:txBody>
          <a:bodyPr wrap="square">
            <a:spAutoFit/>
          </a:bodyPr>
          <a:lstStyle/>
          <a:p>
            <a:pPr>
              <a:lnSpc>
                <a:spcPct val="90000"/>
              </a:lnSpc>
              <a:tabLst>
                <a:tab pos="266700" algn="l"/>
              </a:tabLst>
            </a:pPr>
            <a:r>
              <a:rPr lang="de-DE" altLang="de-DE" sz="2000" b="1" u="sng" dirty="0">
                <a:solidFill>
                  <a:schemeClr val="tx2">
                    <a:lumMod val="60000"/>
                    <a:lumOff val="40000"/>
                  </a:schemeClr>
                </a:solidFill>
                <a:latin typeface="LMU CompatilFact" panose="02000500060000020003" pitchFamily="2" charset="0"/>
              </a:rPr>
              <a:t>Kontakt: Dipl. </a:t>
            </a:r>
            <a:r>
              <a:rPr lang="de-DE" altLang="de-DE" sz="2000" b="1" u="sng" dirty="0" err="1">
                <a:solidFill>
                  <a:schemeClr val="tx2">
                    <a:lumMod val="60000"/>
                    <a:lumOff val="40000"/>
                  </a:schemeClr>
                </a:solidFill>
                <a:latin typeface="LMU CompatilFact" panose="02000500060000020003" pitchFamily="2" charset="0"/>
              </a:rPr>
              <a:t>Theol</a:t>
            </a:r>
            <a:r>
              <a:rPr lang="de-DE" altLang="de-DE" sz="2000" b="1" u="sng" dirty="0">
                <a:solidFill>
                  <a:schemeClr val="tx2">
                    <a:lumMod val="60000"/>
                    <a:lumOff val="40000"/>
                  </a:schemeClr>
                </a:solidFill>
                <a:latin typeface="LMU CompatilFact" panose="02000500060000020003" pitchFamily="2" charset="0"/>
              </a:rPr>
              <a:t>. Christiane </a:t>
            </a:r>
            <a:r>
              <a:rPr lang="de-DE" altLang="de-DE" sz="2000" b="1" u="sng" dirty="0" err="1">
                <a:solidFill>
                  <a:schemeClr val="tx2">
                    <a:lumMod val="60000"/>
                    <a:lumOff val="40000"/>
                  </a:schemeClr>
                </a:solidFill>
                <a:latin typeface="LMU CompatilFact" panose="02000500060000020003" pitchFamily="2" charset="0"/>
              </a:rPr>
              <a:t>Stoib</a:t>
            </a:r>
            <a:endParaRPr lang="de-DE" altLang="de-DE" sz="2000" b="1" u="sng"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Sprech</a:t>
            </a:r>
            <a:r>
              <a:rPr lang="de-DE" altLang="de-DE" sz="1800" b="1" dirty="0">
                <a:solidFill>
                  <a:schemeClr val="tx2">
                    <a:lumMod val="60000"/>
                    <a:lumOff val="40000"/>
                  </a:schemeClr>
                </a:solidFill>
                <a:latin typeface="LMU CompatilFact" panose="02000500060000020003" pitchFamily="2" charset="0"/>
              </a:rPr>
              <a:t>zeiten:</a:t>
            </a:r>
            <a:endParaRPr lang="de-DE" altLang="de-DE" sz="1800"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 mittwochs 8-12 Uhr, donnerstags 8-11 Uhr</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E-Mail: </a:t>
            </a:r>
            <a:r>
              <a:rPr lang="de-DE" altLang="de-DE" dirty="0">
                <a:solidFill>
                  <a:schemeClr val="tx2">
                    <a:lumMod val="60000"/>
                    <a:lumOff val="40000"/>
                  </a:schemeClr>
                </a:solidFill>
                <a:latin typeface="LMU CompatilFact" panose="02000500060000020003" pitchFamily="2" charset="0"/>
                <a:hlinkClick r:id="rId2"/>
              </a:rPr>
              <a:t>Christiane.Stoib@kaththeol.uni-muenchen.de</a:t>
            </a: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Telefon: 089/2180-2245</a:t>
            </a:r>
          </a:p>
          <a:p>
            <a:pPr>
              <a:lnSpc>
                <a:spcPct val="90000"/>
              </a:lnSpc>
              <a:tabLst>
                <a:tab pos="266700" algn="l"/>
              </a:tabLst>
            </a:pPr>
            <a:endParaRPr lang="de-DE" altLang="de-DE" dirty="0">
              <a:solidFill>
                <a:schemeClr val="tx2">
                  <a:lumMod val="60000"/>
                  <a:lumOff val="40000"/>
                </a:schemeClr>
              </a:solidFill>
              <a:latin typeface="LMU CompatilFact" panose="02000500060000020003" pitchFamily="2" charset="0"/>
            </a:endParaRP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Zoom-Sprechstunde: </a:t>
            </a:r>
          </a:p>
          <a:p>
            <a:pPr>
              <a:lnSpc>
                <a:spcPct val="90000"/>
              </a:lnSpc>
              <a:tabLst>
                <a:tab pos="266700" algn="l"/>
              </a:tabLst>
            </a:pPr>
            <a:r>
              <a:rPr lang="de-DE" altLang="de-DE" b="1" dirty="0">
                <a:solidFill>
                  <a:schemeClr val="tx2">
                    <a:lumMod val="60000"/>
                    <a:lumOff val="40000"/>
                  </a:schemeClr>
                </a:solidFill>
                <a:latin typeface="LMU CompatilFact" panose="02000500060000020003" pitchFamily="2" charset="0"/>
              </a:rPr>
              <a:t>Dienstags 10-11:30 Uhr </a:t>
            </a:r>
            <a:r>
              <a:rPr lang="de-DE" altLang="de-DE" dirty="0">
                <a:solidFill>
                  <a:schemeClr val="tx2">
                    <a:lumMod val="60000"/>
                    <a:lumOff val="40000"/>
                  </a:schemeClr>
                </a:solidFill>
                <a:latin typeface="LMU CompatilFact" panose="02000500060000020003" pitchFamily="2" charset="0"/>
              </a:rPr>
              <a:t>mit vorheriger Anmeldung oder nach Absprache</a:t>
            </a:r>
          </a:p>
        </p:txBody>
      </p:sp>
      <p:sp>
        <p:nvSpPr>
          <p:cNvPr id="3" name="Textfeld 2">
            <a:extLst>
              <a:ext uri="{FF2B5EF4-FFF2-40B4-BE49-F238E27FC236}">
                <a16:creationId xmlns:a16="http://schemas.microsoft.com/office/drawing/2014/main" id="{475F1616-61B5-8F56-A194-B5BCA1739E74}"/>
              </a:ext>
            </a:extLst>
          </p:cNvPr>
          <p:cNvSpPr txBox="1"/>
          <p:nvPr/>
        </p:nvSpPr>
        <p:spPr>
          <a:xfrm>
            <a:off x="4644008" y="1988840"/>
            <a:ext cx="4284476" cy="4053417"/>
          </a:xfrm>
          <a:prstGeom prst="rect">
            <a:avLst/>
          </a:prstGeom>
          <a:noFill/>
        </p:spPr>
        <p:txBody>
          <a:bodyPr wrap="square">
            <a:spAutoFit/>
          </a:bodyPr>
          <a:lstStyle/>
          <a:p>
            <a:pPr>
              <a:lnSpc>
                <a:spcPct val="90000"/>
              </a:lnSpc>
              <a:tabLst>
                <a:tab pos="266700" algn="l"/>
              </a:tabLst>
            </a:pPr>
            <a:r>
              <a:rPr lang="de-DE" altLang="de-DE" sz="2000" b="1" u="sng" dirty="0">
                <a:solidFill>
                  <a:schemeClr val="tx2">
                    <a:lumMod val="60000"/>
                    <a:lumOff val="40000"/>
                  </a:schemeClr>
                </a:solidFill>
                <a:latin typeface="LMU CompatilFact" panose="02000500060000020003" pitchFamily="2" charset="0"/>
              </a:rPr>
              <a:t>Kontakt: Dipl. </a:t>
            </a:r>
            <a:r>
              <a:rPr lang="de-DE" altLang="de-DE" sz="2000" b="1" u="sng" dirty="0" err="1">
                <a:solidFill>
                  <a:schemeClr val="tx2">
                    <a:lumMod val="60000"/>
                    <a:lumOff val="40000"/>
                  </a:schemeClr>
                </a:solidFill>
                <a:latin typeface="LMU CompatilFact" panose="02000500060000020003" pitchFamily="2" charset="0"/>
              </a:rPr>
              <a:t>Theol</a:t>
            </a:r>
            <a:r>
              <a:rPr lang="de-DE" altLang="de-DE" sz="2000" b="1" u="sng" dirty="0">
                <a:solidFill>
                  <a:schemeClr val="tx2">
                    <a:lumMod val="60000"/>
                    <a:lumOff val="40000"/>
                  </a:schemeClr>
                </a:solidFill>
                <a:latin typeface="LMU CompatilFact" panose="02000500060000020003" pitchFamily="2" charset="0"/>
              </a:rPr>
              <a:t>. Manuel Felix</a:t>
            </a: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a:lnSpc>
                <a:spcPct val="90000"/>
              </a:lnSpc>
              <a:tabLst>
                <a:tab pos="266700" algn="l"/>
              </a:tabLst>
            </a:pPr>
            <a:endParaRPr lang="de-DE" altLang="de-DE" sz="1800"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sz="1800" b="1" dirty="0">
                <a:solidFill>
                  <a:schemeClr val="tx2">
                    <a:lumMod val="60000"/>
                    <a:lumOff val="40000"/>
                  </a:schemeClr>
                </a:solidFill>
                <a:latin typeface="LMU CompatilFact" panose="02000500060000020003" pitchFamily="2" charset="0"/>
              </a:rPr>
              <a:t>Während des WS 2024-25</a:t>
            </a:r>
            <a:r>
              <a:rPr lang="de-DE" altLang="de-DE" sz="1800" dirty="0">
                <a:solidFill>
                  <a:schemeClr val="tx2">
                    <a:lumMod val="60000"/>
                    <a:lumOff val="40000"/>
                  </a:schemeClr>
                </a:solidFill>
                <a:latin typeface="LMU CompatilFact" panose="02000500060000020003" pitchFamily="2" charset="0"/>
              </a:rPr>
              <a:t>:</a:t>
            </a:r>
            <a:endParaRPr lang="de-DE" altLang="de-DE" dirty="0">
              <a:solidFill>
                <a:schemeClr val="tx2">
                  <a:lumMod val="60000"/>
                  <a:lumOff val="40000"/>
                </a:schemeClr>
              </a:solidFill>
              <a:latin typeface="LMU CompatilFact" panose="02000500060000020003" pitchFamily="2" charset="0"/>
            </a:endParaRPr>
          </a:p>
          <a:p>
            <a:pPr marL="0" indent="0" eaLnBrk="1" hangingPunct="1">
              <a:lnSpc>
                <a:spcPct val="90000"/>
              </a:lnSpc>
              <a:tabLst>
                <a:tab pos="266700" algn="l"/>
              </a:tabLst>
            </a:pPr>
            <a:r>
              <a:rPr lang="de-DE" altLang="de-DE" dirty="0">
                <a:solidFill>
                  <a:schemeClr val="tx2">
                    <a:lumMod val="60000"/>
                    <a:lumOff val="40000"/>
                  </a:schemeClr>
                </a:solidFill>
                <a:latin typeface="LMU CompatilFact" panose="02000500060000020003" pitchFamily="2" charset="0"/>
              </a:rPr>
              <a:t>Montags 10-12 Uhr und mittwochs 10-12 Uhr</a:t>
            </a:r>
          </a:p>
          <a:p>
            <a:pPr marL="0" indent="0" eaLnBrk="1" hangingPunct="1">
              <a:lnSpc>
                <a:spcPct val="90000"/>
              </a:lnSpc>
              <a:tabLst>
                <a:tab pos="266700" algn="l"/>
              </a:tabLst>
            </a:pPr>
            <a:r>
              <a:rPr lang="de-DE" altLang="de-DE" sz="1600" dirty="0">
                <a:solidFill>
                  <a:schemeClr val="tx2">
                    <a:lumMod val="60000"/>
                    <a:lumOff val="40000"/>
                  </a:schemeClr>
                </a:solidFill>
                <a:latin typeface="LMU CompatilFact" panose="02000500060000020003" pitchFamily="2" charset="0"/>
              </a:rPr>
              <a:t>Keine vorherige Anmeldung erforderlich!</a:t>
            </a:r>
          </a:p>
          <a:p>
            <a:pPr marL="0" indent="0" eaLnBrk="1" hangingPunct="1">
              <a:lnSpc>
                <a:spcPct val="90000"/>
              </a:lnSpc>
              <a:spcBef>
                <a:spcPct val="100000"/>
              </a:spcBef>
              <a:tabLst>
                <a:tab pos="266700" algn="l"/>
              </a:tabLst>
            </a:pPr>
            <a:r>
              <a:rPr lang="de-DE" altLang="de-DE" sz="1800" b="1" dirty="0">
                <a:solidFill>
                  <a:schemeClr val="tx2">
                    <a:lumMod val="60000"/>
                    <a:lumOff val="40000"/>
                  </a:schemeClr>
                </a:solidFill>
                <a:latin typeface="LMU CompatilFact" panose="02000500060000020003" pitchFamily="2" charset="0"/>
              </a:rPr>
              <a:t>In der vorlesungsfreien Zeit</a:t>
            </a:r>
            <a:r>
              <a:rPr lang="de-DE" altLang="de-DE" sz="1800" dirty="0">
                <a:solidFill>
                  <a:schemeClr val="tx2">
                    <a:lumMod val="60000"/>
                    <a:lumOff val="40000"/>
                  </a:schemeClr>
                </a:solidFill>
                <a:latin typeface="LMU CompatilFact" panose="02000500060000020003" pitchFamily="2" charset="0"/>
              </a:rPr>
              <a:t>: </a:t>
            </a:r>
          </a:p>
          <a:p>
            <a:pPr marL="0" indent="0" eaLnBrk="1" hangingPunct="1">
              <a:lnSpc>
                <a:spcPct val="90000"/>
              </a:lnSpc>
              <a:tabLst>
                <a:tab pos="266700" algn="l"/>
              </a:tabLst>
            </a:pPr>
            <a:r>
              <a:rPr lang="de-DE" altLang="de-DE" sz="1800" dirty="0">
                <a:solidFill>
                  <a:schemeClr val="tx2">
                    <a:lumMod val="60000"/>
                    <a:lumOff val="40000"/>
                  </a:schemeClr>
                </a:solidFill>
                <a:latin typeface="LMU CompatilFact" panose="02000500060000020003" pitchFamily="2" charset="0"/>
              </a:rPr>
              <a:t>Beachten Sie den Aushang am Büro und die Hinweise auf der Homepage der Fakultät unter Studium – Studienbüro.</a:t>
            </a:r>
          </a:p>
          <a:p>
            <a:pPr marL="0" indent="0" eaLnBrk="1" hangingPunct="1">
              <a:lnSpc>
                <a:spcPct val="90000"/>
              </a:lnSpc>
              <a:spcBef>
                <a:spcPct val="80000"/>
              </a:spcBef>
              <a:tabLst>
                <a:tab pos="266700" algn="l"/>
              </a:tabLst>
            </a:pPr>
            <a:r>
              <a:rPr lang="de-DE" altLang="de-DE" sz="1800" dirty="0">
                <a:solidFill>
                  <a:schemeClr val="tx2">
                    <a:lumMod val="60000"/>
                    <a:lumOff val="40000"/>
                  </a:schemeClr>
                </a:solidFill>
                <a:latin typeface="LMU CompatilFact" panose="02000500060000020003" pitchFamily="2" charset="0"/>
              </a:rPr>
              <a:t>Bei „kurzen“ Anfragen:</a:t>
            </a:r>
          </a:p>
          <a:p>
            <a:pPr marL="0" indent="0" eaLnBrk="1" hangingPunct="1">
              <a:lnSpc>
                <a:spcPct val="90000"/>
              </a:lnSpc>
              <a:tabLst>
                <a:tab pos="266700" algn="l"/>
              </a:tabLst>
            </a:pPr>
            <a:r>
              <a:rPr lang="de-DE" altLang="de-DE" sz="1600" u="sng" dirty="0">
                <a:solidFill>
                  <a:schemeClr val="tx2">
                    <a:lumMod val="60000"/>
                    <a:lumOff val="40000"/>
                  </a:schemeClr>
                </a:solidFill>
                <a:latin typeface="LMU CompatilFact" panose="02000500060000020003" pitchFamily="2" charset="0"/>
                <a:hlinkClick r:id="rId3" tooltip="E-Mail senden an: manuel.felix@kaththeol.uni-muenchen.de"/>
              </a:rPr>
              <a:t>manuel.felix@kaththeol.uni-muenchen.de</a:t>
            </a:r>
            <a:endParaRPr lang="de-DE" altLang="de-DE" sz="1600" u="sng" dirty="0">
              <a:solidFill>
                <a:schemeClr val="tx2">
                  <a:lumMod val="60000"/>
                  <a:lumOff val="40000"/>
                </a:schemeClr>
              </a:solidFill>
              <a:latin typeface="LMU CompatilFact" panose="02000500060000020003" pitchFamily="2" charset="0"/>
            </a:endParaRPr>
          </a:p>
        </p:txBody>
      </p:sp>
    </p:spTree>
    <p:extLst>
      <p:ext uri="{BB962C8B-B14F-4D97-AF65-F5344CB8AC3E}">
        <p14:creationId xmlns:p14="http://schemas.microsoft.com/office/powerpoint/2010/main" val="17998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1628800"/>
            <a:ext cx="8712968" cy="49276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000" b="1" i="0" u="sng" strike="noStrike" kern="1200" cap="none" spc="0" normalizeH="0" baseline="0" noProof="0" dirty="0">
                <a:ln>
                  <a:noFill/>
                </a:ln>
                <a:solidFill>
                  <a:srgbClr val="1F497D">
                    <a:lumMod val="60000"/>
                    <a:lumOff val="40000"/>
                  </a:srgbClr>
                </a:solidFill>
                <a:effectLst/>
                <a:uLnTx/>
                <a:uFillTx/>
                <a:latin typeface="Calibri"/>
                <a:ea typeface="+mn-ea"/>
                <a:cs typeface="+mn-cs"/>
              </a:rPr>
              <a:t>Zentrale Studienberatung (ZSB)</a:t>
            </a:r>
            <a:endParaRPr kumimoji="0" lang="de-DE" sz="1800" b="0" i="0" u="none" strike="noStrike" kern="1200" cap="none" spc="0" normalizeH="0" baseline="0" noProof="0" dirty="0">
              <a:ln>
                <a:noFill/>
              </a:ln>
              <a:solidFill>
                <a:srgbClr val="F79646"/>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Die Zentrale Studienberatung (ZSB) ist in Fragen rund um das Studium Ihre erste Anlaufstelle – egal, ob Sie noch nicht wissen, was Sie studieren möchten, schon mittendrin sind oder kurz vor dem Abschluss stehen.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Weitere Informationen unter: </a:t>
            </a:r>
            <a:r>
              <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2"/>
              </a:rPr>
              <a:t>https://www.lmu.de/de/studium/wichtige-kontakte/zentrale-studienberatung/</a:t>
            </a:r>
            <a:endPar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endParaRP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de-DE" sz="2000" b="1" i="0" u="sng" strike="noStrike" kern="1200" cap="none" spc="0" normalizeH="0" baseline="0" noProof="0" dirty="0">
                <a:ln>
                  <a:noFill/>
                </a:ln>
                <a:solidFill>
                  <a:srgbClr val="1F497D">
                    <a:lumMod val="60000"/>
                    <a:lumOff val="40000"/>
                  </a:srgbClr>
                </a:solidFill>
                <a:effectLst/>
                <a:uLnTx/>
                <a:uFillTx/>
                <a:latin typeface="Calibri"/>
                <a:ea typeface="+mn-ea"/>
                <a:cs typeface="+mn-cs"/>
              </a:rPr>
              <a:t>Studieren mit Kind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Einführungsveranstaltung: 22.10.2024, 10 Uhr bis 11:30 Uhr findet Online statt (Link zur Anmeldung: </a:t>
            </a:r>
            <a:r>
              <a:rPr kumimoji="0" lang="de-DE" sz="1400" b="0" i="0"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3"/>
              </a:rPr>
              <a:t>https://www.lmu.de/de/workspace-fuer-studierende/support-angebote/studieren-mit-kind/beratung-information-und-vernetzung/anmeldung-studieren-mit-kind.htm</a:t>
            </a:r>
            <a:r>
              <a:rPr kumimoji="0" lang="de-DE" sz="1400" b="0" i="1"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3"/>
              </a:rPr>
              <a:t>l</a:t>
            </a:r>
            <a:r>
              <a:rPr kumimoji="0" lang="de-DE" sz="1400" b="0" i="1" u="none" strike="noStrike" kern="1200" cap="none" spc="0" normalizeH="0" baseline="0" noProof="0" dirty="0">
                <a:ln>
                  <a:noFill/>
                </a:ln>
                <a:solidFill>
                  <a:srgbClr val="1F497D">
                    <a:lumMod val="60000"/>
                    <a:lumOff val="40000"/>
                  </a:srgbClr>
                </a:solidFill>
                <a:effectLst/>
                <a:uLnTx/>
                <a:uFillTx/>
                <a:latin typeface="Calibri"/>
                <a:ea typeface="+mn-ea"/>
                <a:cs typeface="+mn-cs"/>
              </a:rPr>
              <a:t>)</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Weitere Informationen unter: </a:t>
            </a:r>
            <a:r>
              <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4"/>
              </a:rPr>
              <a:t>www.lmu.de/studierenmitkind</a:t>
            </a:r>
            <a:endParaRPr kumimoji="0" lang="de-DE" sz="1000" b="0" i="0" u="none" strike="noStrike" kern="1200" cap="none" spc="0" normalizeH="0" baseline="0" noProof="0" dirty="0">
              <a:ln>
                <a:noFill/>
              </a:ln>
              <a:solidFill>
                <a:srgbClr val="1F497D">
                  <a:lumMod val="60000"/>
                  <a:lumOff val="40000"/>
                </a:srgb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000" b="1" i="0" u="sng" strike="noStrike" kern="1200" cap="none" spc="0" normalizeH="0" baseline="0" noProof="0" dirty="0">
                <a:ln>
                  <a:noFill/>
                </a:ln>
                <a:solidFill>
                  <a:srgbClr val="1F497D">
                    <a:lumMod val="60000"/>
                    <a:lumOff val="40000"/>
                  </a:srgbClr>
                </a:solidFill>
                <a:effectLst/>
                <a:uLnTx/>
                <a:uFillTx/>
                <a:latin typeface="Calibri"/>
                <a:ea typeface="+mn-ea"/>
                <a:cs typeface="+mn-cs"/>
              </a:rPr>
              <a:t>Studieren mit Beeinträchtigung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Einführungsveranstaltung: 11.10.2024, 10 Uhr bis 11:30 Uhr im Hauptgebäude E004 mit anschließendem Universitätsrundgang (12 Uhr bis ca. 14 Uhr)</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Anmeldung per Email (nicht zwingend notwendig): </a:t>
            </a:r>
            <a:r>
              <a:rPr kumimoji="0" 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hlinkClick r:id="rId5"/>
              </a:rPr>
              <a:t>behindertenberatung@lmu.de</a:t>
            </a:r>
            <a:endParaRPr kumimoji="0" lang="de-DE" sz="1800" b="0" i="0" u="none" strike="noStrike" kern="1200" cap="none" spc="0" normalizeH="0" baseline="0" noProof="0" dirty="0">
              <a:ln>
                <a:noFill/>
              </a:ln>
              <a:solidFill>
                <a:srgbClr val="1F497D">
                  <a:lumMod val="60000"/>
                  <a:lumOff val="40000"/>
                </a:srgbClr>
              </a:solidFill>
              <a:effectLst/>
              <a:uLnTx/>
              <a:uFillTx/>
              <a:latin typeface="LMU CompatilFact" panose="02000500060000020003"/>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srgbClr val="1F497D">
                    <a:lumMod val="60000"/>
                    <a:lumOff val="40000"/>
                  </a:srgbClr>
                </a:solidFill>
                <a:effectLst/>
                <a:uLnTx/>
                <a:uFillTx/>
                <a:latin typeface="Calibri"/>
                <a:ea typeface="+mn-ea"/>
                <a:cs typeface="+mn-cs"/>
              </a:rPr>
              <a:t>Weitere Informationen unter: </a:t>
            </a:r>
            <a:r>
              <a:rPr kumimoji="0" lang="de-DE" altLang="de-DE" sz="1600" b="0" i="0" u="none" strike="noStrike" kern="1200" cap="none" spc="0" normalizeH="0" baseline="0" noProof="0" dirty="0">
                <a:ln>
                  <a:noFill/>
                </a:ln>
                <a:solidFill>
                  <a:srgbClr val="1F497D">
                    <a:lumMod val="60000"/>
                    <a:lumOff val="40000"/>
                  </a:srgbClr>
                </a:solidFill>
                <a:effectLst/>
                <a:uLnTx/>
                <a:uFillTx/>
                <a:latin typeface="LMU CompatilFact" panose="02000500060000020003"/>
                <a:ea typeface="+mn-ea"/>
                <a:cs typeface="+mn-cs"/>
                <a:hlinkClick r:id="rId6"/>
              </a:rPr>
              <a:t>www.lmu.de/barrierefrei</a:t>
            </a:r>
            <a:endParaRPr kumimoji="0" lang="de-DE" altLang="de-DE" sz="1600" b="0" i="0" u="none" strike="noStrike" kern="1200" cap="none" spc="0" normalizeH="0" baseline="0" noProof="0" dirty="0">
              <a:ln>
                <a:noFill/>
              </a:ln>
              <a:solidFill>
                <a:srgbClr val="1F497D">
                  <a:lumMod val="60000"/>
                  <a:lumOff val="40000"/>
                </a:srgbClr>
              </a:solidFill>
              <a:effectLst/>
              <a:uLnTx/>
              <a:uFillTx/>
              <a:latin typeface="Calibri"/>
              <a:ea typeface="+mn-ea"/>
              <a:cs typeface="+mn-cs"/>
            </a:endParaRPr>
          </a:p>
        </p:txBody>
      </p:sp>
    </p:spTree>
    <p:extLst>
      <p:ext uri="{BB962C8B-B14F-4D97-AF65-F5344CB8AC3E}">
        <p14:creationId xmlns:p14="http://schemas.microsoft.com/office/powerpoint/2010/main" val="219404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2A08E6D-A379-E40B-1DE3-F1DA63AEFCEE}"/>
              </a:ext>
            </a:extLst>
          </p:cNvPr>
          <p:cNvSpPr txBox="1"/>
          <p:nvPr/>
        </p:nvSpPr>
        <p:spPr>
          <a:xfrm>
            <a:off x="179512" y="1988840"/>
            <a:ext cx="8496944" cy="1292662"/>
          </a:xfrm>
          <a:prstGeom prst="rect">
            <a:avLst/>
          </a:prstGeom>
          <a:noFill/>
        </p:spPr>
        <p:txBody>
          <a:bodyPr wrap="square">
            <a:spAutoFit/>
          </a:bodyPr>
          <a:lstStyle/>
          <a:p>
            <a:pPr marL="285750" indent="-285750" eaLnBrk="1" hangingPunct="1">
              <a:buFont typeface="Wingdings" panose="05000000000000000000" pitchFamily="2" charset="2"/>
              <a:buChar char="Ø"/>
            </a:pPr>
            <a:r>
              <a:rPr lang="de-DE" altLang="de-DE" sz="2000" b="1" u="sng" dirty="0">
                <a:solidFill>
                  <a:schemeClr val="tx2">
                    <a:lumMod val="60000"/>
                    <a:lumOff val="40000"/>
                  </a:schemeClr>
                </a:solidFill>
                <a:latin typeface="LMU CompatilFact" panose="02000500060000020003" pitchFamily="2" charset="0"/>
              </a:rPr>
              <a:t>Semestereröffnungsgottesdienst</a:t>
            </a:r>
          </a:p>
          <a:p>
            <a:pPr marL="742950" lvl="1" indent="-285750">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Am Mittwoch, den 16.10.2024, 19 Uhr c.t.</a:t>
            </a:r>
          </a:p>
          <a:p>
            <a:pPr marL="742950" lvl="1" indent="-285750">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St. Ludwig München, Ludwigstraße 22</a:t>
            </a:r>
          </a:p>
          <a:p>
            <a:pPr marL="0" indent="0" eaLnBrk="1" hangingPunct="1"/>
            <a:endParaRPr lang="de-DE" altLang="de-DE" b="1" dirty="0">
              <a:solidFill>
                <a:schemeClr val="tx2">
                  <a:lumMod val="60000"/>
                  <a:lumOff val="40000"/>
                </a:schemeClr>
              </a:solidFill>
              <a:latin typeface="LMU CompatilFact" panose="02000500060000020003" pitchFamily="2" charset="0"/>
            </a:endParaRPr>
          </a:p>
        </p:txBody>
      </p:sp>
      <p:sp>
        <p:nvSpPr>
          <p:cNvPr id="4" name="Textfeld 3">
            <a:extLst>
              <a:ext uri="{FF2B5EF4-FFF2-40B4-BE49-F238E27FC236}">
                <a16:creationId xmlns:a16="http://schemas.microsoft.com/office/drawing/2014/main" id="{99510289-865D-6297-4073-B9CE778BCCF3}"/>
              </a:ext>
            </a:extLst>
          </p:cNvPr>
          <p:cNvSpPr txBox="1"/>
          <p:nvPr/>
        </p:nvSpPr>
        <p:spPr>
          <a:xfrm>
            <a:off x="0" y="3717032"/>
            <a:ext cx="8496944" cy="1938992"/>
          </a:xfrm>
          <a:prstGeom prst="rect">
            <a:avLst/>
          </a:prstGeom>
          <a:solidFill>
            <a:schemeClr val="bg1"/>
          </a:solidFill>
        </p:spPr>
        <p:txBody>
          <a:bodyPr wrap="square">
            <a:spAutoFit/>
          </a:bodyPr>
          <a:lstStyle/>
          <a:p>
            <a:pPr marL="342900" indent="-342900" eaLnBrk="1" hangingPunct="1">
              <a:buFont typeface="Wingdings" panose="05000000000000000000" pitchFamily="2" charset="2"/>
              <a:buChar char="Ø"/>
            </a:pPr>
            <a:r>
              <a:rPr lang="de-DE" altLang="de-DE" sz="2000" b="1" u="sng" dirty="0">
                <a:solidFill>
                  <a:schemeClr val="tx2">
                    <a:lumMod val="60000"/>
                    <a:lumOff val="40000"/>
                  </a:schemeClr>
                </a:solidFill>
                <a:latin typeface="LMU CompatilFact" panose="02000500060000020003" pitchFamily="2" charset="0"/>
              </a:rPr>
              <a:t>Erstsemesterbegrüßung der LMU, 14. Oktober 2024:</a:t>
            </a:r>
          </a:p>
          <a:p>
            <a:pPr marL="800100" lvl="1" indent="-342900">
              <a:buFont typeface="Arial" panose="020B0604020202020204" pitchFamily="34" charset="0"/>
              <a:buChar char="•"/>
            </a:pPr>
            <a:r>
              <a:rPr lang="de-DE" altLang="de-DE" sz="2000" dirty="0">
                <a:solidFill>
                  <a:schemeClr val="tx2">
                    <a:lumMod val="60000"/>
                    <a:lumOff val="40000"/>
                  </a:schemeClr>
                </a:solidFill>
                <a:latin typeface="LMU CompatilFact" panose="02000500060000020003" pitchFamily="2" charset="0"/>
              </a:rPr>
              <a:t>10.30 - 15.15 Uhr: Informationen über </a:t>
            </a:r>
            <a:r>
              <a:rPr lang="de-DE" sz="2000" dirty="0">
                <a:solidFill>
                  <a:schemeClr val="tx2">
                    <a:lumMod val="60000"/>
                    <a:lumOff val="40000"/>
                  </a:schemeClr>
                </a:solidFill>
                <a:latin typeface="LMU CompatilFact" panose="02000500060000020003" pitchFamily="2" charset="0"/>
              </a:rPr>
              <a:t>Institutionen wie Studienberatung, Studierendenvertretung und viele weitere auf einer Messe im Hauptgebäude</a:t>
            </a:r>
          </a:p>
          <a:p>
            <a:pPr marL="800100" lvl="1" indent="-342900">
              <a:buFont typeface="Arial" panose="020B0604020202020204" pitchFamily="34" charset="0"/>
              <a:buChar char="•"/>
            </a:pPr>
            <a:r>
              <a:rPr lang="de-DE" sz="2000" dirty="0">
                <a:solidFill>
                  <a:schemeClr val="tx2">
                    <a:lumMod val="60000"/>
                    <a:lumOff val="40000"/>
                  </a:schemeClr>
                </a:solidFill>
                <a:latin typeface="LMU CompatilFact" panose="02000500060000020003" pitchFamily="2" charset="0"/>
              </a:rPr>
              <a:t>18 Uhr: Begrüßung der Studierenden durch Präsident Prof. Bernd Huber</a:t>
            </a:r>
          </a:p>
        </p:txBody>
      </p:sp>
    </p:spTree>
    <p:extLst>
      <p:ext uri="{BB962C8B-B14F-4D97-AF65-F5344CB8AC3E}">
        <p14:creationId xmlns:p14="http://schemas.microsoft.com/office/powerpoint/2010/main" val="236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9D8BB88-CC2F-0593-3E54-86F42ED537CC}"/>
              </a:ext>
            </a:extLst>
          </p:cNvPr>
          <p:cNvSpPr txBox="1"/>
          <p:nvPr/>
        </p:nvSpPr>
        <p:spPr>
          <a:xfrm>
            <a:off x="755576" y="2780928"/>
            <a:ext cx="7488832" cy="3046988"/>
          </a:xfrm>
          <a:prstGeom prst="rect">
            <a:avLst/>
          </a:prstGeom>
          <a:noFill/>
        </p:spPr>
        <p:txBody>
          <a:bodyPr wrap="square">
            <a:spAutoFit/>
          </a:bodyPr>
          <a:lstStyle/>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Der Studiengang Katholische Religionslehre für Lehramt Gymnasium ist modular aufgebaut.</a:t>
            </a:r>
          </a:p>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Die Module werden jährlich angeboten.</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Der Studiengang umfasst 270 ECTS-Punkte (davon 105 im Unterrichtsfach Katholische Religionslehre).</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Anzahl Module: 14</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Regelstudienzeit: 9 Fachsemester</a:t>
            </a:r>
          </a:p>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Abschluss: Staatsexamen </a:t>
            </a:r>
          </a:p>
        </p:txBody>
      </p:sp>
      <p:sp>
        <p:nvSpPr>
          <p:cNvPr id="6" name="Rechteck 5">
            <a:extLst>
              <a:ext uri="{FF2B5EF4-FFF2-40B4-BE49-F238E27FC236}">
                <a16:creationId xmlns:a16="http://schemas.microsoft.com/office/drawing/2014/main" id="{F3182C6D-8F9B-41CC-A40D-2859CD0EFD94}"/>
              </a:ext>
            </a:extLst>
          </p:cNvPr>
          <p:cNvSpPr/>
          <p:nvPr/>
        </p:nvSpPr>
        <p:spPr>
          <a:xfrm>
            <a:off x="179512" y="1772816"/>
            <a:ext cx="8532564" cy="57606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latin typeface="LMU CompatilFact" panose="02000500060000020003" pitchFamily="2" charset="0"/>
              </a:rPr>
              <a:t>Allgemeine Informationen</a:t>
            </a:r>
          </a:p>
        </p:txBody>
      </p:sp>
    </p:spTree>
    <p:extLst>
      <p:ext uri="{BB962C8B-B14F-4D97-AF65-F5344CB8AC3E}">
        <p14:creationId xmlns:p14="http://schemas.microsoft.com/office/powerpoint/2010/main" val="7527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https://www.goethe.de/resources/files/jpg260/Schleheimer_MCH_1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2" name="Textfeld 1">
            <a:extLst>
              <a:ext uri="{FF2B5EF4-FFF2-40B4-BE49-F238E27FC236}">
                <a16:creationId xmlns:a16="http://schemas.microsoft.com/office/drawing/2014/main" id="{9E7BB683-A6DF-4D69-A1E2-CF542B9628E7}"/>
              </a:ext>
            </a:extLst>
          </p:cNvPr>
          <p:cNvSpPr txBox="1"/>
          <p:nvPr/>
        </p:nvSpPr>
        <p:spPr>
          <a:xfrm>
            <a:off x="1763688" y="3063825"/>
            <a:ext cx="6912768" cy="400110"/>
          </a:xfrm>
          <a:prstGeom prst="rect">
            <a:avLst/>
          </a:prstGeom>
          <a:noFill/>
        </p:spPr>
        <p:txBody>
          <a:bodyPr wrap="square" rtlCol="0">
            <a:spAutoFit/>
          </a:bodyPr>
          <a:lstStyle/>
          <a:p>
            <a:r>
              <a:rPr lang="de-DE" sz="2000" b="1" dirty="0">
                <a:solidFill>
                  <a:schemeClr val="tx2">
                    <a:lumMod val="60000"/>
                    <a:lumOff val="40000"/>
                  </a:schemeClr>
                </a:solidFill>
                <a:latin typeface="LMU CompatilFact" panose="02000500060000020003"/>
              </a:rPr>
              <a:t>Auf Wiedersehen und danke für die Aufmerksamkeit!</a:t>
            </a:r>
          </a:p>
        </p:txBody>
      </p:sp>
      <p:pic>
        <p:nvPicPr>
          <p:cNvPr id="9" name="Grafik 8">
            <a:extLst>
              <a:ext uri="{FF2B5EF4-FFF2-40B4-BE49-F238E27FC236}">
                <a16:creationId xmlns:a16="http://schemas.microsoft.com/office/drawing/2014/main" id="{22B6A76A-03DF-4E49-BEB8-795DA466EB0D}"/>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62" t="50053" r="-249" b="5529"/>
          <a:stretch/>
        </p:blipFill>
        <p:spPr>
          <a:xfrm>
            <a:off x="0" y="3632798"/>
            <a:ext cx="9180512" cy="3074068"/>
          </a:xfrm>
          <a:prstGeom prst="rect">
            <a:avLst/>
          </a:prstGeom>
          <a:solidFill>
            <a:schemeClr val="bg1"/>
          </a:solidFill>
        </p:spPr>
      </p:pic>
      <p:sp>
        <p:nvSpPr>
          <p:cNvPr id="6" name="Textfeld 5">
            <a:extLst>
              <a:ext uri="{FF2B5EF4-FFF2-40B4-BE49-F238E27FC236}">
                <a16:creationId xmlns:a16="http://schemas.microsoft.com/office/drawing/2014/main" id="{9B43963F-80F0-8A3F-237F-B6D118698D59}"/>
              </a:ext>
            </a:extLst>
          </p:cNvPr>
          <p:cNvSpPr txBox="1"/>
          <p:nvPr/>
        </p:nvSpPr>
        <p:spPr>
          <a:xfrm>
            <a:off x="2411760" y="1879299"/>
            <a:ext cx="4592548" cy="1015663"/>
          </a:xfrm>
          <a:prstGeom prst="rect">
            <a:avLst/>
          </a:prstGeom>
          <a:noFill/>
        </p:spPr>
        <p:txBody>
          <a:bodyPr wrap="square">
            <a:spAutoFit/>
          </a:bodyPr>
          <a:lstStyle/>
          <a:p>
            <a:pPr marL="0" indent="0" algn="ctr" eaLnBrk="1" hangingPunct="1"/>
            <a:r>
              <a:rPr lang="de-DE" altLang="de-DE" sz="2000" b="1" dirty="0">
                <a:solidFill>
                  <a:schemeClr val="tx2">
                    <a:lumMod val="60000"/>
                    <a:lumOff val="40000"/>
                  </a:schemeClr>
                </a:solidFill>
                <a:latin typeface="LMU CompatilFact" panose="02000500060000020003"/>
              </a:rPr>
              <a:t>Im Namen der Fakultät wünschen wir Ihnen einen guten Start ins Studium!</a:t>
            </a:r>
          </a:p>
        </p:txBody>
      </p:sp>
    </p:spTree>
    <p:extLst>
      <p:ext uri="{BB962C8B-B14F-4D97-AF65-F5344CB8AC3E}">
        <p14:creationId xmlns:p14="http://schemas.microsoft.com/office/powerpoint/2010/main" val="176558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EFC6E27-5343-7BC0-295F-8C9CE7AC40A9}"/>
              </a:ext>
            </a:extLst>
          </p:cNvPr>
          <p:cNvSpPr txBox="1"/>
          <p:nvPr/>
        </p:nvSpPr>
        <p:spPr>
          <a:xfrm>
            <a:off x="683568" y="1916832"/>
            <a:ext cx="7488832" cy="3785652"/>
          </a:xfrm>
          <a:prstGeom prst="rect">
            <a:avLst/>
          </a:prstGeom>
          <a:noFill/>
        </p:spPr>
        <p:txBody>
          <a:bodyPr wrap="square">
            <a:spAutoFit/>
          </a:bodyPr>
          <a:lstStyle/>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Die Studiengänge Katholische Religionslehre für Lehramt Realschule, Mittelschule und Grundschule sind modular aufgebaut.</a:t>
            </a:r>
          </a:p>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Die Module werden jährlich angeboten.</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Der Studiengang umfasst 210 ECTS-Punkte (davon 72 im Unterrichtsfach Katholische Religionslehre für RS, je 66 für MS und GS).</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Anzahl Module: 10 (LA RS); 9 (LA MS und GS)</a:t>
            </a:r>
          </a:p>
          <a:p>
            <a:pPr marL="342900" indent="-342900">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Regelstudienzeit: 7 Fachsemester</a:t>
            </a:r>
          </a:p>
          <a:p>
            <a:pPr marL="342900" indent="-342900" eaLnBrk="1" hangingPunct="1">
              <a:buClr>
                <a:schemeClr val="accent1">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Abschluss: Staatsexamen </a:t>
            </a:r>
          </a:p>
        </p:txBody>
      </p:sp>
    </p:spTree>
    <p:extLst>
      <p:ext uri="{BB962C8B-B14F-4D97-AF65-F5344CB8AC3E}">
        <p14:creationId xmlns:p14="http://schemas.microsoft.com/office/powerpoint/2010/main" val="373465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0A6E75F-FC6F-8484-94C0-7D1FEB366CD8}"/>
              </a:ext>
            </a:extLst>
          </p:cNvPr>
          <p:cNvSpPr txBox="1"/>
          <p:nvPr/>
        </p:nvSpPr>
        <p:spPr>
          <a:xfrm>
            <a:off x="827584" y="1988840"/>
            <a:ext cx="7704856" cy="4093428"/>
          </a:xfrm>
          <a:prstGeom prst="rect">
            <a:avLst/>
          </a:prstGeom>
          <a:noFill/>
        </p:spPr>
        <p:txBody>
          <a:bodyPr wrap="square">
            <a:spAutoFit/>
          </a:bodyPr>
          <a:lstStyle/>
          <a:p>
            <a:pPr>
              <a:tabLst>
                <a:tab pos="355600" algn="l"/>
              </a:tabLst>
              <a:defRPr/>
            </a:pPr>
            <a:r>
              <a:rPr lang="de-DE" altLang="de-DE" sz="2000" b="1" dirty="0">
                <a:solidFill>
                  <a:schemeClr val="tx2">
                    <a:lumMod val="60000"/>
                    <a:lumOff val="40000"/>
                  </a:schemeClr>
                </a:solidFill>
                <a:latin typeface="LMU CompatilFact" panose="02000500060000020003" pitchFamily="2" charset="0"/>
              </a:rPr>
              <a:t>Zur Struktur des Studiums: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Das Studium folgt dem Prinzip des aufbauenden Lernens.</a:t>
            </a:r>
          </a:p>
          <a:p>
            <a:pPr indent="-285750">
              <a:buFont typeface="Arial" panose="020B0604020202020204" pitchFamily="34" charset="0"/>
              <a:buChar char="•"/>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 Zunächst werden Module studiert, die in die einzelnen Fächergruppen der Katholischen Theologie einführen. </a:t>
            </a:r>
          </a:p>
          <a:p>
            <a:pPr indent="0">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Aufbauend dazu sind Module vorgesehen, die Ihr Wissen ergänzen und vertiefen.</a:t>
            </a:r>
          </a:p>
          <a:p>
            <a:pPr marL="342900" indent="-342900">
              <a:buFont typeface="Wingdings" panose="05000000000000000000" pitchFamily="2" charset="2"/>
              <a:buChar char="Ø"/>
              <a:tabLst>
                <a:tab pos="355600" algn="l"/>
              </a:tabLst>
              <a:defRPr/>
            </a:pPr>
            <a:endParaRPr lang="de-DE" altLang="de-DE" sz="2000" dirty="0">
              <a:solidFill>
                <a:schemeClr val="tx2">
                  <a:lumMod val="60000"/>
                  <a:lumOff val="40000"/>
                </a:schemeClr>
              </a:solidFill>
              <a:latin typeface="LMU CompatilFact" panose="02000500060000020003" pitchFamily="2" charset="0"/>
            </a:endParaRPr>
          </a:p>
          <a:p>
            <a:pPr marL="342900" indent="-342900">
              <a:buFont typeface="Wingdings" panose="05000000000000000000" pitchFamily="2" charset="2"/>
              <a:buChar char="Ø"/>
              <a:tabLst>
                <a:tab pos="355600" algn="l"/>
              </a:tabLst>
              <a:defRPr/>
            </a:pPr>
            <a:r>
              <a:rPr lang="de-DE" altLang="de-DE" sz="2000" dirty="0">
                <a:solidFill>
                  <a:schemeClr val="tx2">
                    <a:lumMod val="60000"/>
                    <a:lumOff val="40000"/>
                  </a:schemeClr>
                </a:solidFill>
                <a:latin typeface="LMU CompatilFact" panose="02000500060000020003" pitchFamily="2" charset="0"/>
              </a:rPr>
              <a:t>Die Module richten sich an den einzelnen Fächergruppen der Theologie aus (Biblisch, Historisch, Systematisch, Praktisch, Fachdidaktik) </a:t>
            </a:r>
          </a:p>
        </p:txBody>
      </p:sp>
    </p:spTree>
    <p:extLst>
      <p:ext uri="{BB962C8B-B14F-4D97-AF65-F5344CB8AC3E}">
        <p14:creationId xmlns:p14="http://schemas.microsoft.com/office/powerpoint/2010/main" val="83729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A20BB423-132D-E238-7708-CD5AB0321B92}"/>
              </a:ext>
            </a:extLst>
          </p:cNvPr>
          <p:cNvSpPr txBox="1"/>
          <p:nvPr/>
        </p:nvSpPr>
        <p:spPr>
          <a:xfrm>
            <a:off x="611560" y="1988840"/>
            <a:ext cx="7704856" cy="3046988"/>
          </a:xfrm>
          <a:prstGeom prst="rect">
            <a:avLst/>
          </a:prstGeom>
          <a:noFill/>
        </p:spPr>
        <p:txBody>
          <a:bodyPr wrap="square">
            <a:spAutoFit/>
          </a:bodyPr>
          <a:lstStyle/>
          <a:p>
            <a:pPr>
              <a:buClr>
                <a:srgbClr val="589898"/>
              </a:buClr>
              <a:tabLst>
                <a:tab pos="355600" algn="l"/>
              </a:tabLst>
              <a:defRPr/>
            </a:pPr>
            <a:r>
              <a:rPr lang="de-DE" altLang="de-DE" sz="2800" b="1" dirty="0">
                <a:solidFill>
                  <a:schemeClr val="tx2">
                    <a:lumMod val="60000"/>
                    <a:lumOff val="40000"/>
                  </a:schemeClr>
                </a:solidFill>
                <a:latin typeface="LMU CompatilFact" panose="02000500060000020003" pitchFamily="2" charset="0"/>
              </a:rPr>
              <a:t>Freier Bereich</a:t>
            </a:r>
          </a:p>
          <a:p>
            <a:pPr marL="457200" indent="-457200" eaLnBrk="1" hangingPunct="1"/>
            <a:endParaRPr lang="de-DE" altLang="de-DE" sz="20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Der sogenannte „freie Bereich“ ist ein eigener „Punktepool“, der Studierenden die Möglichkeit der Schwerpunktsetzung eröffnet. </a:t>
            </a:r>
          </a:p>
          <a:p>
            <a:pPr marL="457200" indent="-457200">
              <a:buClr>
                <a:schemeClr val="tx2">
                  <a:lumMod val="60000"/>
                  <a:lumOff val="40000"/>
                </a:schemeClr>
              </a:buClr>
              <a:buFont typeface="Wingdings" pitchFamily="2" charset="2"/>
              <a:buChar char="Ø"/>
            </a:pPr>
            <a:endParaRPr lang="de-DE" altLang="de-DE" sz="24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Wingdings" pitchFamily="2" charset="2"/>
              <a:buChar char="Ø"/>
            </a:pPr>
            <a:r>
              <a:rPr lang="de-DE" altLang="de-DE" sz="2400" dirty="0">
                <a:solidFill>
                  <a:schemeClr val="tx2">
                    <a:lumMod val="60000"/>
                    <a:lumOff val="40000"/>
                  </a:schemeClr>
                </a:solidFill>
                <a:latin typeface="LMU CompatilFact" panose="02000500060000020003" pitchFamily="2" charset="0"/>
              </a:rPr>
              <a:t>Diese Punkte kommen zum Unterrichtsfach hinzu </a:t>
            </a:r>
            <a:br>
              <a:rPr lang="de-DE" altLang="de-DE" sz="2400" dirty="0">
                <a:solidFill>
                  <a:schemeClr val="tx2">
                    <a:lumMod val="60000"/>
                    <a:lumOff val="40000"/>
                  </a:schemeClr>
                </a:solidFill>
                <a:latin typeface="LMU CompatilFact" panose="02000500060000020003" pitchFamily="2" charset="0"/>
              </a:rPr>
            </a:br>
            <a:r>
              <a:rPr lang="de-DE" altLang="de-DE" sz="2400" dirty="0">
                <a:solidFill>
                  <a:schemeClr val="tx2">
                    <a:lumMod val="60000"/>
                    <a:lumOff val="40000"/>
                  </a:schemeClr>
                </a:solidFill>
                <a:latin typeface="LMU CompatilFact" panose="02000500060000020003" pitchFamily="2" charset="0"/>
              </a:rPr>
              <a:t>(105; 72 bzw. 66 ECTS-Punkte plus freier Bereich).</a:t>
            </a:r>
          </a:p>
        </p:txBody>
      </p:sp>
    </p:spTree>
    <p:extLst>
      <p:ext uri="{BB962C8B-B14F-4D97-AF65-F5344CB8AC3E}">
        <p14:creationId xmlns:p14="http://schemas.microsoft.com/office/powerpoint/2010/main" val="389368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9B108B-947B-FF50-1B59-38B5A6C083C5}"/>
              </a:ext>
            </a:extLst>
          </p:cNvPr>
          <p:cNvSpPr txBox="1"/>
          <p:nvPr/>
        </p:nvSpPr>
        <p:spPr>
          <a:xfrm>
            <a:off x="539552" y="1556792"/>
            <a:ext cx="7776864" cy="4278094"/>
          </a:xfrm>
          <a:prstGeom prst="rect">
            <a:avLst/>
          </a:prstGeom>
          <a:noFill/>
        </p:spPr>
        <p:txBody>
          <a:bodyPr wrap="square">
            <a:spAutoFit/>
          </a:bodyPr>
          <a:lstStyle/>
          <a:p>
            <a:pPr eaLnBrk="1" hangingPunct="1"/>
            <a:endParaRPr lang="de-DE" altLang="de-DE" dirty="0">
              <a:solidFill>
                <a:srgbClr val="589898"/>
              </a:solidFill>
            </a:endParaRPr>
          </a:p>
          <a:p>
            <a:pPr eaLnBrk="1" hangingPunct="1"/>
            <a:endParaRPr lang="de-DE" altLang="de-DE" dirty="0">
              <a:solidFill>
                <a:srgbClr val="589898"/>
              </a:solidFill>
            </a:endParaRPr>
          </a:p>
          <a:p>
            <a:pPr>
              <a:buClr>
                <a:schemeClr val="tx2">
                  <a:lumMod val="60000"/>
                  <a:lumOff val="40000"/>
                </a:schemeClr>
              </a:buClr>
            </a:pPr>
            <a:r>
              <a:rPr lang="de-DE" altLang="de-DE" sz="2000" b="1" dirty="0">
                <a:solidFill>
                  <a:schemeClr val="tx2">
                    <a:lumMod val="60000"/>
                    <a:lumOff val="40000"/>
                  </a:schemeClr>
                </a:solidFill>
                <a:latin typeface="LMU CompatilFact" panose="02000500060000020003" pitchFamily="2" charset="0"/>
              </a:rPr>
              <a:t>Freier Bereich für LA GY und LA RS</a:t>
            </a:r>
          </a:p>
          <a:p>
            <a:pPr marL="457200" indent="-457200">
              <a:buClr>
                <a:schemeClr val="tx2">
                  <a:lumMod val="60000"/>
                  <a:lumOff val="40000"/>
                </a:schemeClr>
              </a:buClr>
              <a:buFont typeface="Arial" panose="020B0604020202020204" pitchFamily="34" charset="0"/>
              <a:buChar char="•"/>
            </a:pPr>
            <a:endParaRPr lang="de-DE" altLang="de-DE" sz="2000" dirty="0">
              <a:solidFill>
                <a:schemeClr val="tx2">
                  <a:lumMod val="60000"/>
                  <a:lumOff val="40000"/>
                </a:schemeClr>
              </a:solidFill>
              <a:latin typeface="LMU CompatilFact" panose="02000500060000020003" pitchFamily="2" charset="0"/>
            </a:endParaRPr>
          </a:p>
          <a:p>
            <a:pPr marL="457200" indent="-457200">
              <a:buClr>
                <a:schemeClr val="tx2">
                  <a:lumMod val="60000"/>
                  <a:lumOff val="40000"/>
                </a:schemeClr>
              </a:buClr>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Er umfasst für GY 6 ECTS-Punkte, für RS 12 ECTS-Punkte.</a:t>
            </a:r>
          </a:p>
          <a:p>
            <a:pPr marL="457200" indent="-457200">
              <a:spcBef>
                <a:spcPct val="60000"/>
              </a:spcBef>
              <a:buClr>
                <a:schemeClr val="tx2">
                  <a:lumMod val="60000"/>
                  <a:lumOff val="40000"/>
                </a:schemeClr>
              </a:buClr>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Die Punkte können sowohl im Fach Katholische Religionslehre als auch im anderen Unterrichtsfach erworben werden.</a:t>
            </a:r>
          </a:p>
          <a:p>
            <a:pPr marL="457200" indent="-457200">
              <a:spcBef>
                <a:spcPct val="60000"/>
              </a:spcBef>
              <a:buClr>
                <a:schemeClr val="tx2">
                  <a:lumMod val="60000"/>
                  <a:lumOff val="40000"/>
                </a:schemeClr>
              </a:buClr>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Die ECTS-Punkte des freien Bereichs können auch auf beide Fächer verteilt werden. </a:t>
            </a:r>
          </a:p>
          <a:p>
            <a:pPr marL="457200" indent="-457200">
              <a:spcBef>
                <a:spcPct val="60000"/>
              </a:spcBef>
              <a:buClr>
                <a:schemeClr val="tx2">
                  <a:lumMod val="60000"/>
                  <a:lumOff val="40000"/>
                </a:schemeClr>
              </a:buClr>
              <a:buFont typeface="Wingdings" pitchFamily="2" charset="2"/>
              <a:buChar char="Ø"/>
            </a:pPr>
            <a:r>
              <a:rPr lang="de-DE" altLang="de-DE" sz="2000" dirty="0">
                <a:solidFill>
                  <a:schemeClr val="tx2">
                    <a:lumMod val="60000"/>
                    <a:lumOff val="40000"/>
                  </a:schemeClr>
                </a:solidFill>
                <a:latin typeface="LMU CompatilFact" panose="02000500060000020003" pitchFamily="2" charset="0"/>
              </a:rPr>
              <a:t>Die ECTS-Punkte sind formell dem 9. (GY) bzw. 7. (RS) FS zugewiesen. Die ECTS-Punkte können/sollen aber bereits früher im Studium erworben werden.</a:t>
            </a:r>
          </a:p>
        </p:txBody>
      </p:sp>
    </p:spTree>
    <p:extLst>
      <p:ext uri="{BB962C8B-B14F-4D97-AF65-F5344CB8AC3E}">
        <p14:creationId xmlns:p14="http://schemas.microsoft.com/office/powerpoint/2010/main" val="298186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3530</Words>
  <Application>Microsoft Office PowerPoint</Application>
  <PresentationFormat>Bildschirmpräsentation (4:3)</PresentationFormat>
  <Paragraphs>417</Paragraphs>
  <Slides>50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50</vt:i4>
      </vt:variant>
    </vt:vector>
  </HeadingPairs>
  <TitlesOfParts>
    <vt:vector size="56" baseType="lpstr">
      <vt:lpstr>Arial</vt:lpstr>
      <vt:lpstr>Calibri</vt:lpstr>
      <vt:lpstr>LMU CompatilFact</vt:lpstr>
      <vt:lpstr>Times New Roman</vt:lpstr>
      <vt:lpstr>Wingdings</vt:lpstr>
      <vt:lpstr>Larissa</vt:lpstr>
      <vt:lpstr>Einführung zum Studium der  Katholischen Theologie  an der  Ludwig-Maximilians-Universität München (LehrAmt)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Missio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Cedric</dc:creator>
  <cp:lastModifiedBy>Felix, Manuel</cp:lastModifiedBy>
  <cp:revision>112</cp:revision>
  <dcterms:created xsi:type="dcterms:W3CDTF">2017-01-10T16:51:04Z</dcterms:created>
  <dcterms:modified xsi:type="dcterms:W3CDTF">2024-09-30T17:48:08Z</dcterms:modified>
</cp:coreProperties>
</file>