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276" r:id="rId3"/>
    <p:sldId id="291" r:id="rId4"/>
    <p:sldId id="578" r:id="rId5"/>
    <p:sldId id="577" r:id="rId6"/>
    <p:sldId id="277" r:id="rId7"/>
    <p:sldId id="257" r:id="rId8"/>
    <p:sldId id="263" r:id="rId9"/>
    <p:sldId id="296" r:id="rId10"/>
    <p:sldId id="295" r:id="rId11"/>
    <p:sldId id="358" r:id="rId12"/>
    <p:sldId id="579" r:id="rId13"/>
    <p:sldId id="298" r:id="rId14"/>
    <p:sldId id="299" r:id="rId15"/>
    <p:sldId id="300" r:id="rId16"/>
    <p:sldId id="301" r:id="rId17"/>
    <p:sldId id="297" r:id="rId18"/>
    <p:sldId id="302" r:id="rId19"/>
    <p:sldId id="303" r:id="rId20"/>
    <p:sldId id="304" r:id="rId21"/>
    <p:sldId id="305" r:id="rId22"/>
    <p:sldId id="567" r:id="rId23"/>
    <p:sldId id="316" r:id="rId24"/>
    <p:sldId id="318" r:id="rId25"/>
    <p:sldId id="554" r:id="rId26"/>
    <p:sldId id="556" r:id="rId27"/>
    <p:sldId id="555" r:id="rId28"/>
    <p:sldId id="557" r:id="rId29"/>
    <p:sldId id="559" r:id="rId30"/>
    <p:sldId id="575" r:id="rId31"/>
    <p:sldId id="558" r:id="rId32"/>
    <p:sldId id="574" r:id="rId33"/>
    <p:sldId id="560" r:id="rId34"/>
    <p:sldId id="562" r:id="rId35"/>
    <p:sldId id="563" r:id="rId36"/>
    <p:sldId id="564" r:id="rId37"/>
    <p:sldId id="306" r:id="rId38"/>
    <p:sldId id="350" r:id="rId39"/>
    <p:sldId id="307" r:id="rId40"/>
    <p:sldId id="565" r:id="rId41"/>
    <p:sldId id="566" r:id="rId42"/>
    <p:sldId id="308" r:id="rId43"/>
    <p:sldId id="352" r:id="rId44"/>
    <p:sldId id="354" r:id="rId45"/>
    <p:sldId id="284" r:id="rId46"/>
    <p:sldId id="353" r:id="rId47"/>
    <p:sldId id="288" r:id="rId48"/>
    <p:sldId id="325" r:id="rId49"/>
    <p:sldId id="329" r:id="rId50"/>
    <p:sldId id="568" r:id="rId51"/>
    <p:sldId id="330" r:id="rId52"/>
    <p:sldId id="332" r:id="rId53"/>
    <p:sldId id="333" r:id="rId54"/>
    <p:sldId id="570" r:id="rId55"/>
    <p:sldId id="569" r:id="rId56"/>
    <p:sldId id="336" r:id="rId57"/>
    <p:sldId id="338" r:id="rId58"/>
    <p:sldId id="339" r:id="rId59"/>
    <p:sldId id="572" r:id="rId60"/>
    <p:sldId id="356" r:id="rId61"/>
    <p:sldId id="343" r:id="rId62"/>
    <p:sldId id="349" r:id="rId63"/>
    <p:sldId id="346" r:id="rId64"/>
    <p:sldId id="540" r:id="rId65"/>
    <p:sldId id="269" r:id="rId66"/>
    <p:sldId id="573" r:id="rId67"/>
    <p:sldId id="256" r:id="rId68"/>
    <p:sldId id="544" r:id="rId69"/>
    <p:sldId id="552" r:id="rId70"/>
    <p:sldId id="541" r:id="rId71"/>
    <p:sldId id="576" r:id="rId72"/>
    <p:sldId id="548" r:id="rId73"/>
    <p:sldId id="267" r:id="rId7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4933D0E-2710-44CF-A17E-58BF3249C1A5}">
          <p14:sldIdLst>
            <p14:sldId id="276"/>
            <p14:sldId id="291"/>
            <p14:sldId id="578"/>
            <p14:sldId id="577"/>
            <p14:sldId id="277"/>
            <p14:sldId id="257"/>
            <p14:sldId id="263"/>
            <p14:sldId id="296"/>
            <p14:sldId id="295"/>
            <p14:sldId id="358"/>
            <p14:sldId id="579"/>
            <p14:sldId id="298"/>
            <p14:sldId id="299"/>
            <p14:sldId id="300"/>
            <p14:sldId id="301"/>
            <p14:sldId id="297"/>
            <p14:sldId id="302"/>
            <p14:sldId id="303"/>
            <p14:sldId id="304"/>
            <p14:sldId id="305"/>
            <p14:sldId id="567"/>
            <p14:sldId id="316"/>
            <p14:sldId id="318"/>
            <p14:sldId id="554"/>
            <p14:sldId id="556"/>
            <p14:sldId id="555"/>
            <p14:sldId id="557"/>
            <p14:sldId id="559"/>
            <p14:sldId id="575"/>
            <p14:sldId id="558"/>
            <p14:sldId id="574"/>
            <p14:sldId id="560"/>
            <p14:sldId id="562"/>
            <p14:sldId id="563"/>
            <p14:sldId id="564"/>
            <p14:sldId id="306"/>
            <p14:sldId id="350"/>
            <p14:sldId id="307"/>
            <p14:sldId id="565"/>
            <p14:sldId id="566"/>
            <p14:sldId id="308"/>
            <p14:sldId id="352"/>
            <p14:sldId id="354"/>
            <p14:sldId id="284"/>
            <p14:sldId id="353"/>
            <p14:sldId id="288"/>
            <p14:sldId id="325"/>
            <p14:sldId id="329"/>
            <p14:sldId id="568"/>
            <p14:sldId id="330"/>
            <p14:sldId id="332"/>
            <p14:sldId id="333"/>
            <p14:sldId id="570"/>
            <p14:sldId id="569"/>
            <p14:sldId id="336"/>
            <p14:sldId id="338"/>
            <p14:sldId id="339"/>
            <p14:sldId id="572"/>
            <p14:sldId id="356"/>
            <p14:sldId id="343"/>
            <p14:sldId id="349"/>
            <p14:sldId id="346"/>
            <p14:sldId id="540"/>
            <p14:sldId id="269"/>
            <p14:sldId id="573"/>
            <p14:sldId id="256"/>
            <p14:sldId id="544"/>
            <p14:sldId id="552"/>
            <p14:sldId id="541"/>
            <p14:sldId id="576"/>
            <p14:sldId id="548"/>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7" autoAdjust="0"/>
    <p:restoredTop sz="95859" autoAdjust="0"/>
  </p:normalViewPr>
  <p:slideViewPr>
    <p:cSldViewPr>
      <p:cViewPr varScale="1">
        <p:scale>
          <a:sx n="62" d="100"/>
          <a:sy n="62" d="100"/>
        </p:scale>
        <p:origin x="1116"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35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D405A-8C43-4316-A613-6A17C74D617D}" type="doc">
      <dgm:prSet loTypeId="urn:microsoft.com/office/officeart/2005/8/layout/default#1" loCatId="list" qsTypeId="urn:microsoft.com/office/officeart/2005/8/quickstyle/simple2" qsCatId="simple" csTypeId="urn:microsoft.com/office/officeart/2005/8/colors/colorful5" csCatId="colorful" phldr="1"/>
      <dgm:spPr/>
      <dgm:t>
        <a:bodyPr/>
        <a:lstStyle/>
        <a:p>
          <a:endParaRPr lang="de-DE"/>
        </a:p>
      </dgm:t>
    </dgm:pt>
    <dgm:pt modelId="{C12752C7-42F1-48D0-9072-1AFDBCE96FC7}">
      <dgm:prSet phldrT="[Text]" custT="1"/>
      <dgm:spPr/>
      <dgm:t>
        <a:bodyPr/>
        <a:lstStyle/>
        <a:p>
          <a:r>
            <a:rPr lang="de-DE" sz="2400" dirty="0"/>
            <a:t>Seelsorge</a:t>
          </a:r>
        </a:p>
      </dgm:t>
    </dgm:pt>
    <dgm:pt modelId="{E195BEF2-42FE-4487-9A50-228A66D7A11B}" type="parTrans" cxnId="{1512200B-DE21-46F9-822A-453CFCB65B1E}">
      <dgm:prSet/>
      <dgm:spPr/>
      <dgm:t>
        <a:bodyPr/>
        <a:lstStyle/>
        <a:p>
          <a:endParaRPr lang="de-DE"/>
        </a:p>
      </dgm:t>
    </dgm:pt>
    <dgm:pt modelId="{30DFDFA9-0826-4B97-B220-5B8E83B570FF}" type="sibTrans" cxnId="{1512200B-DE21-46F9-822A-453CFCB65B1E}">
      <dgm:prSet/>
      <dgm:spPr/>
      <dgm:t>
        <a:bodyPr/>
        <a:lstStyle/>
        <a:p>
          <a:endParaRPr lang="de-DE"/>
        </a:p>
      </dgm:t>
    </dgm:pt>
    <dgm:pt modelId="{04EF456A-2286-48A9-A109-35AFE8AE923B}">
      <dgm:prSet phldrT="[Text]" custT="1"/>
      <dgm:spPr/>
      <dgm:t>
        <a:bodyPr/>
        <a:lstStyle/>
        <a:p>
          <a:r>
            <a:rPr lang="de-DE" sz="1600" dirty="0"/>
            <a:t>Journalismus</a:t>
          </a:r>
        </a:p>
      </dgm:t>
    </dgm:pt>
    <dgm:pt modelId="{741219AC-4A55-445A-9299-00E4A2AE7D5C}" type="parTrans" cxnId="{2E946FD8-B7EC-4ED9-A322-100B4750D1C9}">
      <dgm:prSet/>
      <dgm:spPr/>
      <dgm:t>
        <a:bodyPr/>
        <a:lstStyle/>
        <a:p>
          <a:endParaRPr lang="de-DE"/>
        </a:p>
      </dgm:t>
    </dgm:pt>
    <dgm:pt modelId="{2FF7B500-23EC-4AAC-803D-B7A0A344ABB2}" type="sibTrans" cxnId="{2E946FD8-B7EC-4ED9-A322-100B4750D1C9}">
      <dgm:prSet/>
      <dgm:spPr/>
      <dgm:t>
        <a:bodyPr/>
        <a:lstStyle/>
        <a:p>
          <a:endParaRPr lang="de-DE"/>
        </a:p>
      </dgm:t>
    </dgm:pt>
    <dgm:pt modelId="{5517601C-266E-475B-930F-7D69DF2BCBC7}">
      <dgm:prSet phldrT="[Text]" custT="1"/>
      <dgm:spPr/>
      <dgm:t>
        <a:bodyPr/>
        <a:lstStyle/>
        <a:p>
          <a:r>
            <a:rPr lang="de-DE" sz="1400" dirty="0"/>
            <a:t>Erwachsenenbildung</a:t>
          </a:r>
        </a:p>
      </dgm:t>
    </dgm:pt>
    <dgm:pt modelId="{C39612FD-90A5-4748-8DF3-6EC5C672D0C2}" type="parTrans" cxnId="{358BD5C6-22C9-4155-ACF8-07A203E5F4E2}">
      <dgm:prSet/>
      <dgm:spPr/>
      <dgm:t>
        <a:bodyPr/>
        <a:lstStyle/>
        <a:p>
          <a:endParaRPr lang="de-DE"/>
        </a:p>
      </dgm:t>
    </dgm:pt>
    <dgm:pt modelId="{C3C67B67-814B-48D0-B49E-D21FEF605D84}" type="sibTrans" cxnId="{358BD5C6-22C9-4155-ACF8-07A203E5F4E2}">
      <dgm:prSet/>
      <dgm:spPr/>
      <dgm:t>
        <a:bodyPr/>
        <a:lstStyle/>
        <a:p>
          <a:endParaRPr lang="de-DE"/>
        </a:p>
      </dgm:t>
    </dgm:pt>
    <dgm:pt modelId="{AA5B6E1F-DFF8-4639-AB38-D2F787E0546E}">
      <dgm:prSet phldrT="[Text]" custT="1"/>
      <dgm:spPr/>
      <dgm:t>
        <a:bodyPr/>
        <a:lstStyle/>
        <a:p>
          <a:r>
            <a:rPr lang="de-DE" sz="2000" dirty="0"/>
            <a:t>Soziales</a:t>
          </a:r>
        </a:p>
      </dgm:t>
    </dgm:pt>
    <dgm:pt modelId="{30FB8A8A-9866-4CF4-8326-75D6C2CA80A1}" type="parTrans" cxnId="{ED570565-764C-4A1C-B10B-7A9626CF31F8}">
      <dgm:prSet/>
      <dgm:spPr/>
      <dgm:t>
        <a:bodyPr/>
        <a:lstStyle/>
        <a:p>
          <a:endParaRPr lang="de-DE"/>
        </a:p>
      </dgm:t>
    </dgm:pt>
    <dgm:pt modelId="{EBB825DA-90D6-4E54-AD5D-839AA240F4E8}" type="sibTrans" cxnId="{ED570565-764C-4A1C-B10B-7A9626CF31F8}">
      <dgm:prSet/>
      <dgm:spPr/>
      <dgm:t>
        <a:bodyPr/>
        <a:lstStyle/>
        <a:p>
          <a:endParaRPr lang="de-DE"/>
        </a:p>
      </dgm:t>
    </dgm:pt>
    <dgm:pt modelId="{B63BB1C6-1F2C-42B7-B866-772BCA3FAEC8}">
      <dgm:prSet phldrT="[Text]"/>
      <dgm:spPr/>
      <dgm:t>
        <a:bodyPr/>
        <a:lstStyle/>
        <a:p>
          <a:r>
            <a:rPr lang="de-DE" dirty="0"/>
            <a:t>Unternehmensberatung</a:t>
          </a:r>
        </a:p>
      </dgm:t>
    </dgm:pt>
    <dgm:pt modelId="{8B9C1E2A-71DE-433E-83E2-A750206A5473}" type="parTrans" cxnId="{8A47ED96-DFC7-4306-BAFB-3DD5E92E3034}">
      <dgm:prSet/>
      <dgm:spPr/>
      <dgm:t>
        <a:bodyPr/>
        <a:lstStyle/>
        <a:p>
          <a:endParaRPr lang="de-DE"/>
        </a:p>
      </dgm:t>
    </dgm:pt>
    <dgm:pt modelId="{8FA97E91-ECB4-4BC3-8493-7370AF5924AC}" type="sibTrans" cxnId="{8A47ED96-DFC7-4306-BAFB-3DD5E92E3034}">
      <dgm:prSet/>
      <dgm:spPr/>
      <dgm:t>
        <a:bodyPr/>
        <a:lstStyle/>
        <a:p>
          <a:endParaRPr lang="de-DE"/>
        </a:p>
      </dgm:t>
    </dgm:pt>
    <dgm:pt modelId="{5BDE8007-0706-4CBF-AD54-79A8037F198F}">
      <dgm:prSet custT="1"/>
      <dgm:spPr/>
      <dgm:t>
        <a:bodyPr/>
        <a:lstStyle/>
        <a:p>
          <a:r>
            <a:rPr lang="de-DE" sz="1600" dirty="0"/>
            <a:t>Personalwesen</a:t>
          </a:r>
        </a:p>
      </dgm:t>
    </dgm:pt>
    <dgm:pt modelId="{68B90F35-11E1-46DD-9B83-FF40A5DF90E4}" type="parTrans" cxnId="{6A4F3467-AEB7-44F9-B7B3-B8158901A22A}">
      <dgm:prSet/>
      <dgm:spPr/>
      <dgm:t>
        <a:bodyPr/>
        <a:lstStyle/>
        <a:p>
          <a:endParaRPr lang="de-DE"/>
        </a:p>
      </dgm:t>
    </dgm:pt>
    <dgm:pt modelId="{26AD6203-DDDF-457B-B2A3-212F89CC93AE}" type="sibTrans" cxnId="{6A4F3467-AEB7-44F9-B7B3-B8158901A22A}">
      <dgm:prSet/>
      <dgm:spPr/>
      <dgm:t>
        <a:bodyPr/>
        <a:lstStyle/>
        <a:p>
          <a:endParaRPr lang="de-DE"/>
        </a:p>
      </dgm:t>
    </dgm:pt>
    <dgm:pt modelId="{ECF76BCC-742E-46F1-BF48-FB4C54B15239}">
      <dgm:prSet custT="1"/>
      <dgm:spPr/>
      <dgm:t>
        <a:bodyPr/>
        <a:lstStyle/>
        <a:p>
          <a:r>
            <a:rPr lang="de-DE" sz="1400" dirty="0"/>
            <a:t>Öffentlichkeitsarbei</a:t>
          </a:r>
          <a:r>
            <a:rPr lang="de-DE" sz="1100" dirty="0"/>
            <a:t>t</a:t>
          </a:r>
        </a:p>
      </dgm:t>
    </dgm:pt>
    <dgm:pt modelId="{6F00E460-1D0A-48C2-8809-43C8B262D5CD}" type="parTrans" cxnId="{882D6A6F-0CD4-4CC3-AF44-C933B48A127E}">
      <dgm:prSet/>
      <dgm:spPr/>
      <dgm:t>
        <a:bodyPr/>
        <a:lstStyle/>
        <a:p>
          <a:endParaRPr lang="de-DE"/>
        </a:p>
      </dgm:t>
    </dgm:pt>
    <dgm:pt modelId="{CFB511D6-A475-4474-B138-A3D5443E3710}" type="sibTrans" cxnId="{882D6A6F-0CD4-4CC3-AF44-C933B48A127E}">
      <dgm:prSet/>
      <dgm:spPr/>
      <dgm:t>
        <a:bodyPr/>
        <a:lstStyle/>
        <a:p>
          <a:endParaRPr lang="de-DE"/>
        </a:p>
      </dgm:t>
    </dgm:pt>
    <dgm:pt modelId="{688EF378-71E4-4187-92C1-DD68356F3979}">
      <dgm:prSet custT="1"/>
      <dgm:spPr/>
      <dgm:t>
        <a:bodyPr/>
        <a:lstStyle/>
        <a:p>
          <a:r>
            <a:rPr lang="de-DE" sz="2400" dirty="0"/>
            <a:t>Kultur</a:t>
          </a:r>
        </a:p>
      </dgm:t>
    </dgm:pt>
    <dgm:pt modelId="{C31CF77F-D04E-4881-BBE3-2F1BDBFB1179}" type="parTrans" cxnId="{78A4FFBB-A766-44EA-B038-E6D00B10AAFA}">
      <dgm:prSet/>
      <dgm:spPr/>
      <dgm:t>
        <a:bodyPr/>
        <a:lstStyle/>
        <a:p>
          <a:endParaRPr lang="de-DE"/>
        </a:p>
      </dgm:t>
    </dgm:pt>
    <dgm:pt modelId="{C0C5E3E6-BD30-4D23-AA91-56F1CCEAFE77}" type="sibTrans" cxnId="{78A4FFBB-A766-44EA-B038-E6D00B10AAFA}">
      <dgm:prSet/>
      <dgm:spPr/>
      <dgm:t>
        <a:bodyPr/>
        <a:lstStyle/>
        <a:p>
          <a:endParaRPr lang="de-DE"/>
        </a:p>
      </dgm:t>
    </dgm:pt>
    <dgm:pt modelId="{D036B2CF-AF2F-4CBF-A031-A544D85D8416}">
      <dgm:prSet custT="1"/>
      <dgm:spPr/>
      <dgm:t>
        <a:bodyPr/>
        <a:lstStyle/>
        <a:p>
          <a:r>
            <a:rPr lang="de-DE" sz="1800" dirty="0"/>
            <a:t>Wissenschaft</a:t>
          </a:r>
        </a:p>
      </dgm:t>
    </dgm:pt>
    <dgm:pt modelId="{A0661695-1F68-495C-94FE-5E918C9D0AAE}" type="parTrans" cxnId="{D3C9D0C7-E526-4376-B099-97087075B878}">
      <dgm:prSet/>
      <dgm:spPr/>
      <dgm:t>
        <a:bodyPr/>
        <a:lstStyle/>
        <a:p>
          <a:endParaRPr lang="de-DE"/>
        </a:p>
      </dgm:t>
    </dgm:pt>
    <dgm:pt modelId="{5780568A-BFDD-4189-9401-7250AE0D9762}" type="sibTrans" cxnId="{D3C9D0C7-E526-4376-B099-97087075B878}">
      <dgm:prSet/>
      <dgm:spPr/>
      <dgm:t>
        <a:bodyPr/>
        <a:lstStyle/>
        <a:p>
          <a:endParaRPr lang="de-DE"/>
        </a:p>
      </dgm:t>
    </dgm:pt>
    <dgm:pt modelId="{8214B289-47A4-4564-A32B-841B87CEFD99}">
      <dgm:prSet custT="1"/>
      <dgm:spPr/>
      <dgm:t>
        <a:bodyPr/>
        <a:lstStyle/>
        <a:p>
          <a:r>
            <a:rPr lang="de-DE" sz="1600" dirty="0"/>
            <a:t>Eine-Welt-Arbeit</a:t>
          </a:r>
        </a:p>
      </dgm:t>
    </dgm:pt>
    <dgm:pt modelId="{9DB59857-36E0-45E1-A686-20E36531F76C}" type="parTrans" cxnId="{34978C74-767C-4ADF-BF3F-440B61A08057}">
      <dgm:prSet/>
      <dgm:spPr/>
      <dgm:t>
        <a:bodyPr/>
        <a:lstStyle/>
        <a:p>
          <a:endParaRPr lang="de-DE"/>
        </a:p>
      </dgm:t>
    </dgm:pt>
    <dgm:pt modelId="{985428A4-3F83-41A8-B680-E08B6DAE2088}" type="sibTrans" cxnId="{34978C74-767C-4ADF-BF3F-440B61A08057}">
      <dgm:prSet/>
      <dgm:spPr/>
      <dgm:t>
        <a:bodyPr/>
        <a:lstStyle/>
        <a:p>
          <a:endParaRPr lang="de-DE"/>
        </a:p>
      </dgm:t>
    </dgm:pt>
    <dgm:pt modelId="{CBF5541E-AE3F-4100-AC2C-B14BCFD27B1C}">
      <dgm:prSet custT="1"/>
      <dgm:spPr/>
      <dgm:t>
        <a:bodyPr/>
        <a:lstStyle/>
        <a:p>
          <a:r>
            <a:rPr lang="de-DE" sz="2000" dirty="0"/>
            <a:t>Verlagswesen</a:t>
          </a:r>
        </a:p>
      </dgm:t>
    </dgm:pt>
    <dgm:pt modelId="{F3FF9FDE-5300-4B29-9A45-FE3843A23450}" type="parTrans" cxnId="{3ADA204F-43D6-41D5-9A59-E11310F55B92}">
      <dgm:prSet/>
      <dgm:spPr/>
      <dgm:t>
        <a:bodyPr/>
        <a:lstStyle/>
        <a:p>
          <a:endParaRPr lang="de-DE"/>
        </a:p>
      </dgm:t>
    </dgm:pt>
    <dgm:pt modelId="{98F4C16B-0F5B-4F4F-84B1-FB9BEC21B1E2}" type="sibTrans" cxnId="{3ADA204F-43D6-41D5-9A59-E11310F55B92}">
      <dgm:prSet/>
      <dgm:spPr/>
      <dgm:t>
        <a:bodyPr/>
        <a:lstStyle/>
        <a:p>
          <a:endParaRPr lang="de-DE"/>
        </a:p>
      </dgm:t>
    </dgm:pt>
    <dgm:pt modelId="{A0CB8859-42F8-40DF-8830-F682A0AA6D94}">
      <dgm:prSet custT="1"/>
      <dgm:spPr/>
      <dgm:t>
        <a:bodyPr/>
        <a:lstStyle/>
        <a:p>
          <a:r>
            <a:rPr lang="de-DE" sz="1600" dirty="0"/>
            <a:t>Stiftungswesen</a:t>
          </a:r>
        </a:p>
      </dgm:t>
    </dgm:pt>
    <dgm:pt modelId="{C28C77D8-0559-43AA-97F4-F099E5782905}" type="parTrans" cxnId="{273ACCF8-4E1C-46D3-BF9A-565243F7EBC0}">
      <dgm:prSet/>
      <dgm:spPr/>
      <dgm:t>
        <a:bodyPr/>
        <a:lstStyle/>
        <a:p>
          <a:endParaRPr lang="de-DE"/>
        </a:p>
      </dgm:t>
    </dgm:pt>
    <dgm:pt modelId="{B0C8C0AE-8E65-4052-AE97-21496EBEE169}" type="sibTrans" cxnId="{273ACCF8-4E1C-46D3-BF9A-565243F7EBC0}">
      <dgm:prSet/>
      <dgm:spPr/>
      <dgm:t>
        <a:bodyPr/>
        <a:lstStyle/>
        <a:p>
          <a:endParaRPr lang="de-DE"/>
        </a:p>
      </dgm:t>
    </dgm:pt>
    <dgm:pt modelId="{26F28697-8FFE-463E-A64B-64C8E5337704}">
      <dgm:prSet custT="1"/>
      <dgm:spPr/>
      <dgm:t>
        <a:bodyPr/>
        <a:lstStyle/>
        <a:p>
          <a:r>
            <a:rPr lang="de-DE" sz="2400" dirty="0"/>
            <a:t>Lehramt</a:t>
          </a:r>
        </a:p>
      </dgm:t>
    </dgm:pt>
    <dgm:pt modelId="{BF3016E6-6920-4568-A116-47E9DD260647}" type="parTrans" cxnId="{F4CC959A-CCC5-43F4-80FA-24BE26B0B6F5}">
      <dgm:prSet/>
      <dgm:spPr/>
      <dgm:t>
        <a:bodyPr/>
        <a:lstStyle/>
        <a:p>
          <a:endParaRPr lang="de-DE"/>
        </a:p>
      </dgm:t>
    </dgm:pt>
    <dgm:pt modelId="{6CC2200C-13C9-4139-A7A4-58BFEBAE181E}" type="sibTrans" cxnId="{F4CC959A-CCC5-43F4-80FA-24BE26B0B6F5}">
      <dgm:prSet/>
      <dgm:spPr/>
      <dgm:t>
        <a:bodyPr/>
        <a:lstStyle/>
        <a:p>
          <a:endParaRPr lang="de-DE"/>
        </a:p>
      </dgm:t>
    </dgm:pt>
    <dgm:pt modelId="{CBA7EA48-76D4-42A9-9D48-44EC49EE7CBD}" type="pres">
      <dgm:prSet presAssocID="{B40D405A-8C43-4316-A613-6A17C74D617D}" presName="diagram" presStyleCnt="0">
        <dgm:presLayoutVars>
          <dgm:dir/>
          <dgm:resizeHandles val="exact"/>
        </dgm:presLayoutVars>
      </dgm:prSet>
      <dgm:spPr/>
    </dgm:pt>
    <dgm:pt modelId="{3F593510-2AA9-4C20-817D-1FF97AD37927}" type="pres">
      <dgm:prSet presAssocID="{C12752C7-42F1-48D0-9072-1AFDBCE96FC7}" presName="node" presStyleLbl="node1" presStyleIdx="0" presStyleCnt="13">
        <dgm:presLayoutVars>
          <dgm:bulletEnabled val="1"/>
        </dgm:presLayoutVars>
      </dgm:prSet>
      <dgm:spPr/>
    </dgm:pt>
    <dgm:pt modelId="{E32708A0-339D-4AAB-A9A1-21304522499B}" type="pres">
      <dgm:prSet presAssocID="{30DFDFA9-0826-4B97-B220-5B8E83B570FF}" presName="sibTrans" presStyleCnt="0"/>
      <dgm:spPr/>
    </dgm:pt>
    <dgm:pt modelId="{F873AF74-B149-4A2B-99AE-267417FFE3F2}" type="pres">
      <dgm:prSet presAssocID="{04EF456A-2286-48A9-A109-35AFE8AE923B}" presName="node" presStyleLbl="node1" presStyleIdx="1" presStyleCnt="13">
        <dgm:presLayoutVars>
          <dgm:bulletEnabled val="1"/>
        </dgm:presLayoutVars>
      </dgm:prSet>
      <dgm:spPr/>
    </dgm:pt>
    <dgm:pt modelId="{6EE84E28-D214-47F5-95F8-02B70ACCE23D}" type="pres">
      <dgm:prSet presAssocID="{2FF7B500-23EC-4AAC-803D-B7A0A344ABB2}" presName="sibTrans" presStyleCnt="0"/>
      <dgm:spPr/>
    </dgm:pt>
    <dgm:pt modelId="{EC37F5FF-0B42-40DF-BD07-6F5341B94C6C}" type="pres">
      <dgm:prSet presAssocID="{5517601C-266E-475B-930F-7D69DF2BCBC7}" presName="node" presStyleLbl="node1" presStyleIdx="2" presStyleCnt="13">
        <dgm:presLayoutVars>
          <dgm:bulletEnabled val="1"/>
        </dgm:presLayoutVars>
      </dgm:prSet>
      <dgm:spPr/>
    </dgm:pt>
    <dgm:pt modelId="{ECC0E9E0-A998-4EEF-ABDF-2383F4F0374F}" type="pres">
      <dgm:prSet presAssocID="{C3C67B67-814B-48D0-B49E-D21FEF605D84}" presName="sibTrans" presStyleCnt="0"/>
      <dgm:spPr/>
    </dgm:pt>
    <dgm:pt modelId="{6C8ED14A-8F54-4796-AD31-3DE09F6FEC93}" type="pres">
      <dgm:prSet presAssocID="{AA5B6E1F-DFF8-4639-AB38-D2F787E0546E}" presName="node" presStyleLbl="node1" presStyleIdx="3" presStyleCnt="13">
        <dgm:presLayoutVars>
          <dgm:bulletEnabled val="1"/>
        </dgm:presLayoutVars>
      </dgm:prSet>
      <dgm:spPr/>
    </dgm:pt>
    <dgm:pt modelId="{744B5DAC-C396-4500-9010-C700E36C8887}" type="pres">
      <dgm:prSet presAssocID="{EBB825DA-90D6-4E54-AD5D-839AA240F4E8}" presName="sibTrans" presStyleCnt="0"/>
      <dgm:spPr/>
    </dgm:pt>
    <dgm:pt modelId="{920B9552-46DD-4678-94C6-2F314870FAE3}" type="pres">
      <dgm:prSet presAssocID="{B63BB1C6-1F2C-42B7-B866-772BCA3FAEC8}" presName="node" presStyleLbl="node1" presStyleIdx="4" presStyleCnt="13">
        <dgm:presLayoutVars>
          <dgm:bulletEnabled val="1"/>
        </dgm:presLayoutVars>
      </dgm:prSet>
      <dgm:spPr/>
    </dgm:pt>
    <dgm:pt modelId="{45D9C82F-63C2-479C-AA14-C264612BB11A}" type="pres">
      <dgm:prSet presAssocID="{8FA97E91-ECB4-4BC3-8493-7370AF5924AC}" presName="sibTrans" presStyleCnt="0"/>
      <dgm:spPr/>
    </dgm:pt>
    <dgm:pt modelId="{7F32BB97-A09B-43CA-BD35-746DFD437FCA}" type="pres">
      <dgm:prSet presAssocID="{5BDE8007-0706-4CBF-AD54-79A8037F198F}" presName="node" presStyleLbl="node1" presStyleIdx="5" presStyleCnt="13">
        <dgm:presLayoutVars>
          <dgm:bulletEnabled val="1"/>
        </dgm:presLayoutVars>
      </dgm:prSet>
      <dgm:spPr/>
    </dgm:pt>
    <dgm:pt modelId="{6B5AA524-4835-40DA-9BE3-EC01F163C7A7}" type="pres">
      <dgm:prSet presAssocID="{26AD6203-DDDF-457B-B2A3-212F89CC93AE}" presName="sibTrans" presStyleCnt="0"/>
      <dgm:spPr/>
    </dgm:pt>
    <dgm:pt modelId="{4BB411ED-0E7B-4A44-9AC4-EFFAA2F128A5}" type="pres">
      <dgm:prSet presAssocID="{ECF76BCC-742E-46F1-BF48-FB4C54B15239}" presName="node" presStyleLbl="node1" presStyleIdx="6" presStyleCnt="13">
        <dgm:presLayoutVars>
          <dgm:bulletEnabled val="1"/>
        </dgm:presLayoutVars>
      </dgm:prSet>
      <dgm:spPr/>
    </dgm:pt>
    <dgm:pt modelId="{A8F37579-63DD-401A-AC89-D7819DF2E15B}" type="pres">
      <dgm:prSet presAssocID="{CFB511D6-A475-4474-B138-A3D5443E3710}" presName="sibTrans" presStyleCnt="0"/>
      <dgm:spPr/>
    </dgm:pt>
    <dgm:pt modelId="{01A32D52-2348-42FF-A5DF-0A50A0C3BF99}" type="pres">
      <dgm:prSet presAssocID="{688EF378-71E4-4187-92C1-DD68356F3979}" presName="node" presStyleLbl="node1" presStyleIdx="7" presStyleCnt="13">
        <dgm:presLayoutVars>
          <dgm:bulletEnabled val="1"/>
        </dgm:presLayoutVars>
      </dgm:prSet>
      <dgm:spPr/>
    </dgm:pt>
    <dgm:pt modelId="{1758346A-C641-447E-8B2C-DA0570889132}" type="pres">
      <dgm:prSet presAssocID="{C0C5E3E6-BD30-4D23-AA91-56F1CCEAFE77}" presName="sibTrans" presStyleCnt="0"/>
      <dgm:spPr/>
    </dgm:pt>
    <dgm:pt modelId="{5A7CEB59-9ED5-46A5-B1CD-F7121B0B1D84}" type="pres">
      <dgm:prSet presAssocID="{D036B2CF-AF2F-4CBF-A031-A544D85D8416}" presName="node" presStyleLbl="node1" presStyleIdx="8" presStyleCnt="13">
        <dgm:presLayoutVars>
          <dgm:bulletEnabled val="1"/>
        </dgm:presLayoutVars>
      </dgm:prSet>
      <dgm:spPr/>
    </dgm:pt>
    <dgm:pt modelId="{577BA358-6BEC-40B0-A1CC-2D91A477A23B}" type="pres">
      <dgm:prSet presAssocID="{5780568A-BFDD-4189-9401-7250AE0D9762}" presName="sibTrans" presStyleCnt="0"/>
      <dgm:spPr/>
    </dgm:pt>
    <dgm:pt modelId="{D63A5B6B-087F-4F0C-A6A1-A1C1BF9588D2}" type="pres">
      <dgm:prSet presAssocID="{8214B289-47A4-4564-A32B-841B87CEFD99}" presName="node" presStyleLbl="node1" presStyleIdx="9" presStyleCnt="13">
        <dgm:presLayoutVars>
          <dgm:bulletEnabled val="1"/>
        </dgm:presLayoutVars>
      </dgm:prSet>
      <dgm:spPr/>
    </dgm:pt>
    <dgm:pt modelId="{7377A601-F706-4D29-9002-2FF4AB8CDDEA}" type="pres">
      <dgm:prSet presAssocID="{985428A4-3F83-41A8-B680-E08B6DAE2088}" presName="sibTrans" presStyleCnt="0"/>
      <dgm:spPr/>
    </dgm:pt>
    <dgm:pt modelId="{F1873ED6-168E-4522-ACCD-1C3FFF109821}" type="pres">
      <dgm:prSet presAssocID="{CBF5541E-AE3F-4100-AC2C-B14BCFD27B1C}" presName="node" presStyleLbl="node1" presStyleIdx="10" presStyleCnt="13">
        <dgm:presLayoutVars>
          <dgm:bulletEnabled val="1"/>
        </dgm:presLayoutVars>
      </dgm:prSet>
      <dgm:spPr/>
    </dgm:pt>
    <dgm:pt modelId="{7B274FB5-7A86-429C-ABCC-EA8545AD0ECE}" type="pres">
      <dgm:prSet presAssocID="{98F4C16B-0F5B-4F4F-84B1-FB9BEC21B1E2}" presName="sibTrans" presStyleCnt="0"/>
      <dgm:spPr/>
    </dgm:pt>
    <dgm:pt modelId="{390F3301-A866-4428-9D9F-FB1E5AE122AE}" type="pres">
      <dgm:prSet presAssocID="{A0CB8859-42F8-40DF-8830-F682A0AA6D94}" presName="node" presStyleLbl="node1" presStyleIdx="11" presStyleCnt="13">
        <dgm:presLayoutVars>
          <dgm:bulletEnabled val="1"/>
        </dgm:presLayoutVars>
      </dgm:prSet>
      <dgm:spPr/>
    </dgm:pt>
    <dgm:pt modelId="{0AC6312B-48C3-49A2-B484-321E3D69A5E3}" type="pres">
      <dgm:prSet presAssocID="{B0C8C0AE-8E65-4052-AE97-21496EBEE169}" presName="sibTrans" presStyleCnt="0"/>
      <dgm:spPr/>
    </dgm:pt>
    <dgm:pt modelId="{B4F75536-B770-4E34-B99A-5593EDA8660C}" type="pres">
      <dgm:prSet presAssocID="{26F28697-8FFE-463E-A64B-64C8E5337704}" presName="node" presStyleLbl="node1" presStyleIdx="12" presStyleCnt="13">
        <dgm:presLayoutVars>
          <dgm:bulletEnabled val="1"/>
        </dgm:presLayoutVars>
      </dgm:prSet>
      <dgm:spPr/>
    </dgm:pt>
  </dgm:ptLst>
  <dgm:cxnLst>
    <dgm:cxn modelId="{1512200B-DE21-46F9-822A-453CFCB65B1E}" srcId="{B40D405A-8C43-4316-A613-6A17C74D617D}" destId="{C12752C7-42F1-48D0-9072-1AFDBCE96FC7}" srcOrd="0" destOrd="0" parTransId="{E195BEF2-42FE-4487-9A50-228A66D7A11B}" sibTransId="{30DFDFA9-0826-4B97-B220-5B8E83B570FF}"/>
    <dgm:cxn modelId="{6D44A41C-E692-4BBC-AABC-2742953C323E}" type="presOf" srcId="{ECF76BCC-742E-46F1-BF48-FB4C54B15239}" destId="{4BB411ED-0E7B-4A44-9AC4-EFFAA2F128A5}" srcOrd="0" destOrd="0" presId="urn:microsoft.com/office/officeart/2005/8/layout/default#1"/>
    <dgm:cxn modelId="{0C4A9322-46C3-4102-A126-C30525EA000E}" type="presOf" srcId="{D036B2CF-AF2F-4CBF-A031-A544D85D8416}" destId="{5A7CEB59-9ED5-46A5-B1CD-F7121B0B1D84}" srcOrd="0" destOrd="0" presId="urn:microsoft.com/office/officeart/2005/8/layout/default#1"/>
    <dgm:cxn modelId="{D07C433D-D27F-4B53-9B1D-7861613173DC}" type="presOf" srcId="{B63BB1C6-1F2C-42B7-B866-772BCA3FAEC8}" destId="{920B9552-46DD-4678-94C6-2F314870FAE3}" srcOrd="0" destOrd="0" presId="urn:microsoft.com/office/officeart/2005/8/layout/default#1"/>
    <dgm:cxn modelId="{195B1C5E-28D7-4B76-BD02-8C0D4821E21F}" type="presOf" srcId="{688EF378-71E4-4187-92C1-DD68356F3979}" destId="{01A32D52-2348-42FF-A5DF-0A50A0C3BF99}" srcOrd="0" destOrd="0" presId="urn:microsoft.com/office/officeart/2005/8/layout/default#1"/>
    <dgm:cxn modelId="{36C23742-3ECF-4440-A3DC-09A295340B29}" type="presOf" srcId="{B40D405A-8C43-4316-A613-6A17C74D617D}" destId="{CBA7EA48-76D4-42A9-9D48-44EC49EE7CBD}" srcOrd="0" destOrd="0" presId="urn:microsoft.com/office/officeart/2005/8/layout/default#1"/>
    <dgm:cxn modelId="{46BB1343-12C5-42C7-B8C4-86776E83C9AB}" type="presOf" srcId="{04EF456A-2286-48A9-A109-35AFE8AE923B}" destId="{F873AF74-B149-4A2B-99AE-267417FFE3F2}" srcOrd="0" destOrd="0" presId="urn:microsoft.com/office/officeart/2005/8/layout/default#1"/>
    <dgm:cxn modelId="{ED570565-764C-4A1C-B10B-7A9626CF31F8}" srcId="{B40D405A-8C43-4316-A613-6A17C74D617D}" destId="{AA5B6E1F-DFF8-4639-AB38-D2F787E0546E}" srcOrd="3" destOrd="0" parTransId="{30FB8A8A-9866-4CF4-8326-75D6C2CA80A1}" sibTransId="{EBB825DA-90D6-4E54-AD5D-839AA240F4E8}"/>
    <dgm:cxn modelId="{6A4F3467-AEB7-44F9-B7B3-B8158901A22A}" srcId="{B40D405A-8C43-4316-A613-6A17C74D617D}" destId="{5BDE8007-0706-4CBF-AD54-79A8037F198F}" srcOrd="5" destOrd="0" parTransId="{68B90F35-11E1-46DD-9B83-FF40A5DF90E4}" sibTransId="{26AD6203-DDDF-457B-B2A3-212F89CC93AE}"/>
    <dgm:cxn modelId="{93C35D48-C21F-4C60-B24F-7068A4B33208}" type="presOf" srcId="{A0CB8859-42F8-40DF-8830-F682A0AA6D94}" destId="{390F3301-A866-4428-9D9F-FB1E5AE122AE}" srcOrd="0" destOrd="0" presId="urn:microsoft.com/office/officeart/2005/8/layout/default#1"/>
    <dgm:cxn modelId="{3ADA204F-43D6-41D5-9A59-E11310F55B92}" srcId="{B40D405A-8C43-4316-A613-6A17C74D617D}" destId="{CBF5541E-AE3F-4100-AC2C-B14BCFD27B1C}" srcOrd="10" destOrd="0" parTransId="{F3FF9FDE-5300-4B29-9A45-FE3843A23450}" sibTransId="{98F4C16B-0F5B-4F4F-84B1-FB9BEC21B1E2}"/>
    <dgm:cxn modelId="{882D6A6F-0CD4-4CC3-AF44-C933B48A127E}" srcId="{B40D405A-8C43-4316-A613-6A17C74D617D}" destId="{ECF76BCC-742E-46F1-BF48-FB4C54B15239}" srcOrd="6" destOrd="0" parTransId="{6F00E460-1D0A-48C2-8809-43C8B262D5CD}" sibTransId="{CFB511D6-A475-4474-B138-A3D5443E3710}"/>
    <dgm:cxn modelId="{34978C74-767C-4ADF-BF3F-440B61A08057}" srcId="{B40D405A-8C43-4316-A613-6A17C74D617D}" destId="{8214B289-47A4-4564-A32B-841B87CEFD99}" srcOrd="9" destOrd="0" parTransId="{9DB59857-36E0-45E1-A686-20E36531F76C}" sibTransId="{985428A4-3F83-41A8-B680-E08B6DAE2088}"/>
    <dgm:cxn modelId="{7C8F5175-C2CB-4F01-AE80-539AB4BCAAC1}" type="presOf" srcId="{5517601C-266E-475B-930F-7D69DF2BCBC7}" destId="{EC37F5FF-0B42-40DF-BD07-6F5341B94C6C}" srcOrd="0" destOrd="0" presId="urn:microsoft.com/office/officeart/2005/8/layout/default#1"/>
    <dgm:cxn modelId="{8A47ED96-DFC7-4306-BAFB-3DD5E92E3034}" srcId="{B40D405A-8C43-4316-A613-6A17C74D617D}" destId="{B63BB1C6-1F2C-42B7-B866-772BCA3FAEC8}" srcOrd="4" destOrd="0" parTransId="{8B9C1E2A-71DE-433E-83E2-A750206A5473}" sibTransId="{8FA97E91-ECB4-4BC3-8493-7370AF5924AC}"/>
    <dgm:cxn modelId="{F4CC959A-CCC5-43F4-80FA-24BE26B0B6F5}" srcId="{B40D405A-8C43-4316-A613-6A17C74D617D}" destId="{26F28697-8FFE-463E-A64B-64C8E5337704}" srcOrd="12" destOrd="0" parTransId="{BF3016E6-6920-4568-A116-47E9DD260647}" sibTransId="{6CC2200C-13C9-4139-A7A4-58BFEBAE181E}"/>
    <dgm:cxn modelId="{CEB127A4-4292-46BD-A687-CC9B151C4EA2}" type="presOf" srcId="{5BDE8007-0706-4CBF-AD54-79A8037F198F}" destId="{7F32BB97-A09B-43CA-BD35-746DFD437FCA}" srcOrd="0" destOrd="0" presId="urn:microsoft.com/office/officeart/2005/8/layout/default#1"/>
    <dgm:cxn modelId="{D46AB1B9-7F8F-41E2-AF66-5E3D6CC3CCF8}" type="presOf" srcId="{AA5B6E1F-DFF8-4639-AB38-D2F787E0546E}" destId="{6C8ED14A-8F54-4796-AD31-3DE09F6FEC93}" srcOrd="0" destOrd="0" presId="urn:microsoft.com/office/officeart/2005/8/layout/default#1"/>
    <dgm:cxn modelId="{78A4FFBB-A766-44EA-B038-E6D00B10AAFA}" srcId="{B40D405A-8C43-4316-A613-6A17C74D617D}" destId="{688EF378-71E4-4187-92C1-DD68356F3979}" srcOrd="7" destOrd="0" parTransId="{C31CF77F-D04E-4881-BBE3-2F1BDBFB1179}" sibTransId="{C0C5E3E6-BD30-4D23-AA91-56F1CCEAFE77}"/>
    <dgm:cxn modelId="{AD12CBC3-1E64-41FE-B86E-2E122AADECE2}" type="presOf" srcId="{26F28697-8FFE-463E-A64B-64C8E5337704}" destId="{B4F75536-B770-4E34-B99A-5593EDA8660C}" srcOrd="0" destOrd="0" presId="urn:microsoft.com/office/officeart/2005/8/layout/default#1"/>
    <dgm:cxn modelId="{358BD5C6-22C9-4155-ACF8-07A203E5F4E2}" srcId="{B40D405A-8C43-4316-A613-6A17C74D617D}" destId="{5517601C-266E-475B-930F-7D69DF2BCBC7}" srcOrd="2" destOrd="0" parTransId="{C39612FD-90A5-4748-8DF3-6EC5C672D0C2}" sibTransId="{C3C67B67-814B-48D0-B49E-D21FEF605D84}"/>
    <dgm:cxn modelId="{D3C9D0C7-E526-4376-B099-97087075B878}" srcId="{B40D405A-8C43-4316-A613-6A17C74D617D}" destId="{D036B2CF-AF2F-4CBF-A031-A544D85D8416}" srcOrd="8" destOrd="0" parTransId="{A0661695-1F68-495C-94FE-5E918C9D0AAE}" sibTransId="{5780568A-BFDD-4189-9401-7250AE0D9762}"/>
    <dgm:cxn modelId="{D660D8CF-6EEC-4266-B59D-6679B5B44BBB}" type="presOf" srcId="{C12752C7-42F1-48D0-9072-1AFDBCE96FC7}" destId="{3F593510-2AA9-4C20-817D-1FF97AD37927}" srcOrd="0" destOrd="0" presId="urn:microsoft.com/office/officeart/2005/8/layout/default#1"/>
    <dgm:cxn modelId="{2E946FD8-B7EC-4ED9-A322-100B4750D1C9}" srcId="{B40D405A-8C43-4316-A613-6A17C74D617D}" destId="{04EF456A-2286-48A9-A109-35AFE8AE923B}" srcOrd="1" destOrd="0" parTransId="{741219AC-4A55-445A-9299-00E4A2AE7D5C}" sibTransId="{2FF7B500-23EC-4AAC-803D-B7A0A344ABB2}"/>
    <dgm:cxn modelId="{C6D013E5-4AB3-4B95-B756-B9D0735CEA3F}" type="presOf" srcId="{8214B289-47A4-4564-A32B-841B87CEFD99}" destId="{D63A5B6B-087F-4F0C-A6A1-A1C1BF9588D2}" srcOrd="0" destOrd="0" presId="urn:microsoft.com/office/officeart/2005/8/layout/default#1"/>
    <dgm:cxn modelId="{B0943CE8-F096-4827-AC42-77329112D868}" type="presOf" srcId="{CBF5541E-AE3F-4100-AC2C-B14BCFD27B1C}" destId="{F1873ED6-168E-4522-ACCD-1C3FFF109821}" srcOrd="0" destOrd="0" presId="urn:microsoft.com/office/officeart/2005/8/layout/default#1"/>
    <dgm:cxn modelId="{273ACCF8-4E1C-46D3-BF9A-565243F7EBC0}" srcId="{B40D405A-8C43-4316-A613-6A17C74D617D}" destId="{A0CB8859-42F8-40DF-8830-F682A0AA6D94}" srcOrd="11" destOrd="0" parTransId="{C28C77D8-0559-43AA-97F4-F099E5782905}" sibTransId="{B0C8C0AE-8E65-4052-AE97-21496EBEE169}"/>
    <dgm:cxn modelId="{ADF5A2F8-C809-4F0F-8606-BE937093EED3}" type="presParOf" srcId="{CBA7EA48-76D4-42A9-9D48-44EC49EE7CBD}" destId="{3F593510-2AA9-4C20-817D-1FF97AD37927}" srcOrd="0" destOrd="0" presId="urn:microsoft.com/office/officeart/2005/8/layout/default#1"/>
    <dgm:cxn modelId="{1540A610-13F1-4F73-975E-CC4327244426}" type="presParOf" srcId="{CBA7EA48-76D4-42A9-9D48-44EC49EE7CBD}" destId="{E32708A0-339D-4AAB-A9A1-21304522499B}" srcOrd="1" destOrd="0" presId="urn:microsoft.com/office/officeart/2005/8/layout/default#1"/>
    <dgm:cxn modelId="{409D6106-FB89-4916-9A89-2C17213A4D54}" type="presParOf" srcId="{CBA7EA48-76D4-42A9-9D48-44EC49EE7CBD}" destId="{F873AF74-B149-4A2B-99AE-267417FFE3F2}" srcOrd="2" destOrd="0" presId="urn:microsoft.com/office/officeart/2005/8/layout/default#1"/>
    <dgm:cxn modelId="{3D54FD92-F2FD-46D9-B5ED-680B5BE57265}" type="presParOf" srcId="{CBA7EA48-76D4-42A9-9D48-44EC49EE7CBD}" destId="{6EE84E28-D214-47F5-95F8-02B70ACCE23D}" srcOrd="3" destOrd="0" presId="urn:microsoft.com/office/officeart/2005/8/layout/default#1"/>
    <dgm:cxn modelId="{7894EB00-F5A6-4E04-9D5F-26A87CC9CDBB}" type="presParOf" srcId="{CBA7EA48-76D4-42A9-9D48-44EC49EE7CBD}" destId="{EC37F5FF-0B42-40DF-BD07-6F5341B94C6C}" srcOrd="4" destOrd="0" presId="urn:microsoft.com/office/officeart/2005/8/layout/default#1"/>
    <dgm:cxn modelId="{73A0E8A3-4BFF-4086-8978-104FB9F60FB8}" type="presParOf" srcId="{CBA7EA48-76D4-42A9-9D48-44EC49EE7CBD}" destId="{ECC0E9E0-A998-4EEF-ABDF-2383F4F0374F}" srcOrd="5" destOrd="0" presId="urn:microsoft.com/office/officeart/2005/8/layout/default#1"/>
    <dgm:cxn modelId="{FD00A789-98EB-4D36-902D-17C3C568154B}" type="presParOf" srcId="{CBA7EA48-76D4-42A9-9D48-44EC49EE7CBD}" destId="{6C8ED14A-8F54-4796-AD31-3DE09F6FEC93}" srcOrd="6" destOrd="0" presId="urn:microsoft.com/office/officeart/2005/8/layout/default#1"/>
    <dgm:cxn modelId="{731C838B-B7B7-42D1-9862-1517598B6317}" type="presParOf" srcId="{CBA7EA48-76D4-42A9-9D48-44EC49EE7CBD}" destId="{744B5DAC-C396-4500-9010-C700E36C8887}" srcOrd="7" destOrd="0" presId="urn:microsoft.com/office/officeart/2005/8/layout/default#1"/>
    <dgm:cxn modelId="{29633FC2-8C04-44DC-B030-34B93037A1A7}" type="presParOf" srcId="{CBA7EA48-76D4-42A9-9D48-44EC49EE7CBD}" destId="{920B9552-46DD-4678-94C6-2F314870FAE3}" srcOrd="8" destOrd="0" presId="urn:microsoft.com/office/officeart/2005/8/layout/default#1"/>
    <dgm:cxn modelId="{BBC08ED9-C566-4A05-8CA7-EBBDF842558F}" type="presParOf" srcId="{CBA7EA48-76D4-42A9-9D48-44EC49EE7CBD}" destId="{45D9C82F-63C2-479C-AA14-C264612BB11A}" srcOrd="9" destOrd="0" presId="urn:microsoft.com/office/officeart/2005/8/layout/default#1"/>
    <dgm:cxn modelId="{35AA005E-7C37-455B-8EFA-1952B7401DE1}" type="presParOf" srcId="{CBA7EA48-76D4-42A9-9D48-44EC49EE7CBD}" destId="{7F32BB97-A09B-43CA-BD35-746DFD437FCA}" srcOrd="10" destOrd="0" presId="urn:microsoft.com/office/officeart/2005/8/layout/default#1"/>
    <dgm:cxn modelId="{466ED3B9-8845-40C2-9FE0-C24FCEDA7D7E}" type="presParOf" srcId="{CBA7EA48-76D4-42A9-9D48-44EC49EE7CBD}" destId="{6B5AA524-4835-40DA-9BE3-EC01F163C7A7}" srcOrd="11" destOrd="0" presId="urn:microsoft.com/office/officeart/2005/8/layout/default#1"/>
    <dgm:cxn modelId="{A7D7E17D-8A45-4AF1-A1D9-4353EFE5627B}" type="presParOf" srcId="{CBA7EA48-76D4-42A9-9D48-44EC49EE7CBD}" destId="{4BB411ED-0E7B-4A44-9AC4-EFFAA2F128A5}" srcOrd="12" destOrd="0" presId="urn:microsoft.com/office/officeart/2005/8/layout/default#1"/>
    <dgm:cxn modelId="{9A3B4F60-BCD2-4BEC-B814-3477D2C538FD}" type="presParOf" srcId="{CBA7EA48-76D4-42A9-9D48-44EC49EE7CBD}" destId="{A8F37579-63DD-401A-AC89-D7819DF2E15B}" srcOrd="13" destOrd="0" presId="urn:microsoft.com/office/officeart/2005/8/layout/default#1"/>
    <dgm:cxn modelId="{4B1F8660-9662-4177-BD00-4B00F1CDEB29}" type="presParOf" srcId="{CBA7EA48-76D4-42A9-9D48-44EC49EE7CBD}" destId="{01A32D52-2348-42FF-A5DF-0A50A0C3BF99}" srcOrd="14" destOrd="0" presId="urn:microsoft.com/office/officeart/2005/8/layout/default#1"/>
    <dgm:cxn modelId="{F49D6C84-896F-4F4A-AFCC-6AD3BEF140B5}" type="presParOf" srcId="{CBA7EA48-76D4-42A9-9D48-44EC49EE7CBD}" destId="{1758346A-C641-447E-8B2C-DA0570889132}" srcOrd="15" destOrd="0" presId="urn:microsoft.com/office/officeart/2005/8/layout/default#1"/>
    <dgm:cxn modelId="{2E84DB95-9D23-4AA4-9E15-AD25CCB61767}" type="presParOf" srcId="{CBA7EA48-76D4-42A9-9D48-44EC49EE7CBD}" destId="{5A7CEB59-9ED5-46A5-B1CD-F7121B0B1D84}" srcOrd="16" destOrd="0" presId="urn:microsoft.com/office/officeart/2005/8/layout/default#1"/>
    <dgm:cxn modelId="{3601EB3D-BD1F-41A4-BC62-7391F047D58B}" type="presParOf" srcId="{CBA7EA48-76D4-42A9-9D48-44EC49EE7CBD}" destId="{577BA358-6BEC-40B0-A1CC-2D91A477A23B}" srcOrd="17" destOrd="0" presId="urn:microsoft.com/office/officeart/2005/8/layout/default#1"/>
    <dgm:cxn modelId="{E500263E-BE17-4045-8E14-0B1DA6A5BFF3}" type="presParOf" srcId="{CBA7EA48-76D4-42A9-9D48-44EC49EE7CBD}" destId="{D63A5B6B-087F-4F0C-A6A1-A1C1BF9588D2}" srcOrd="18" destOrd="0" presId="urn:microsoft.com/office/officeart/2005/8/layout/default#1"/>
    <dgm:cxn modelId="{E4A16B85-4F67-4AF5-B263-9CF866764591}" type="presParOf" srcId="{CBA7EA48-76D4-42A9-9D48-44EC49EE7CBD}" destId="{7377A601-F706-4D29-9002-2FF4AB8CDDEA}" srcOrd="19" destOrd="0" presId="urn:microsoft.com/office/officeart/2005/8/layout/default#1"/>
    <dgm:cxn modelId="{4C37FC8B-91A5-4B95-BAAA-0C6D2B955BF0}" type="presParOf" srcId="{CBA7EA48-76D4-42A9-9D48-44EC49EE7CBD}" destId="{F1873ED6-168E-4522-ACCD-1C3FFF109821}" srcOrd="20" destOrd="0" presId="urn:microsoft.com/office/officeart/2005/8/layout/default#1"/>
    <dgm:cxn modelId="{B4F34151-9115-4016-AF06-E8AB82638D55}" type="presParOf" srcId="{CBA7EA48-76D4-42A9-9D48-44EC49EE7CBD}" destId="{7B274FB5-7A86-429C-ABCC-EA8545AD0ECE}" srcOrd="21" destOrd="0" presId="urn:microsoft.com/office/officeart/2005/8/layout/default#1"/>
    <dgm:cxn modelId="{FA061B53-497D-4F3B-B6A2-F4C720ACBDE6}" type="presParOf" srcId="{CBA7EA48-76D4-42A9-9D48-44EC49EE7CBD}" destId="{390F3301-A866-4428-9D9F-FB1E5AE122AE}" srcOrd="22" destOrd="0" presId="urn:microsoft.com/office/officeart/2005/8/layout/default#1"/>
    <dgm:cxn modelId="{2EAB6419-ACE6-46DD-BCC2-E376EACF9B09}" type="presParOf" srcId="{CBA7EA48-76D4-42A9-9D48-44EC49EE7CBD}" destId="{0AC6312B-48C3-49A2-B484-321E3D69A5E3}" srcOrd="23" destOrd="0" presId="urn:microsoft.com/office/officeart/2005/8/layout/default#1"/>
    <dgm:cxn modelId="{9D05BFA8-D12D-4E7E-B20D-5B7E0B846689}" type="presParOf" srcId="{CBA7EA48-76D4-42A9-9D48-44EC49EE7CBD}" destId="{B4F75536-B770-4E34-B99A-5593EDA8660C}" srcOrd="2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3510-2AA9-4C20-817D-1FF97AD37927}">
      <dsp:nvSpPr>
        <dsp:cNvPr id="0" name=""/>
        <dsp:cNvSpPr/>
      </dsp:nvSpPr>
      <dsp:spPr>
        <a:xfrm>
          <a:off x="2990" y="238879"/>
          <a:ext cx="1619001" cy="971400"/>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Seelsorge</a:t>
          </a:r>
        </a:p>
      </dsp:txBody>
      <dsp:txXfrm>
        <a:off x="2990" y="238879"/>
        <a:ext cx="1619001" cy="971400"/>
      </dsp:txXfrm>
    </dsp:sp>
    <dsp:sp modelId="{F873AF74-B149-4A2B-99AE-267417FFE3F2}">
      <dsp:nvSpPr>
        <dsp:cNvPr id="0" name=""/>
        <dsp:cNvSpPr/>
      </dsp:nvSpPr>
      <dsp:spPr>
        <a:xfrm>
          <a:off x="1783891" y="238879"/>
          <a:ext cx="1619001" cy="971400"/>
        </a:xfrm>
        <a:prstGeom prst="rect">
          <a:avLst/>
        </a:prstGeom>
        <a:solidFill>
          <a:schemeClr val="accent5">
            <a:hueOff val="-827823"/>
            <a:satOff val="3318"/>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Journalismus</a:t>
          </a:r>
        </a:p>
      </dsp:txBody>
      <dsp:txXfrm>
        <a:off x="1783891" y="238879"/>
        <a:ext cx="1619001" cy="971400"/>
      </dsp:txXfrm>
    </dsp:sp>
    <dsp:sp modelId="{EC37F5FF-0B42-40DF-BD07-6F5341B94C6C}">
      <dsp:nvSpPr>
        <dsp:cNvPr id="0" name=""/>
        <dsp:cNvSpPr/>
      </dsp:nvSpPr>
      <dsp:spPr>
        <a:xfrm>
          <a:off x="3564793" y="238879"/>
          <a:ext cx="1619001" cy="971400"/>
        </a:xfrm>
        <a:prstGeom prst="rect">
          <a:avLst/>
        </a:prstGeom>
        <a:solidFill>
          <a:schemeClr val="accent5">
            <a:hueOff val="-1655646"/>
            <a:satOff val="6635"/>
            <a:lumOff val="14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Erwachsenenbildung</a:t>
          </a:r>
        </a:p>
      </dsp:txBody>
      <dsp:txXfrm>
        <a:off x="3564793" y="238879"/>
        <a:ext cx="1619001" cy="971400"/>
      </dsp:txXfrm>
    </dsp:sp>
    <dsp:sp modelId="{6C8ED14A-8F54-4796-AD31-3DE09F6FEC93}">
      <dsp:nvSpPr>
        <dsp:cNvPr id="0" name=""/>
        <dsp:cNvSpPr/>
      </dsp:nvSpPr>
      <dsp:spPr>
        <a:xfrm>
          <a:off x="5345694" y="238879"/>
          <a:ext cx="1619001" cy="971400"/>
        </a:xfrm>
        <a:prstGeom prst="rect">
          <a:avLst/>
        </a:prstGeom>
        <a:solidFill>
          <a:schemeClr val="accent5">
            <a:hueOff val="-2483469"/>
            <a:satOff val="9953"/>
            <a:lumOff val="215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Soziales</a:t>
          </a:r>
        </a:p>
      </dsp:txBody>
      <dsp:txXfrm>
        <a:off x="5345694" y="238879"/>
        <a:ext cx="1619001" cy="971400"/>
      </dsp:txXfrm>
    </dsp:sp>
    <dsp:sp modelId="{920B9552-46DD-4678-94C6-2F314870FAE3}">
      <dsp:nvSpPr>
        <dsp:cNvPr id="0" name=""/>
        <dsp:cNvSpPr/>
      </dsp:nvSpPr>
      <dsp:spPr>
        <a:xfrm>
          <a:off x="7126596" y="238879"/>
          <a:ext cx="1619001" cy="971400"/>
        </a:xfrm>
        <a:prstGeom prst="rect">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Unternehmensberatung</a:t>
          </a:r>
        </a:p>
      </dsp:txBody>
      <dsp:txXfrm>
        <a:off x="7126596" y="238879"/>
        <a:ext cx="1619001" cy="971400"/>
      </dsp:txXfrm>
    </dsp:sp>
    <dsp:sp modelId="{7F32BB97-A09B-43CA-BD35-746DFD437FCA}">
      <dsp:nvSpPr>
        <dsp:cNvPr id="0" name=""/>
        <dsp:cNvSpPr/>
      </dsp:nvSpPr>
      <dsp:spPr>
        <a:xfrm>
          <a:off x="2990" y="1372180"/>
          <a:ext cx="1619001" cy="971400"/>
        </a:xfrm>
        <a:prstGeom prst="rect">
          <a:avLst/>
        </a:prstGeom>
        <a:solidFill>
          <a:schemeClr val="accent5">
            <a:hueOff val="-4139115"/>
            <a:satOff val="16588"/>
            <a:lumOff val="359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Personalwesen</a:t>
          </a:r>
        </a:p>
      </dsp:txBody>
      <dsp:txXfrm>
        <a:off x="2990" y="1372180"/>
        <a:ext cx="1619001" cy="971400"/>
      </dsp:txXfrm>
    </dsp:sp>
    <dsp:sp modelId="{4BB411ED-0E7B-4A44-9AC4-EFFAA2F128A5}">
      <dsp:nvSpPr>
        <dsp:cNvPr id="0" name=""/>
        <dsp:cNvSpPr/>
      </dsp:nvSpPr>
      <dsp:spPr>
        <a:xfrm>
          <a:off x="1783891" y="1372180"/>
          <a:ext cx="1619001" cy="971400"/>
        </a:xfrm>
        <a:prstGeom prst="rect">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Öffentlichkeitsarbei</a:t>
          </a:r>
          <a:r>
            <a:rPr lang="de-DE" sz="1100" kern="1200" dirty="0"/>
            <a:t>t</a:t>
          </a:r>
        </a:p>
      </dsp:txBody>
      <dsp:txXfrm>
        <a:off x="1783891" y="1372180"/>
        <a:ext cx="1619001" cy="971400"/>
      </dsp:txXfrm>
    </dsp:sp>
    <dsp:sp modelId="{01A32D52-2348-42FF-A5DF-0A50A0C3BF99}">
      <dsp:nvSpPr>
        <dsp:cNvPr id="0" name=""/>
        <dsp:cNvSpPr/>
      </dsp:nvSpPr>
      <dsp:spPr>
        <a:xfrm>
          <a:off x="3564793" y="1372180"/>
          <a:ext cx="1619001" cy="971400"/>
        </a:xfrm>
        <a:prstGeom prst="rect">
          <a:avLst/>
        </a:prstGeom>
        <a:solidFill>
          <a:schemeClr val="accent5">
            <a:hueOff val="-5794761"/>
            <a:satOff val="23223"/>
            <a:lumOff val="50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Kultur</a:t>
          </a:r>
        </a:p>
      </dsp:txBody>
      <dsp:txXfrm>
        <a:off x="3564793" y="1372180"/>
        <a:ext cx="1619001" cy="971400"/>
      </dsp:txXfrm>
    </dsp:sp>
    <dsp:sp modelId="{5A7CEB59-9ED5-46A5-B1CD-F7121B0B1D84}">
      <dsp:nvSpPr>
        <dsp:cNvPr id="0" name=""/>
        <dsp:cNvSpPr/>
      </dsp:nvSpPr>
      <dsp:spPr>
        <a:xfrm>
          <a:off x="5345694" y="1372180"/>
          <a:ext cx="1619001" cy="971400"/>
        </a:xfrm>
        <a:prstGeom prst="rect">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Wissenschaft</a:t>
          </a:r>
        </a:p>
      </dsp:txBody>
      <dsp:txXfrm>
        <a:off x="5345694" y="1372180"/>
        <a:ext cx="1619001" cy="971400"/>
      </dsp:txXfrm>
    </dsp:sp>
    <dsp:sp modelId="{D63A5B6B-087F-4F0C-A6A1-A1C1BF9588D2}">
      <dsp:nvSpPr>
        <dsp:cNvPr id="0" name=""/>
        <dsp:cNvSpPr/>
      </dsp:nvSpPr>
      <dsp:spPr>
        <a:xfrm>
          <a:off x="7126596" y="1372180"/>
          <a:ext cx="1619001" cy="971400"/>
        </a:xfrm>
        <a:prstGeom prst="rect">
          <a:avLst/>
        </a:prstGeom>
        <a:solidFill>
          <a:schemeClr val="accent5">
            <a:hueOff val="-7450407"/>
            <a:satOff val="29858"/>
            <a:lumOff val="647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Eine-Welt-Arbeit</a:t>
          </a:r>
        </a:p>
      </dsp:txBody>
      <dsp:txXfrm>
        <a:off x="7126596" y="1372180"/>
        <a:ext cx="1619001" cy="971400"/>
      </dsp:txXfrm>
    </dsp:sp>
    <dsp:sp modelId="{F1873ED6-168E-4522-ACCD-1C3FFF109821}">
      <dsp:nvSpPr>
        <dsp:cNvPr id="0" name=""/>
        <dsp:cNvSpPr/>
      </dsp:nvSpPr>
      <dsp:spPr>
        <a:xfrm>
          <a:off x="1783891" y="2505481"/>
          <a:ext cx="1619001" cy="971400"/>
        </a:xfrm>
        <a:prstGeom prst="rect">
          <a:avLst/>
        </a:prstGeom>
        <a:solidFill>
          <a:schemeClr val="accent5">
            <a:hueOff val="-8278230"/>
            <a:satOff val="33176"/>
            <a:lumOff val="71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Verlagswesen</a:t>
          </a:r>
        </a:p>
      </dsp:txBody>
      <dsp:txXfrm>
        <a:off x="1783891" y="2505481"/>
        <a:ext cx="1619001" cy="971400"/>
      </dsp:txXfrm>
    </dsp:sp>
    <dsp:sp modelId="{390F3301-A866-4428-9D9F-FB1E5AE122AE}">
      <dsp:nvSpPr>
        <dsp:cNvPr id="0" name=""/>
        <dsp:cNvSpPr/>
      </dsp:nvSpPr>
      <dsp:spPr>
        <a:xfrm>
          <a:off x="3564793" y="2505481"/>
          <a:ext cx="1619001" cy="971400"/>
        </a:xfrm>
        <a:prstGeom prst="rect">
          <a:avLst/>
        </a:prstGeom>
        <a:solidFill>
          <a:schemeClr val="accent5">
            <a:hueOff val="-9106054"/>
            <a:satOff val="36493"/>
            <a:lumOff val="790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Stiftungswesen</a:t>
          </a:r>
        </a:p>
      </dsp:txBody>
      <dsp:txXfrm>
        <a:off x="3564793" y="2505481"/>
        <a:ext cx="1619001" cy="971400"/>
      </dsp:txXfrm>
    </dsp:sp>
    <dsp:sp modelId="{B4F75536-B770-4E34-B99A-5593EDA8660C}">
      <dsp:nvSpPr>
        <dsp:cNvPr id="0" name=""/>
        <dsp:cNvSpPr/>
      </dsp:nvSpPr>
      <dsp:spPr>
        <a:xfrm>
          <a:off x="5345694" y="2505481"/>
          <a:ext cx="1619001" cy="971400"/>
        </a:xfrm>
        <a:prstGeom prst="rec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Lehramt</a:t>
          </a:r>
        </a:p>
      </dsp:txBody>
      <dsp:txXfrm>
        <a:off x="5345694" y="2505481"/>
        <a:ext cx="1619001" cy="971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CF3742-9CCA-4B80-85F6-1EE4265861DD}" type="datetimeFigureOut">
              <a:rPr lang="de-DE" smtClean="0"/>
              <a:pPr/>
              <a:t>29.09.2024</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D4DE16-7577-4B1E-B7EE-1D51905B3DC8}" type="slidenum">
              <a:rPr lang="de-DE" smtClean="0"/>
              <a:pPr/>
              <a:t>‹Nr.›</a:t>
            </a:fld>
            <a:endParaRPr lang="de-DE" dirty="0"/>
          </a:p>
        </p:txBody>
      </p:sp>
    </p:spTree>
    <p:extLst>
      <p:ext uri="{BB962C8B-B14F-4D97-AF65-F5344CB8AC3E}">
        <p14:creationId xmlns:p14="http://schemas.microsoft.com/office/powerpoint/2010/main" val="144831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DD4DE16-7577-4B1E-B7EE-1D51905B3DC8}" type="slidenum">
              <a:rPr lang="de-DE" smtClean="0"/>
              <a:pPr/>
              <a:t>44</a:t>
            </a:fld>
            <a:endParaRPr lang="de-DE" dirty="0"/>
          </a:p>
        </p:txBody>
      </p:sp>
    </p:spTree>
    <p:extLst>
      <p:ext uri="{BB962C8B-B14F-4D97-AF65-F5344CB8AC3E}">
        <p14:creationId xmlns:p14="http://schemas.microsoft.com/office/powerpoint/2010/main" val="1137799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1484784"/>
            <a:ext cx="9144000" cy="5373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userDrawn="1"/>
        </p:nvSpPr>
        <p:spPr>
          <a:xfrm>
            <a:off x="323528" y="2132856"/>
            <a:ext cx="8568952" cy="1569660"/>
          </a:xfrm>
          <a:prstGeom prst="rect">
            <a:avLst/>
          </a:prstGeom>
          <a:noFill/>
        </p:spPr>
        <p:txBody>
          <a:bodyPr wrap="square" rtlCol="0">
            <a:spAutoFit/>
          </a:bodyPr>
          <a:lstStyle/>
          <a:p>
            <a:pPr algn="ctr"/>
            <a:r>
              <a:rPr lang="de-DE" sz="4800" b="1" dirty="0">
                <a:solidFill>
                  <a:schemeClr val="bg1"/>
                </a:solidFill>
                <a:latin typeface="LMU CompatilFact" panose="02000500060000020003" pitchFamily="2" charset="0"/>
              </a:rPr>
              <a:t>STUDIEREN </a:t>
            </a:r>
          </a:p>
          <a:p>
            <a:pPr algn="ctr"/>
            <a:r>
              <a:rPr lang="de-DE" sz="4800" b="1" dirty="0">
                <a:solidFill>
                  <a:schemeClr val="bg1"/>
                </a:solidFill>
                <a:latin typeface="LMU CompatilFact" panose="02000500060000020003" pitchFamily="2" charset="0"/>
              </a:rPr>
              <a:t>AN DER LMU MÜNCHEN</a:t>
            </a:r>
          </a:p>
        </p:txBody>
      </p:sp>
      <p:sp>
        <p:nvSpPr>
          <p:cNvPr id="11" name="Textfeld 10"/>
          <p:cNvSpPr txBox="1"/>
          <p:nvPr userDrawn="1"/>
        </p:nvSpPr>
        <p:spPr>
          <a:xfrm>
            <a:off x="323528" y="3933056"/>
            <a:ext cx="8568952" cy="1754326"/>
          </a:xfrm>
          <a:prstGeom prst="rect">
            <a:avLst/>
          </a:prstGeom>
          <a:noFill/>
        </p:spPr>
        <p:txBody>
          <a:bodyPr wrap="square" rtlCol="0">
            <a:spAutoFit/>
          </a:bodyPr>
          <a:lstStyle/>
          <a:p>
            <a:pPr algn="ctr"/>
            <a:r>
              <a:rPr lang="de-DE" sz="3600" b="1" dirty="0">
                <a:solidFill>
                  <a:schemeClr val="bg1"/>
                </a:solidFill>
                <a:latin typeface="LMU CompatilFact" panose="02000500060000020003" pitchFamily="2" charset="0"/>
              </a:rPr>
              <a:t>Das Studienfach </a:t>
            </a:r>
          </a:p>
          <a:p>
            <a:pPr algn="ctr"/>
            <a:r>
              <a:rPr lang="de-DE" sz="3600" b="1" dirty="0">
                <a:solidFill>
                  <a:schemeClr val="bg1"/>
                </a:solidFill>
                <a:latin typeface="LMU CompatilFact" panose="02000500060000020003" pitchFamily="2" charset="0"/>
              </a:rPr>
              <a:t>Katholische Theologie</a:t>
            </a:r>
          </a:p>
          <a:p>
            <a:pPr algn="ctr"/>
            <a:r>
              <a:rPr lang="de-DE" sz="3600" b="1" dirty="0">
                <a:solidFill>
                  <a:schemeClr val="bg1"/>
                </a:solidFill>
                <a:latin typeface="LMU CompatilFact" panose="02000500060000020003" pitchFamily="2" charset="0"/>
              </a:rPr>
              <a:t>im Profil</a:t>
            </a:r>
          </a:p>
        </p:txBody>
      </p:sp>
    </p:spTree>
    <p:extLst>
      <p:ext uri="{BB962C8B-B14F-4D97-AF65-F5344CB8AC3E}">
        <p14:creationId xmlns:p14="http://schemas.microsoft.com/office/powerpoint/2010/main" val="91391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1116632" y="3140968"/>
            <a:ext cx="82296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27677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07833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1484784"/>
            <a:ext cx="9144000" cy="5373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0" name="Textfeld 9"/>
          <p:cNvSpPr txBox="1"/>
          <p:nvPr userDrawn="1"/>
        </p:nvSpPr>
        <p:spPr>
          <a:xfrm>
            <a:off x="323528" y="2132856"/>
            <a:ext cx="8568952" cy="1569660"/>
          </a:xfrm>
          <a:prstGeom prst="rect">
            <a:avLst/>
          </a:prstGeom>
          <a:noFill/>
        </p:spPr>
        <p:txBody>
          <a:bodyPr wrap="square" rtlCol="0">
            <a:spAutoFit/>
          </a:bodyPr>
          <a:lstStyle/>
          <a:p>
            <a:pPr algn="ctr"/>
            <a:r>
              <a:rPr lang="de-DE" sz="4800" b="1" dirty="0">
                <a:solidFill>
                  <a:prstClr val="white"/>
                </a:solidFill>
                <a:latin typeface="LMU CompatilFact" panose="02000500060000020003" pitchFamily="2" charset="0"/>
              </a:rPr>
              <a:t>STUDIEREN </a:t>
            </a:r>
          </a:p>
          <a:p>
            <a:pPr algn="ctr"/>
            <a:r>
              <a:rPr lang="de-DE" sz="4800" b="1" dirty="0">
                <a:solidFill>
                  <a:prstClr val="white"/>
                </a:solidFill>
                <a:latin typeface="LMU CompatilFact" panose="02000500060000020003" pitchFamily="2" charset="0"/>
              </a:rPr>
              <a:t>AN DER LMU MÜNCHEN</a:t>
            </a:r>
          </a:p>
        </p:txBody>
      </p:sp>
      <p:sp>
        <p:nvSpPr>
          <p:cNvPr id="11" name="Textfeld 10"/>
          <p:cNvSpPr txBox="1"/>
          <p:nvPr userDrawn="1"/>
        </p:nvSpPr>
        <p:spPr>
          <a:xfrm>
            <a:off x="323528" y="3933056"/>
            <a:ext cx="8568952" cy="1754326"/>
          </a:xfrm>
          <a:prstGeom prst="rect">
            <a:avLst/>
          </a:prstGeom>
          <a:noFill/>
        </p:spPr>
        <p:txBody>
          <a:bodyPr wrap="square" rtlCol="0">
            <a:spAutoFit/>
          </a:bodyPr>
          <a:lstStyle/>
          <a:p>
            <a:pPr algn="ctr"/>
            <a:r>
              <a:rPr lang="de-DE" sz="3600" b="1" dirty="0">
                <a:solidFill>
                  <a:prstClr val="white"/>
                </a:solidFill>
                <a:latin typeface="LMU CompatilFact" panose="02000500060000020003" pitchFamily="2" charset="0"/>
              </a:rPr>
              <a:t>Das Studienfach </a:t>
            </a:r>
          </a:p>
          <a:p>
            <a:pPr algn="ctr"/>
            <a:r>
              <a:rPr lang="de-DE" sz="3600" b="1" dirty="0">
                <a:solidFill>
                  <a:prstClr val="white"/>
                </a:solidFill>
                <a:latin typeface="LMU CompatilFact" panose="02000500060000020003" pitchFamily="2" charset="0"/>
              </a:rPr>
              <a:t>Katholische Theologie</a:t>
            </a:r>
          </a:p>
          <a:p>
            <a:pPr algn="ctr"/>
            <a:r>
              <a:rPr lang="de-DE" sz="3600" b="1" dirty="0">
                <a:solidFill>
                  <a:prstClr val="white"/>
                </a:solidFill>
                <a:latin typeface="LMU CompatilFact" panose="02000500060000020003" pitchFamily="2" charset="0"/>
              </a:rPr>
              <a:t>im Profil</a:t>
            </a:r>
          </a:p>
        </p:txBody>
      </p:sp>
    </p:spTree>
    <p:extLst>
      <p:ext uri="{BB962C8B-B14F-4D97-AF65-F5344CB8AC3E}">
        <p14:creationId xmlns:p14="http://schemas.microsoft.com/office/powerpoint/2010/main" val="393755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1116632" y="3140968"/>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364827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901855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51997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639200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95027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23874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86404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1116632" y="3140968"/>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96420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376495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1116632" y="3140968"/>
            <a:ext cx="82296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77882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solidFill>
                  <a:prstClr val="black"/>
                </a:solidFill>
              </a:rPr>
              <a:pPr/>
              <a:t>29.09.2024</a:t>
            </a:fld>
            <a:endParaRPr lang="de-DE" dirty="0">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338382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02701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83225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46956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46430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52457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09569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29.09.2024</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14475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6691672"/>
            <a:ext cx="9144000" cy="1663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7547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6691672"/>
            <a:ext cx="9144000" cy="1663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75240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isc.uni-muenchen.de/" TargetMode="External"/><Relationship Id="rId2" Type="http://schemas.openxmlformats.org/officeDocument/2006/relationships/hyperlink" Target="http://www.uni-muenchen.de/pa/pag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www.uni-muenchen.de/pa/pag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mailto:manuel.felix@kaththeol.uni-muenchen.de" TargetMode="External"/><Relationship Id="rId2" Type="http://schemas.openxmlformats.org/officeDocument/2006/relationships/hyperlink" Target="mailto:Christiane.Stoib@kaththeol.uni-muenchen.de"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lmu.de/de/workspace-fuer-studierende/support-angebote/studieren-mit-kind/beratung-information-und-vernetzung/anmeldung-studieren-mit-kind.html" TargetMode="External"/><Relationship Id="rId2" Type="http://schemas.openxmlformats.org/officeDocument/2006/relationships/hyperlink" Target="https://www.lmu.de/de/studium/wichtige-kontakte/zentrale-studienberatung/" TargetMode="External"/><Relationship Id="rId1" Type="http://schemas.openxmlformats.org/officeDocument/2006/relationships/slideLayout" Target="../slideLayouts/slideLayout7.xml"/><Relationship Id="rId6" Type="http://schemas.openxmlformats.org/officeDocument/2006/relationships/hyperlink" Target="http://www.lmu.de/barrierefrei" TargetMode="External"/><Relationship Id="rId5" Type="http://schemas.openxmlformats.org/officeDocument/2006/relationships/hyperlink" Target="mailto:behindertenberatung@lmu.de" TargetMode="External"/><Relationship Id="rId4" Type="http://schemas.openxmlformats.org/officeDocument/2006/relationships/hyperlink" Target="http://www.lmu.de/studierenmitkind"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publicdomainpictures.net/view-image.php?image=45018&amp;picture=raised-hands"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fi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55576" y="2492896"/>
            <a:ext cx="7772400" cy="1872208"/>
          </a:xfrm>
        </p:spPr>
        <p:txBody>
          <a:bodyPr/>
          <a:lstStyle/>
          <a:p>
            <a:pPr algn="ctr"/>
            <a:r>
              <a:rPr lang="de-DE" sz="2800" b="0" dirty="0">
                <a:solidFill>
                  <a:schemeClr val="bg1"/>
                </a:solidFill>
                <a:latin typeface="LMU CompatilFact" panose="02000500060000020003" pitchFamily="2" charset="0"/>
              </a:rPr>
              <a:t>Einführung zum Studium der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Katholischen Theologie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an der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Ludwig-Maximilians-Universität München</a:t>
            </a:r>
            <a:br>
              <a:rPr lang="de-DE" sz="2800" b="0" dirty="0">
                <a:solidFill>
                  <a:schemeClr val="bg1"/>
                </a:solidFill>
                <a:latin typeface="LMU CompatilFact" panose="02000500060000020003" pitchFamily="2" charset="0"/>
              </a:rPr>
            </a:br>
            <a:br>
              <a:rPr lang="de-DE" sz="2800" b="0" dirty="0">
                <a:solidFill>
                  <a:schemeClr val="bg1"/>
                </a:solidFill>
                <a:latin typeface="LMU CompatilFact" panose="02000500060000020003" pitchFamily="2" charset="0"/>
              </a:rPr>
            </a:br>
            <a:r>
              <a:rPr lang="de-DE" sz="3200" dirty="0">
                <a:solidFill>
                  <a:schemeClr val="bg1"/>
                </a:solidFill>
                <a:latin typeface="LMU CompatilFact" panose="02000500060000020003" pitchFamily="2" charset="0"/>
              </a:rPr>
              <a:t>Magister und BA-Studiengänge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E90821A-9351-24B0-B496-39C45D79F7E8}"/>
              </a:ext>
            </a:extLst>
          </p:cNvPr>
          <p:cNvSpPr txBox="1"/>
          <p:nvPr/>
        </p:nvSpPr>
        <p:spPr>
          <a:xfrm>
            <a:off x="539551" y="1544717"/>
            <a:ext cx="8064895" cy="892552"/>
          </a:xfrm>
          <a:prstGeom prst="rect">
            <a:avLst/>
          </a:prstGeom>
          <a:noFill/>
        </p:spPr>
        <p:txBody>
          <a:bodyPr wrap="square" rtlCol="0">
            <a:spAutoFit/>
          </a:bodyPr>
          <a:lstStyle/>
          <a:p>
            <a:pPr algn="ctr"/>
            <a:r>
              <a:rPr lang="de-DE" sz="2600" b="1" dirty="0">
                <a:solidFill>
                  <a:srgbClr val="0070C0"/>
                </a:solidFill>
                <a:latin typeface="LMU CompatilFact" panose="02000500060000020003" pitchFamily="2" charset="0"/>
              </a:rPr>
              <a:t>Homepage der Katholisch-Theologischen Fakultät (Studium)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578" y="2492896"/>
            <a:ext cx="6152704" cy="400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689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lh3.googleusercontent.com/B_-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VuQl3ROI6RYW1cLPWNQ2wbrlfnX-qtwTdD3wQxQPVurl9oqckF_caScxnI1-anWOGNNs5K6G6ocDCrYqQ7FPvtGuspUetT04JbPHOmXMErxazBWMJ3HC4QxawMjEHPoA0ce0_H0bYe98rww2VWNZ7pwallc0r3KcA0Q3buywhu9Kkg53qVTxpyLcPTTT33V8U0HuR3EwRhCqWJVm9uF8XRb7VMp-0YibrZyHQKDd4VgWzrAlMEZIgA5sK6Zqnp8fL-s_X0YrQU9tr1yviBTyAI9xiVzrMNCoj8cp5aUvY7DXVn2W7eI0TxD3kwsh5fImT1NSdwmFz3TU55Iv=w1273-h955-no"/>
          <p:cNvSpPr>
            <a:spLocks noChangeAspect="1" noChangeArrowheads="1"/>
          </p:cNvSpPr>
          <p:nvPr/>
        </p:nvSpPr>
        <p:spPr bwMode="auto">
          <a:xfrm>
            <a:off x="155575" y="-4160838"/>
            <a:ext cx="11553825" cy="866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 name="Rechteck 1"/>
          <p:cNvSpPr/>
          <p:nvPr/>
        </p:nvSpPr>
        <p:spPr>
          <a:xfrm>
            <a:off x="268664" y="2243481"/>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DISZIPLINEN</a:t>
            </a:r>
          </a:p>
        </p:txBody>
      </p:sp>
      <p:sp>
        <p:nvSpPr>
          <p:cNvPr id="3" name="Textfeld 2"/>
          <p:cNvSpPr txBox="1"/>
          <p:nvPr/>
        </p:nvSpPr>
        <p:spPr>
          <a:xfrm>
            <a:off x="82779" y="3179488"/>
            <a:ext cx="2071088" cy="1908215"/>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BIBLISCH</a:t>
            </a:r>
          </a:p>
          <a:p>
            <a:pPr marL="285750" indent="-285750">
              <a:buFont typeface="Arial" panose="020B0604020202020204" pitchFamily="34" charset="0"/>
              <a:buChar char="•"/>
            </a:pPr>
            <a:endParaRPr lang="de-DE"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Biblische Einleitung</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Altes Testament</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Neues Testament</a:t>
            </a:r>
          </a:p>
          <a:p>
            <a:endParaRPr lang="de-DE" dirty="0"/>
          </a:p>
        </p:txBody>
      </p:sp>
      <p:sp>
        <p:nvSpPr>
          <p:cNvPr id="6" name="Textfeld 5"/>
          <p:cNvSpPr txBox="1"/>
          <p:nvPr/>
        </p:nvSpPr>
        <p:spPr>
          <a:xfrm>
            <a:off x="2225488" y="3179488"/>
            <a:ext cx="2160240" cy="2616101"/>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HISTORISCH</a:t>
            </a:r>
          </a:p>
          <a:p>
            <a:pPr marL="285750" indent="-285750">
              <a:buFont typeface="Arial" panose="020B0604020202020204" pitchFamily="34" charset="0"/>
              <a:buChar char="•"/>
            </a:pPr>
            <a:endParaRPr lang="de-DE" sz="1600"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Alte Kirchen-geschichte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Mittlere und neuere Kirchengeschichte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Bayerische Kirchengeschichte</a:t>
            </a:r>
          </a:p>
          <a:p>
            <a:endParaRPr lang="de-DE" dirty="0"/>
          </a:p>
        </p:txBody>
      </p:sp>
      <p:sp>
        <p:nvSpPr>
          <p:cNvPr id="7" name="Textfeld 6"/>
          <p:cNvSpPr txBox="1"/>
          <p:nvPr/>
        </p:nvSpPr>
        <p:spPr>
          <a:xfrm>
            <a:off x="4528970" y="3179488"/>
            <a:ext cx="2071088" cy="2369880"/>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SYSTEMATISCH</a:t>
            </a:r>
          </a:p>
          <a:p>
            <a:pPr marL="285750" indent="-285750">
              <a:buFont typeface="Arial" panose="020B0604020202020204" pitchFamily="34" charset="0"/>
              <a:buChar char="•"/>
            </a:pPr>
            <a:endParaRPr lang="de-DE" sz="1600"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Dogmatik</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Fundamental-theologie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Moraltheologie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Sozialethik</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Philosophie</a:t>
            </a:r>
          </a:p>
          <a:p>
            <a:endParaRPr lang="de-DE" dirty="0"/>
          </a:p>
        </p:txBody>
      </p:sp>
      <p:sp>
        <p:nvSpPr>
          <p:cNvPr id="8" name="Textfeld 7"/>
          <p:cNvSpPr txBox="1"/>
          <p:nvPr/>
        </p:nvSpPr>
        <p:spPr>
          <a:xfrm>
            <a:off x="6716922" y="3179488"/>
            <a:ext cx="2523362" cy="2123658"/>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PRAKTISCH</a:t>
            </a:r>
          </a:p>
          <a:p>
            <a:endParaRPr lang="de-DE" b="1"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accent1"/>
                </a:solidFill>
                <a:latin typeface="LMU CompatilFact" panose="02000500060000020003" pitchFamily="2" charset="0"/>
              </a:rPr>
              <a:t>Religionspädagogik und Didaktik des </a:t>
            </a:r>
            <a:r>
              <a:rPr lang="de-DE" sz="1600" dirty="0">
                <a:solidFill>
                  <a:schemeClr val="tx2">
                    <a:lumMod val="60000"/>
                    <a:lumOff val="40000"/>
                  </a:schemeClr>
                </a:solidFill>
                <a:latin typeface="LMU CompatilFact" panose="02000500060000020003" pitchFamily="2" charset="0"/>
              </a:rPr>
              <a:t>Religionsunterrichts</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Pastoraltheologie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Kirchenrecht</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Liturgiewissenschaft</a:t>
            </a:r>
          </a:p>
        </p:txBody>
      </p:sp>
    </p:spTree>
    <p:extLst>
      <p:ext uri="{BB962C8B-B14F-4D97-AF65-F5344CB8AC3E}">
        <p14:creationId xmlns:p14="http://schemas.microsoft.com/office/powerpoint/2010/main" val="26935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DB7FFA9-38CE-6F54-38B1-3C3E2C518C53}"/>
              </a:ext>
            </a:extLst>
          </p:cNvPr>
          <p:cNvSpPr txBox="1"/>
          <p:nvPr/>
        </p:nvSpPr>
        <p:spPr>
          <a:xfrm>
            <a:off x="539552" y="1916832"/>
            <a:ext cx="7776864" cy="523220"/>
          </a:xfrm>
          <a:prstGeom prst="rect">
            <a:avLst/>
          </a:prstGeom>
          <a:noFill/>
        </p:spPr>
        <p:txBody>
          <a:bodyPr wrap="square" rtlCol="0">
            <a:spAutoFit/>
          </a:bodyPr>
          <a:lstStyle/>
          <a:p>
            <a:r>
              <a:rPr lang="de-DE" sz="2800" b="1" dirty="0">
                <a:solidFill>
                  <a:srgbClr val="0070C0"/>
                </a:solidFill>
                <a:latin typeface="LMU CompatilFact SC" panose="02000500060000020003" pitchFamily="2" charset="0"/>
              </a:rPr>
              <a:t>„Modularisiert“ Studieren</a:t>
            </a:r>
            <a:endParaRPr lang="de-DE" sz="2800" b="1" dirty="0">
              <a:latin typeface="LMU CompatilFact SC" panose="02000500060000020003" pitchFamily="2" charset="0"/>
            </a:endParaRPr>
          </a:p>
        </p:txBody>
      </p:sp>
      <p:sp>
        <p:nvSpPr>
          <p:cNvPr id="6" name="Textfeld 5">
            <a:extLst>
              <a:ext uri="{FF2B5EF4-FFF2-40B4-BE49-F238E27FC236}">
                <a16:creationId xmlns:a16="http://schemas.microsoft.com/office/drawing/2014/main" id="{DB035E86-5607-F123-92AC-3263B25028BA}"/>
              </a:ext>
            </a:extLst>
          </p:cNvPr>
          <p:cNvSpPr txBox="1"/>
          <p:nvPr/>
        </p:nvSpPr>
        <p:spPr>
          <a:xfrm>
            <a:off x="467544" y="2708920"/>
            <a:ext cx="8136904" cy="3477875"/>
          </a:xfrm>
          <a:prstGeom prst="rect">
            <a:avLst/>
          </a:prstGeom>
          <a:noFill/>
        </p:spPr>
        <p:txBody>
          <a:bodyPr wrap="square">
            <a:spAutoFit/>
          </a:bodyPr>
          <a:lstStyle/>
          <a:p>
            <a:pPr marL="0" indent="0" eaLnBrk="1" hangingPunct="1"/>
            <a:r>
              <a:rPr lang="de-DE" altLang="de-DE" sz="2000" dirty="0">
                <a:solidFill>
                  <a:schemeClr val="tx2">
                    <a:lumMod val="60000"/>
                    <a:lumOff val="40000"/>
                  </a:schemeClr>
                </a:solidFill>
                <a:latin typeface="LMU CompatilFact" panose="02000500060000020003" pitchFamily="2" charset="0"/>
              </a:rPr>
              <a:t>„Ein Modul bezeichnet einen Verbund von thematisch und zeitlich aufeinander abgestimmten Lehrveranstaltungen“.</a:t>
            </a:r>
          </a:p>
          <a:p>
            <a:pPr marL="0" indent="0" eaLnBrk="1" hangingPunct="1"/>
            <a:endParaRPr lang="de-DE" altLang="de-DE" sz="2000" dirty="0">
              <a:solidFill>
                <a:schemeClr val="tx2">
                  <a:lumMod val="60000"/>
                  <a:lumOff val="40000"/>
                </a:schemeClr>
              </a:solidFill>
              <a:latin typeface="LMU CompatilFact" panose="02000500060000020003" pitchFamily="2" charset="0"/>
            </a:endParaRPr>
          </a:p>
          <a:p>
            <a:pPr marL="342900" indent="-342900" algn="just" eaLnBrk="1" hangingPunct="1">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 thematisch: </a:t>
            </a:r>
          </a:p>
          <a:p>
            <a:pPr marL="0" indent="0" algn="just" eaLnBrk="1" hangingPunct="1"/>
            <a:r>
              <a:rPr lang="de-DE" altLang="de-DE" sz="2000" dirty="0">
                <a:solidFill>
                  <a:schemeClr val="tx2">
                    <a:lumMod val="60000"/>
                    <a:lumOff val="40000"/>
                  </a:schemeClr>
                </a:solidFill>
                <a:latin typeface="LMU CompatilFact" panose="02000500060000020003" pitchFamily="2" charset="0"/>
              </a:rPr>
              <a:t>Jedes Modul trägt einen bestimmten Titel. Zu jedem Modul gehört eine </a:t>
            </a:r>
            <a:r>
              <a:rPr lang="de-DE" altLang="de-DE" sz="2000" b="1" dirty="0">
                <a:solidFill>
                  <a:schemeClr val="tx2">
                    <a:lumMod val="60000"/>
                    <a:lumOff val="40000"/>
                  </a:schemeClr>
                </a:solidFill>
                <a:latin typeface="LMU CompatilFact" panose="02000500060000020003" pitchFamily="2" charset="0"/>
              </a:rPr>
              <a:t>festgelegte Anzahl an Veranstaltungen</a:t>
            </a:r>
            <a:r>
              <a:rPr lang="de-DE" altLang="de-DE" sz="2000" dirty="0">
                <a:solidFill>
                  <a:schemeClr val="tx2">
                    <a:lumMod val="60000"/>
                    <a:lumOff val="40000"/>
                  </a:schemeClr>
                </a:solidFill>
                <a:latin typeface="LMU CompatilFact" panose="02000500060000020003" pitchFamily="2" charset="0"/>
              </a:rPr>
              <a:t>, die inhaltlich zu diesem Titel passen. </a:t>
            </a:r>
          </a:p>
          <a:p>
            <a:pPr marL="0" indent="0" algn="just" eaLnBrk="1" hangingPunct="1"/>
            <a:endParaRPr lang="de-DE" altLang="de-DE" sz="2000" dirty="0">
              <a:solidFill>
                <a:schemeClr val="tx2">
                  <a:lumMod val="60000"/>
                  <a:lumOff val="40000"/>
                </a:schemeClr>
              </a:solidFill>
              <a:latin typeface="LMU CompatilFact" panose="02000500060000020003" pitchFamily="2" charset="0"/>
            </a:endParaRPr>
          </a:p>
          <a:p>
            <a:pPr marL="342900" indent="-342900" algn="just" eaLnBrk="1" hangingPunct="1">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 zeitlich:</a:t>
            </a:r>
          </a:p>
          <a:p>
            <a:pPr marL="0" indent="0" algn="just" eaLnBrk="1" hangingPunct="1"/>
            <a:r>
              <a:rPr lang="de-DE" altLang="de-DE" sz="2000" dirty="0">
                <a:solidFill>
                  <a:schemeClr val="tx2">
                    <a:lumMod val="60000"/>
                    <a:lumOff val="40000"/>
                  </a:schemeClr>
                </a:solidFill>
                <a:latin typeface="LMU CompatilFact" panose="02000500060000020003" pitchFamily="2" charset="0"/>
              </a:rPr>
              <a:t>Ein Modul erstreckt sich über ein, maximal zwei </a:t>
            </a:r>
            <a:r>
              <a:rPr lang="de-DE" altLang="de-DE" sz="2000" b="1" dirty="0">
                <a:solidFill>
                  <a:schemeClr val="tx2">
                    <a:lumMod val="60000"/>
                    <a:lumOff val="40000"/>
                  </a:schemeClr>
                </a:solidFill>
                <a:latin typeface="LMU CompatilFact" panose="02000500060000020003" pitchFamily="2" charset="0"/>
              </a:rPr>
              <a:t>zusammenhängende Fachsemester</a:t>
            </a:r>
            <a:r>
              <a:rPr lang="de-DE" altLang="de-DE" sz="2000" dirty="0">
                <a:solidFill>
                  <a:schemeClr val="tx2">
                    <a:lumMod val="60000"/>
                    <a:lumOff val="40000"/>
                  </a:schemeClr>
                </a:solidFill>
                <a:latin typeface="LMU CompatilFact" panose="02000500060000020003" pitchFamily="2" charset="0"/>
              </a:rPr>
              <a:t>. </a:t>
            </a:r>
          </a:p>
        </p:txBody>
      </p:sp>
    </p:spTree>
    <p:extLst>
      <p:ext uri="{BB962C8B-B14F-4D97-AF65-F5344CB8AC3E}">
        <p14:creationId xmlns:p14="http://schemas.microsoft.com/office/powerpoint/2010/main" val="20181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2D82FD8-9E20-92A0-AA2A-217F4179C1FD}"/>
              </a:ext>
            </a:extLst>
          </p:cNvPr>
          <p:cNvSpPr txBox="1"/>
          <p:nvPr/>
        </p:nvSpPr>
        <p:spPr>
          <a:xfrm>
            <a:off x="467544" y="1772816"/>
            <a:ext cx="3384376" cy="5016758"/>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Beispiel für ein zweisemestriges Modul </a:t>
            </a:r>
            <a:r>
              <a:rPr lang="de-DE" altLang="de-DE" sz="2000" b="1" dirty="0">
                <a:solidFill>
                  <a:schemeClr val="tx2">
                    <a:lumMod val="60000"/>
                    <a:lumOff val="40000"/>
                  </a:schemeClr>
                </a:solidFill>
                <a:latin typeface="LMU CompatilFact" panose="02000500060000020003" pitchFamily="2" charset="0"/>
              </a:rPr>
              <a:t>im Magister</a:t>
            </a:r>
            <a:r>
              <a:rPr lang="de-DE" altLang="de-DE" sz="2000" dirty="0">
                <a:solidFill>
                  <a:schemeClr val="tx2">
                    <a:lumMod val="60000"/>
                    <a:lumOff val="40000"/>
                  </a:schemeClr>
                </a:solidFill>
                <a:latin typeface="LMU CompatilFact" panose="02000500060000020003" pitchFamily="2" charset="0"/>
              </a:rPr>
              <a:t>:</a:t>
            </a:r>
          </a:p>
          <a:p>
            <a:pPr marL="0" indent="0" eaLnBrk="1" hangingPunct="1">
              <a:defRPr/>
            </a:pPr>
            <a:r>
              <a:rPr lang="de-DE" altLang="de-DE" sz="2000" dirty="0">
                <a:solidFill>
                  <a:schemeClr val="tx2">
                    <a:lumMod val="60000"/>
                    <a:lumOff val="40000"/>
                  </a:schemeClr>
                </a:solidFill>
                <a:latin typeface="LMU CompatilFact" panose="02000500060000020003" pitchFamily="2" charset="0"/>
              </a:rPr>
              <a:t>   „Einführung in die        </a:t>
            </a:r>
            <a:r>
              <a:rPr lang="de-DE" altLang="de-DE" sz="2000" dirty="0">
                <a:solidFill>
                  <a:schemeClr val="bg1"/>
                </a:solidFill>
                <a:latin typeface="LMU CompatilFact" panose="02000500060000020003" pitchFamily="2" charset="0"/>
              </a:rPr>
              <a:t>nn</a:t>
            </a:r>
            <a:r>
              <a:rPr lang="de-DE" altLang="de-DE" sz="2000" dirty="0">
                <a:solidFill>
                  <a:schemeClr val="tx2">
                    <a:lumMod val="60000"/>
                    <a:lumOff val="40000"/>
                  </a:schemeClr>
                </a:solidFill>
                <a:latin typeface="LMU CompatilFact" panose="02000500060000020003" pitchFamily="2" charset="0"/>
              </a:rPr>
              <a:t>Historische Theologie“</a:t>
            </a:r>
          </a:p>
          <a:p>
            <a:pPr marL="0" indent="0" eaLnBrk="1" hangingPunct="1">
              <a:defRPr/>
            </a:pPr>
            <a:endParaRPr lang="de-DE" altLang="de-DE" sz="2000" dirty="0">
              <a:solidFill>
                <a:schemeClr val="tx2">
                  <a:lumMod val="60000"/>
                  <a:lumOff val="40000"/>
                </a:schemeClr>
              </a:solidFill>
              <a:latin typeface="LMU CompatilFact SC" panose="02000500060000020003" pitchFamily="2" charset="0"/>
            </a:endParaRP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Lehrveranstaltungen:</a:t>
            </a:r>
          </a:p>
          <a:p>
            <a:pPr lvl="1">
              <a:buClr>
                <a:schemeClr val="tx2">
                  <a:lumMod val="40000"/>
                  <a:lumOff val="6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 „Einführung in die Kirchengeschichte des Antiken Christentums“ WS; 1. FS</a:t>
            </a:r>
          </a:p>
          <a:p>
            <a:pPr eaLnBrk="1" hangingPunct="1">
              <a:buClr>
                <a:schemeClr val="tx2">
                  <a:lumMod val="40000"/>
                  <a:lumOff val="60000"/>
                </a:schemeClr>
              </a:buClr>
              <a:defRPr/>
            </a:pPr>
            <a:endParaRPr lang="de-DE" altLang="de-DE" sz="2000" dirty="0">
              <a:solidFill>
                <a:schemeClr val="tx2">
                  <a:lumMod val="60000"/>
                  <a:lumOff val="40000"/>
                </a:schemeClr>
              </a:solidFill>
              <a:latin typeface="LMU CompatilFact" panose="02000500060000020003" pitchFamily="2" charset="0"/>
            </a:endParaRPr>
          </a:p>
          <a:p>
            <a:pPr lvl="1">
              <a:buClr>
                <a:schemeClr val="tx2">
                  <a:lumMod val="40000"/>
                  <a:lumOff val="6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 „Einführung in die Kirchengeschichte des Mittelalters und der Neuzeit“ </a:t>
            </a:r>
            <a:r>
              <a:rPr lang="de-DE" altLang="de-DE" sz="2000" dirty="0" err="1">
                <a:solidFill>
                  <a:schemeClr val="tx2">
                    <a:lumMod val="60000"/>
                    <a:lumOff val="40000"/>
                  </a:schemeClr>
                </a:solidFill>
                <a:latin typeface="LMU CompatilFact" panose="02000500060000020003" pitchFamily="2" charset="0"/>
              </a:rPr>
              <a:t>SoSe</a:t>
            </a:r>
            <a:r>
              <a:rPr lang="de-DE" altLang="de-DE" sz="2000" dirty="0">
                <a:solidFill>
                  <a:schemeClr val="tx2">
                    <a:lumMod val="60000"/>
                    <a:lumOff val="40000"/>
                  </a:schemeClr>
                </a:solidFill>
                <a:latin typeface="LMU CompatilFact" panose="02000500060000020003" pitchFamily="2" charset="0"/>
              </a:rPr>
              <a:t>; 2. FS</a:t>
            </a:r>
          </a:p>
        </p:txBody>
      </p:sp>
      <p:graphicFrame>
        <p:nvGraphicFramePr>
          <p:cNvPr id="4" name="Group 16">
            <a:extLst>
              <a:ext uri="{FF2B5EF4-FFF2-40B4-BE49-F238E27FC236}">
                <a16:creationId xmlns:a16="http://schemas.microsoft.com/office/drawing/2014/main" id="{B2BAF602-6068-FE82-9D97-FF5EFB0DB286}"/>
              </a:ext>
            </a:extLst>
          </p:cNvPr>
          <p:cNvGraphicFramePr>
            <a:graphicFrameLocks/>
          </p:cNvGraphicFramePr>
          <p:nvPr>
            <p:extLst>
              <p:ext uri="{D42A27DB-BD31-4B8C-83A1-F6EECF244321}">
                <p14:modId xmlns:p14="http://schemas.microsoft.com/office/powerpoint/2010/main" val="2488099512"/>
              </p:ext>
            </p:extLst>
          </p:nvPr>
        </p:nvGraphicFramePr>
        <p:xfrm>
          <a:off x="4572000" y="1772816"/>
          <a:ext cx="3848100" cy="4686996"/>
        </p:xfrm>
        <a:graphic>
          <a:graphicData uri="http://schemas.openxmlformats.org/drawingml/2006/table">
            <a:tbl>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tblGrid>
              <a:tr h="1212138">
                <a:tc gridSpan="2">
                  <a:txBody>
                    <a:bodyPr/>
                    <a:lstStyle/>
                    <a:p>
                      <a:pPr marL="0" marR="0" lvl="0" indent="0" algn="ctr"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Historische Theologie“</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extLst>
                  <a:ext uri="{0D108BD9-81ED-4DB2-BD59-A6C34878D82A}">
                    <a16:rowId xmlns:a16="http://schemas.microsoft.com/office/drawing/2014/main" val="10000"/>
                  </a:ext>
                </a:extLst>
              </a:tr>
              <a:tr h="3474858">
                <a:tc>
                  <a:txBody>
                    <a:body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b="1" kern="1200" dirty="0">
                          <a:solidFill>
                            <a:schemeClr val="tx2">
                              <a:lumMod val="60000"/>
                              <a:lumOff val="40000"/>
                            </a:schemeClr>
                          </a:solidFill>
                          <a:latin typeface="LMU CompatilFact" panose="02000500060000020003" pitchFamily="2" charset="0"/>
                          <a:ea typeface="+mn-ea"/>
                          <a:cs typeface="+mn-cs"/>
                        </a:rPr>
                        <a:t>1. FS (WS)</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Kirchen-geschichte des Antiken Christentums“</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b="1" kern="1200" dirty="0">
                          <a:solidFill>
                            <a:schemeClr val="tx2">
                              <a:lumMod val="60000"/>
                              <a:lumOff val="40000"/>
                            </a:schemeClr>
                          </a:solidFill>
                          <a:latin typeface="LMU CompatilFact" panose="02000500060000020003" pitchFamily="2" charset="0"/>
                          <a:ea typeface="+mn-ea"/>
                          <a:cs typeface="+mn-cs"/>
                        </a:rPr>
                        <a:t>2. FS (</a:t>
                      </a:r>
                      <a:r>
                        <a:rPr lang="de-DE" sz="2000" b="1" kern="1200" dirty="0" err="1">
                          <a:solidFill>
                            <a:schemeClr val="tx2">
                              <a:lumMod val="60000"/>
                              <a:lumOff val="40000"/>
                            </a:schemeClr>
                          </a:solidFill>
                          <a:latin typeface="LMU CompatilFact" panose="02000500060000020003" pitchFamily="2" charset="0"/>
                          <a:ea typeface="+mn-ea"/>
                          <a:cs typeface="+mn-cs"/>
                        </a:rPr>
                        <a:t>SoSe</a:t>
                      </a:r>
                      <a:r>
                        <a:rPr lang="de-DE" sz="2000" b="1" kern="1200" dirty="0">
                          <a:solidFill>
                            <a:schemeClr val="tx2">
                              <a:lumMod val="60000"/>
                              <a:lumOff val="40000"/>
                            </a:schemeClr>
                          </a:solidFill>
                          <a:latin typeface="LMU CompatilFact" panose="02000500060000020003" pitchFamily="2" charset="0"/>
                          <a:ea typeface="+mn-ea"/>
                          <a:cs typeface="+mn-cs"/>
                        </a:rPr>
                        <a:t>)</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Kirchen-geschichte des Mittelalters und der Neuzeit“</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8000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9BEFAAC-CE3F-3D06-F6B2-8B9EB531CA31}"/>
              </a:ext>
            </a:extLst>
          </p:cNvPr>
          <p:cNvSpPr txBox="1"/>
          <p:nvPr/>
        </p:nvSpPr>
        <p:spPr>
          <a:xfrm>
            <a:off x="539552" y="1859339"/>
            <a:ext cx="8136904" cy="4093428"/>
          </a:xfrm>
          <a:prstGeom prst="rect">
            <a:avLst/>
          </a:prstGeom>
          <a:noFill/>
        </p:spPr>
        <p:txBody>
          <a:bodyPr wrap="square">
            <a:spAutoFit/>
          </a:bodyPr>
          <a:lstStyle/>
          <a:p>
            <a:pPr eaLnBrk="1" hangingPunct="1"/>
            <a:r>
              <a:rPr lang="de-DE" altLang="de-DE" sz="2000" b="1" dirty="0">
                <a:solidFill>
                  <a:schemeClr val="tx2">
                    <a:lumMod val="60000"/>
                    <a:lumOff val="40000"/>
                  </a:schemeClr>
                </a:solidFill>
                <a:latin typeface="LMU CompatilFact" panose="02000500060000020003" pitchFamily="2" charset="0"/>
              </a:rPr>
              <a:t>ECTS-Punkte (European </a:t>
            </a:r>
            <a:r>
              <a:rPr lang="de-DE" altLang="de-DE" sz="2000" b="1" dirty="0" err="1">
                <a:solidFill>
                  <a:schemeClr val="tx2">
                    <a:lumMod val="60000"/>
                    <a:lumOff val="40000"/>
                  </a:schemeClr>
                </a:solidFill>
                <a:latin typeface="LMU CompatilFact" panose="02000500060000020003" pitchFamily="2" charset="0"/>
              </a:rPr>
              <a:t>Credit</a:t>
            </a:r>
            <a:r>
              <a:rPr lang="de-DE" altLang="de-DE" sz="2000" b="1" dirty="0">
                <a:solidFill>
                  <a:schemeClr val="tx2">
                    <a:lumMod val="60000"/>
                    <a:lumOff val="40000"/>
                  </a:schemeClr>
                </a:solidFill>
                <a:latin typeface="LMU CompatilFact" panose="02000500060000020003" pitchFamily="2" charset="0"/>
              </a:rPr>
              <a:t> Transfer System)</a:t>
            </a:r>
          </a:p>
          <a:p>
            <a:pPr eaLnBrk="1" hangingPunct="1"/>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Ein quantitatives Maß für Arbeitsbelastung. Jeder ECTS-Punkt entspricht einem </a:t>
            </a:r>
            <a:r>
              <a:rPr lang="de-DE" altLang="de-DE" sz="2000" b="1" dirty="0">
                <a:solidFill>
                  <a:schemeClr val="tx2">
                    <a:lumMod val="60000"/>
                    <a:lumOff val="40000"/>
                  </a:schemeClr>
                </a:solidFill>
                <a:latin typeface="LMU CompatilFact" panose="02000500060000020003" pitchFamily="2" charset="0"/>
              </a:rPr>
              <a:t>ungefähren Arbeitsaufwand von 30 Stunden</a:t>
            </a:r>
            <a:r>
              <a:rPr lang="de-DE" altLang="de-DE" sz="2000" dirty="0">
                <a:solidFill>
                  <a:schemeClr val="tx2">
                    <a:lumMod val="60000"/>
                    <a:lumOff val="40000"/>
                  </a:schemeClr>
                </a:solidFill>
                <a:latin typeface="LMU CompatilFact" panose="02000500060000020003" pitchFamily="2" charset="0"/>
              </a:rPr>
              <a:t>.</a:t>
            </a:r>
          </a:p>
          <a:p>
            <a:pPr eaLnBrk="1" hangingPunct="1"/>
            <a:endParaRPr lang="de-DE" altLang="de-DE" sz="2000" dirty="0">
              <a:solidFill>
                <a:schemeClr val="tx2">
                  <a:lumMod val="60000"/>
                  <a:lumOff val="40000"/>
                </a:schemeClr>
              </a:solidFill>
              <a:latin typeface="LMU CompatilFact" panose="02000500060000020003" pitchFamily="2" charset="0"/>
            </a:endParaRPr>
          </a:p>
          <a:p>
            <a:pPr eaLnBrk="1" hangingPunct="1"/>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Unter Arbeitsaufwand versteht man:</a:t>
            </a:r>
          </a:p>
          <a:p>
            <a:pPr eaLnBrk="1" hangingPunct="1"/>
            <a:endParaRPr lang="de-DE" altLang="de-DE" sz="2000" dirty="0">
              <a:solidFill>
                <a:schemeClr val="tx2">
                  <a:lumMod val="60000"/>
                  <a:lumOff val="40000"/>
                </a:schemeClr>
              </a:solidFill>
              <a:latin typeface="LMU CompatilFact" panose="02000500060000020003" pitchFamily="2" charset="0"/>
            </a:endParaRPr>
          </a:p>
          <a:p>
            <a:pPr marL="800100" lvl="1" indent="-3429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Präsenzzeit in der Lehrveranstaltung</a:t>
            </a:r>
          </a:p>
          <a:p>
            <a:pPr marL="800100" lvl="1" indent="-3429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Vor- und Nachbereitung der Veranstaltung (Literaturarbeit)</a:t>
            </a:r>
          </a:p>
          <a:p>
            <a:pPr marL="800100" lvl="1" indent="-3429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Vorbereitung auf die Prüfung (Lernen)</a:t>
            </a:r>
          </a:p>
          <a:p>
            <a:pPr marL="0" indent="0" eaLnBrk="1" hangingPunct="1">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eaLnBrk="1" hangingPunct="1">
              <a:buClr>
                <a:srgbClr val="589898"/>
              </a:buClr>
              <a:buFont typeface="Arial" panose="020B0604020202020204" pitchFamily="34" charset="0"/>
              <a:buChar char="•"/>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7581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518A27F-FE82-BBC7-2A79-7B43F67DC7B2}"/>
              </a:ext>
            </a:extLst>
          </p:cNvPr>
          <p:cNvSpPr txBox="1"/>
          <p:nvPr/>
        </p:nvSpPr>
        <p:spPr>
          <a:xfrm>
            <a:off x="359024" y="2132856"/>
            <a:ext cx="8784976" cy="3785652"/>
          </a:xfrm>
          <a:prstGeom prst="rect">
            <a:avLst/>
          </a:prstGeom>
          <a:noFill/>
        </p:spPr>
        <p:txBody>
          <a:bodyPr wrap="square">
            <a:spAutoFit/>
          </a:bodyPr>
          <a:lstStyle/>
          <a:p>
            <a:pPr marL="0" indent="0" eaLnBrk="1" hangingPunct="1">
              <a:tabLst>
                <a:tab pos="355600" algn="l"/>
              </a:tabLst>
              <a:defRPr/>
            </a:pPr>
            <a:r>
              <a:rPr lang="de-DE" altLang="de-DE" sz="2000" dirty="0">
                <a:solidFill>
                  <a:schemeClr val="tx2">
                    <a:lumMod val="60000"/>
                    <a:lumOff val="40000"/>
                  </a:schemeClr>
                </a:solidFill>
                <a:latin typeface="LMU CompatilFact" panose="02000500060000020003" pitchFamily="2" charset="0"/>
              </a:rPr>
              <a:t>Jeder Lehrveranstaltung ist eine bestimmte Summe an ECTS-Punkten zugeteilt, i.d.R.:</a:t>
            </a:r>
          </a:p>
          <a:p>
            <a:pPr marL="342900" indent="-342900" eaLnBrk="1" hangingPunct="1">
              <a:buClr>
                <a:schemeClr val="tx2">
                  <a:lumMod val="60000"/>
                  <a:lumOff val="40000"/>
                </a:schemeClr>
              </a:buClr>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einer Veranstaltung mit 2 Semesterwochenstunden (SWS):  3 ECTS-Punkte und</a:t>
            </a:r>
          </a:p>
          <a:p>
            <a:pPr marL="342900" indent="-342900" eaLnBrk="1" hangingPunct="1">
              <a:buClr>
                <a:schemeClr val="tx2">
                  <a:lumMod val="60000"/>
                  <a:lumOff val="40000"/>
                </a:schemeClr>
              </a:buClr>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einer Veranstaltung mit 1 SWS: 1,5 ECTS-Punkte</a:t>
            </a:r>
          </a:p>
          <a:p>
            <a:pPr marL="342900" indent="-342900" eaLnBrk="1" hangingPunct="1">
              <a:buFont typeface="Wingdings" panose="05000000000000000000" pitchFamily="2" charset="2"/>
              <a:buChar char="Ø"/>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Wird eine Prüfung zur Lehrveranstaltung bestanden (Note 1,0 – 4,0), werden diese Punkte dem persönlichen Konto des Studierenden (</a:t>
            </a:r>
            <a:r>
              <a:rPr lang="de-DE" altLang="de-DE" sz="2000" dirty="0" err="1">
                <a:solidFill>
                  <a:schemeClr val="tx2">
                    <a:lumMod val="60000"/>
                    <a:lumOff val="40000"/>
                  </a:schemeClr>
                </a:solidFill>
                <a:latin typeface="LMU CompatilFact" panose="02000500060000020003" pitchFamily="2" charset="0"/>
              </a:rPr>
              <a:t>Transcript</a:t>
            </a:r>
            <a:r>
              <a:rPr lang="de-DE" altLang="de-DE" sz="2000" dirty="0">
                <a:solidFill>
                  <a:schemeClr val="tx2">
                    <a:lumMod val="60000"/>
                    <a:lumOff val="40000"/>
                  </a:schemeClr>
                </a:solidFill>
                <a:latin typeface="LMU CompatilFact" panose="02000500060000020003" pitchFamily="2" charset="0"/>
              </a:rPr>
              <a:t> </a:t>
            </a:r>
            <a:r>
              <a:rPr lang="de-DE" altLang="de-DE" sz="2000" dirty="0" err="1">
                <a:solidFill>
                  <a:schemeClr val="tx2">
                    <a:lumMod val="60000"/>
                    <a:lumOff val="40000"/>
                  </a:schemeClr>
                </a:solidFill>
                <a:latin typeface="LMU CompatilFact" panose="02000500060000020003" pitchFamily="2" charset="0"/>
              </a:rPr>
              <a:t>of</a:t>
            </a:r>
            <a:r>
              <a:rPr lang="de-DE" altLang="de-DE" sz="2000" dirty="0">
                <a:solidFill>
                  <a:schemeClr val="tx2">
                    <a:lumMod val="60000"/>
                    <a:lumOff val="40000"/>
                  </a:schemeClr>
                </a:solidFill>
                <a:latin typeface="LMU CompatilFact" panose="02000500060000020003" pitchFamily="2" charset="0"/>
              </a:rPr>
              <a:t> Records) gutgeschrieben. </a:t>
            </a:r>
          </a:p>
          <a:p>
            <a:pPr marL="342900" indent="-342900" eaLnBrk="1" hangingPunct="1">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Die in einer Prüfung erzielte Note hat keine Auswirkung auf die Höhe der ECTS-Punkte.</a:t>
            </a:r>
          </a:p>
          <a:p>
            <a:pPr marL="342900" indent="-342900" eaLnBrk="1" hangingPunct="1">
              <a:buFont typeface="Wingdings" panose="05000000000000000000" pitchFamily="2" charset="2"/>
              <a:buChar char="Ø"/>
              <a:tabLst>
                <a:tab pos="355600" algn="l"/>
              </a:tabLst>
              <a:defRPr/>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39967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9D8BB88-CC2F-0593-3E54-86F42ED537CC}"/>
              </a:ext>
            </a:extLst>
          </p:cNvPr>
          <p:cNvSpPr txBox="1"/>
          <p:nvPr/>
        </p:nvSpPr>
        <p:spPr>
          <a:xfrm>
            <a:off x="755576" y="2780928"/>
            <a:ext cx="7488832" cy="2677656"/>
          </a:xfrm>
          <a:prstGeom prst="rect">
            <a:avLst/>
          </a:prstGeom>
          <a:noFill/>
        </p:spPr>
        <p:txBody>
          <a:bodyPr wrap="square">
            <a:spAutoFit/>
          </a:bodyPr>
          <a:lstStyle/>
          <a:p>
            <a:pPr marL="342900" indent="-342900" eaLnBrk="1" hangingPunct="1">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Der Studiengang Katholische Theologie Magister ist modular aufgebaut.</a:t>
            </a:r>
          </a:p>
          <a:p>
            <a:pPr marL="342900" indent="-342900" eaLnBrk="1" hangingPunct="1">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Die Module werden (zwei-)jährlich angeboten.</a:t>
            </a:r>
          </a:p>
          <a:p>
            <a:pPr marL="342900" indent="-342900">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Der Magisterstudiengang umfasst 300 ECTS-Punkte.</a:t>
            </a:r>
          </a:p>
          <a:p>
            <a:pPr marL="342900" indent="-342900">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Anzahl Module: 28</a:t>
            </a:r>
          </a:p>
          <a:p>
            <a:pPr marL="342900" indent="-342900">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Regelstudienzeit: 10 Fachsemester</a:t>
            </a:r>
          </a:p>
          <a:p>
            <a:pPr marL="342900" indent="-342900" eaLnBrk="1" hangingPunct="1">
              <a:buClr>
                <a:schemeClr val="accent1">
                  <a:lumMod val="60000"/>
                  <a:lumOff val="40000"/>
                </a:schemeClr>
              </a:buClr>
              <a:buFont typeface="Wingdings" panose="05000000000000000000" pitchFamily="2" charset="2"/>
              <a:buChar char="Ø"/>
            </a:pPr>
            <a:r>
              <a:rPr lang="de-DE" altLang="de-DE" sz="2400" dirty="0">
                <a:solidFill>
                  <a:schemeClr val="tx2">
                    <a:lumMod val="60000"/>
                    <a:lumOff val="40000"/>
                  </a:schemeClr>
                </a:solidFill>
                <a:latin typeface="LMU CompatilFact" panose="02000500060000020003" pitchFamily="2" charset="0"/>
              </a:rPr>
              <a:t>Abschluss: Magister/Magistra </a:t>
            </a:r>
            <a:r>
              <a:rPr lang="de-DE" altLang="de-DE" sz="2400" dirty="0" err="1">
                <a:solidFill>
                  <a:schemeClr val="tx2">
                    <a:lumMod val="60000"/>
                    <a:lumOff val="40000"/>
                  </a:schemeClr>
                </a:solidFill>
                <a:latin typeface="LMU CompatilFact" panose="02000500060000020003" pitchFamily="2" charset="0"/>
              </a:rPr>
              <a:t>Theologiae</a:t>
            </a:r>
            <a:r>
              <a:rPr lang="de-DE" altLang="de-DE" sz="2400" dirty="0">
                <a:solidFill>
                  <a:schemeClr val="tx2">
                    <a:lumMod val="60000"/>
                    <a:lumOff val="40000"/>
                  </a:schemeClr>
                </a:solidFill>
                <a:latin typeface="LMU CompatilFact" panose="02000500060000020003" pitchFamily="2" charset="0"/>
              </a:rPr>
              <a:t> </a:t>
            </a:r>
          </a:p>
        </p:txBody>
      </p:sp>
      <p:sp>
        <p:nvSpPr>
          <p:cNvPr id="6" name="Rechteck 5">
            <a:extLst>
              <a:ext uri="{FF2B5EF4-FFF2-40B4-BE49-F238E27FC236}">
                <a16:creationId xmlns:a16="http://schemas.microsoft.com/office/drawing/2014/main" id="{F3182C6D-8F9B-41CC-A40D-2859CD0EFD94}"/>
              </a:ext>
            </a:extLst>
          </p:cNvPr>
          <p:cNvSpPr/>
          <p:nvPr/>
        </p:nvSpPr>
        <p:spPr>
          <a:xfrm>
            <a:off x="179512" y="1772816"/>
            <a:ext cx="8568952" cy="86409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Der Magisterstudiengang im Profil</a:t>
            </a:r>
          </a:p>
          <a:p>
            <a:pPr algn="ctr"/>
            <a:r>
              <a:rPr lang="de-DE" sz="2800" b="1" dirty="0">
                <a:latin typeface="LMU CompatilFact" panose="02000500060000020003" pitchFamily="2" charset="0"/>
              </a:rPr>
              <a:t>Allgemeine Informationen</a:t>
            </a:r>
          </a:p>
        </p:txBody>
      </p:sp>
    </p:spTree>
    <p:extLst>
      <p:ext uri="{BB962C8B-B14F-4D97-AF65-F5344CB8AC3E}">
        <p14:creationId xmlns:p14="http://schemas.microsoft.com/office/powerpoint/2010/main" val="75274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A6E75F-FC6F-8484-94C0-7D1FEB366CD8}"/>
              </a:ext>
            </a:extLst>
          </p:cNvPr>
          <p:cNvSpPr txBox="1"/>
          <p:nvPr/>
        </p:nvSpPr>
        <p:spPr>
          <a:xfrm>
            <a:off x="827584" y="1988840"/>
            <a:ext cx="7704856" cy="3170099"/>
          </a:xfrm>
          <a:prstGeom prst="rect">
            <a:avLst/>
          </a:prstGeom>
          <a:noFill/>
        </p:spPr>
        <p:txBody>
          <a:bodyPr wrap="square">
            <a:spAutoFit/>
          </a:bodyPr>
          <a:lstStyle/>
          <a:p>
            <a:pPr>
              <a:tabLst>
                <a:tab pos="355600" algn="l"/>
              </a:tabLst>
              <a:defRPr/>
            </a:pPr>
            <a:r>
              <a:rPr lang="de-DE" altLang="de-DE" sz="2000" b="1" dirty="0">
                <a:solidFill>
                  <a:schemeClr val="tx2">
                    <a:lumMod val="60000"/>
                    <a:lumOff val="40000"/>
                  </a:schemeClr>
                </a:solidFill>
                <a:latin typeface="LMU CompatilFact" panose="02000500060000020003" pitchFamily="2" charset="0"/>
              </a:rPr>
              <a:t>Zur Struktur des Studiums: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a:tabLst>
                <a:tab pos="355600" algn="l"/>
              </a:tabLst>
              <a:defRPr/>
            </a:pPr>
            <a:r>
              <a:rPr lang="de-DE" altLang="de-DE" sz="2000" dirty="0">
                <a:solidFill>
                  <a:schemeClr val="tx2">
                    <a:lumMod val="60000"/>
                    <a:lumOff val="40000"/>
                  </a:schemeClr>
                </a:solidFill>
                <a:latin typeface="LMU CompatilFact" panose="02000500060000020003" pitchFamily="2" charset="0"/>
              </a:rPr>
              <a:t>Das Studium gliedert sich in drei große Abschnitte und folgt dem Prinzip des aufbauenden Lernens.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57150" indent="-342900">
              <a:buClr>
                <a:schemeClr val="tx2">
                  <a:lumMod val="60000"/>
                  <a:lumOff val="40000"/>
                </a:schemeClr>
              </a:buClr>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Basisphase (1. und 2. Fachsemester)</a:t>
            </a:r>
          </a:p>
          <a:p>
            <a:pPr marL="57150" indent="-342900">
              <a:buClr>
                <a:schemeClr val="tx2">
                  <a:lumMod val="60000"/>
                  <a:lumOff val="40000"/>
                </a:schemeClr>
              </a:buClr>
              <a:buFont typeface="Wingdings" panose="05000000000000000000" pitchFamily="2" charset="2"/>
              <a:buChar char="Ø"/>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57150" indent="-342900">
              <a:buClr>
                <a:schemeClr val="tx2">
                  <a:lumMod val="60000"/>
                  <a:lumOff val="40000"/>
                </a:schemeClr>
              </a:buClr>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 Aufbauphase (3. – 6. Fachsemester)</a:t>
            </a:r>
          </a:p>
          <a:p>
            <a:pPr marL="57150" indent="-342900">
              <a:buClr>
                <a:schemeClr val="tx2">
                  <a:lumMod val="60000"/>
                  <a:lumOff val="40000"/>
                </a:schemeClr>
              </a:buClr>
              <a:buFont typeface="Wingdings" panose="05000000000000000000" pitchFamily="2" charset="2"/>
              <a:buChar char="Ø"/>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57150" indent="-342900">
              <a:buClr>
                <a:schemeClr val="tx2">
                  <a:lumMod val="60000"/>
                  <a:lumOff val="40000"/>
                </a:schemeClr>
              </a:buClr>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 Vertiefungsphase (7. – 10. Fachsemester)</a:t>
            </a:r>
          </a:p>
        </p:txBody>
      </p:sp>
    </p:spTree>
    <p:extLst>
      <p:ext uri="{BB962C8B-B14F-4D97-AF65-F5344CB8AC3E}">
        <p14:creationId xmlns:p14="http://schemas.microsoft.com/office/powerpoint/2010/main" val="8372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20BB423-132D-E238-7708-CD5AB0321B92}"/>
              </a:ext>
            </a:extLst>
          </p:cNvPr>
          <p:cNvSpPr txBox="1"/>
          <p:nvPr/>
        </p:nvSpPr>
        <p:spPr>
          <a:xfrm>
            <a:off x="611560" y="1988840"/>
            <a:ext cx="7704856" cy="3170099"/>
          </a:xfrm>
          <a:prstGeom prst="rect">
            <a:avLst/>
          </a:prstGeom>
          <a:noFill/>
        </p:spPr>
        <p:txBody>
          <a:bodyPr wrap="square">
            <a:spAutoFit/>
          </a:bodyPr>
          <a:lstStyle/>
          <a:p>
            <a:pPr>
              <a:buClr>
                <a:srgbClr val="589898"/>
              </a:buClr>
              <a:tabLst>
                <a:tab pos="355600" algn="l"/>
              </a:tabLst>
              <a:defRPr/>
            </a:pPr>
            <a:r>
              <a:rPr lang="de-DE" altLang="de-DE" sz="2000" b="1" dirty="0">
                <a:solidFill>
                  <a:schemeClr val="tx2">
                    <a:lumMod val="60000"/>
                    <a:lumOff val="40000"/>
                  </a:schemeClr>
                </a:solidFill>
                <a:latin typeface="LMU CompatilFact" panose="02000500060000020003" pitchFamily="2" charset="0"/>
              </a:rPr>
              <a:t>1. Basisphase Fachsemester 1 und 2; Module P 1 – P 7</a:t>
            </a:r>
          </a:p>
          <a:p>
            <a:pPr marL="457200" indent="-457200" eaLnBrk="1" hangingPunct="1"/>
            <a:endParaRPr lang="de-DE" altLang="de-DE" sz="2000" dirty="0">
              <a:solidFill>
                <a:schemeClr val="tx2">
                  <a:lumMod val="60000"/>
                  <a:lumOff val="40000"/>
                </a:schemeClr>
              </a:solidFill>
              <a:latin typeface="LMU CompatilFact" panose="02000500060000020003" pitchFamily="2" charset="0"/>
            </a:endParaRPr>
          </a:p>
          <a:p>
            <a:pPr marL="457200" indent="-457200" eaLnBrk="1" hangingPunct="1">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 Module P 1 – P 5 führen in die einzelnen Fachbereiche der Theologie ein: Biblische, Historische, Systematische, Praktische Theologie und Philosophie.</a:t>
            </a:r>
          </a:p>
          <a:p>
            <a:pPr marL="457200" indent="-457200" eaLnBrk="1" hangingPunct="1">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Diese beinhalten Einführungsveranstaltungen, die ein Basiswissen in den einzelnen Disziplinen sichern.</a:t>
            </a:r>
          </a:p>
          <a:p>
            <a:pPr marL="457200" indent="-457200" eaLnBrk="1" hangingPunct="1">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P 6 vermittelt grundlegende Kenntnisse des wissenschaftlichen Arbeitens.</a:t>
            </a:r>
          </a:p>
          <a:p>
            <a:pPr marL="457200" indent="-457200" eaLnBrk="1" hangingPunct="1">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P 7 vermittelt berufsqualifizierende Kenntnisse (Softskills).</a:t>
            </a:r>
          </a:p>
        </p:txBody>
      </p:sp>
    </p:spTree>
    <p:extLst>
      <p:ext uri="{BB962C8B-B14F-4D97-AF65-F5344CB8AC3E}">
        <p14:creationId xmlns:p14="http://schemas.microsoft.com/office/powerpoint/2010/main" val="38936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89B108B-947B-FF50-1B59-38B5A6C083C5}"/>
              </a:ext>
            </a:extLst>
          </p:cNvPr>
          <p:cNvSpPr txBox="1"/>
          <p:nvPr/>
        </p:nvSpPr>
        <p:spPr>
          <a:xfrm>
            <a:off x="539552" y="1446409"/>
            <a:ext cx="7776864" cy="4339650"/>
          </a:xfrm>
          <a:prstGeom prst="rect">
            <a:avLst/>
          </a:prstGeom>
          <a:noFill/>
        </p:spPr>
        <p:txBody>
          <a:bodyPr wrap="square">
            <a:spAutoFit/>
          </a:bodyPr>
          <a:lstStyle/>
          <a:p>
            <a:pPr eaLnBrk="1" hangingPunct="1"/>
            <a:endParaRPr lang="de-DE" altLang="de-DE" dirty="0">
              <a:solidFill>
                <a:srgbClr val="589898"/>
              </a:solidFill>
            </a:endParaRPr>
          </a:p>
          <a:p>
            <a:pPr eaLnBrk="1" hangingPunct="1"/>
            <a:endParaRPr lang="de-DE" altLang="de-DE" dirty="0">
              <a:solidFill>
                <a:srgbClr val="589898"/>
              </a:solidFill>
            </a:endParaRPr>
          </a:p>
          <a:p>
            <a:pPr>
              <a:buClr>
                <a:schemeClr val="tx2">
                  <a:lumMod val="60000"/>
                  <a:lumOff val="40000"/>
                </a:schemeClr>
              </a:buClr>
            </a:pPr>
            <a:r>
              <a:rPr lang="de-DE" altLang="de-DE" sz="2000" b="1" dirty="0">
                <a:solidFill>
                  <a:schemeClr val="tx2">
                    <a:lumMod val="60000"/>
                    <a:lumOff val="40000"/>
                  </a:schemeClr>
                </a:solidFill>
                <a:latin typeface="LMU CompatilFact" panose="02000500060000020003" pitchFamily="2" charset="0"/>
              </a:rPr>
              <a:t>2. Aufbauphase: FS 3 – 6; Module P 8 – P 18</a:t>
            </a:r>
          </a:p>
          <a:p>
            <a:pPr marL="457200" indent="-457200">
              <a:buClr>
                <a:schemeClr val="tx2">
                  <a:lumMod val="60000"/>
                  <a:lumOff val="40000"/>
                </a:schemeClr>
              </a:buClr>
              <a:buFont typeface="Arial" panose="020B0604020202020204" pitchFamily="34" charset="0"/>
              <a:buChar char="•"/>
            </a:pPr>
            <a:endParaRPr lang="de-DE" altLang="de-DE" sz="2000" dirty="0">
              <a:solidFill>
                <a:schemeClr val="tx2">
                  <a:lumMod val="60000"/>
                  <a:lumOff val="40000"/>
                </a:schemeClr>
              </a:solidFill>
              <a:latin typeface="LMU CompatilFact" panose="02000500060000020003" pitchFamily="2" charset="0"/>
            </a:endParaRPr>
          </a:p>
          <a:p>
            <a:pPr marL="457200" indent="-457200">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 Module P 8 – P 18 widmen sich zentralen Themen der Theologie.</a:t>
            </a:r>
          </a:p>
          <a:p>
            <a:pPr marL="457200" indent="-457200">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Verschiedene Fächer leisten einen Beitrag aus ihrer Sicht zu einem Modulthema.</a:t>
            </a:r>
          </a:p>
          <a:p>
            <a:pPr marL="457200" indent="-457200">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 Module eines Studienjahrs (Ausnahme P 11 und 18) werden nur in einem </a:t>
            </a:r>
            <a:r>
              <a:rPr lang="de-DE" altLang="de-DE" sz="2000" b="1" dirty="0">
                <a:solidFill>
                  <a:schemeClr val="tx2">
                    <a:lumMod val="60000"/>
                    <a:lumOff val="40000"/>
                  </a:schemeClr>
                </a:solidFill>
                <a:latin typeface="LMU CompatilFact" panose="02000500060000020003" pitchFamily="2" charset="0"/>
              </a:rPr>
              <a:t>zweijährlichen Rhythmus</a:t>
            </a:r>
            <a:r>
              <a:rPr lang="de-DE" altLang="de-DE" sz="2000" dirty="0">
                <a:solidFill>
                  <a:schemeClr val="tx2">
                    <a:lumMod val="60000"/>
                    <a:lumOff val="40000"/>
                  </a:schemeClr>
                </a:solidFill>
                <a:latin typeface="LMU CompatilFact" panose="02000500060000020003" pitchFamily="2" charset="0"/>
              </a:rPr>
              <a:t> angeboten.</a:t>
            </a:r>
          </a:p>
          <a:p>
            <a:pPr marL="457200" indent="-457200">
              <a:buClr>
                <a:schemeClr val="tx2">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Studierende, die ein „</a:t>
            </a:r>
            <a:r>
              <a:rPr lang="de-DE" altLang="de-DE" sz="2000" dirty="0" err="1">
                <a:solidFill>
                  <a:schemeClr val="tx2">
                    <a:lumMod val="60000"/>
                    <a:lumOff val="40000"/>
                  </a:schemeClr>
                </a:solidFill>
                <a:latin typeface="LMU CompatilFact" panose="02000500060000020003" pitchFamily="2" charset="0"/>
              </a:rPr>
              <a:t>Freijahr</a:t>
            </a:r>
            <a:r>
              <a:rPr lang="de-DE" altLang="de-DE" sz="2000" dirty="0">
                <a:solidFill>
                  <a:schemeClr val="tx2">
                    <a:lumMod val="60000"/>
                    <a:lumOff val="40000"/>
                  </a:schemeClr>
                </a:solidFill>
                <a:latin typeface="LMU CompatilFact" panose="02000500060000020003" pitchFamily="2" charset="0"/>
              </a:rPr>
              <a:t>“/“Freisemester“ an einer anderen Universität einlegen wollen, sollten vorab Ihre weitere Studienplanung absprechen. Wenden Sie sich dazu an das Studienbüro.</a:t>
            </a:r>
          </a:p>
        </p:txBody>
      </p:sp>
    </p:spTree>
    <p:extLst>
      <p:ext uri="{BB962C8B-B14F-4D97-AF65-F5344CB8AC3E}">
        <p14:creationId xmlns:p14="http://schemas.microsoft.com/office/powerpoint/2010/main" val="29818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0808723C-2E74-629A-0811-E92BAB6A56E5}"/>
              </a:ext>
            </a:extLst>
          </p:cNvPr>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999"/>
                    </a14:imgEffect>
                    <a14:imgEffect>
                      <a14:saturation sat="230000"/>
                    </a14:imgEffect>
                  </a14:imgLayer>
                </a14:imgProps>
              </a:ext>
              <a:ext uri="{28A0092B-C50C-407E-A947-70E740481C1C}">
                <a14:useLocalDpi xmlns:a14="http://schemas.microsoft.com/office/drawing/2010/main" val="0"/>
              </a:ext>
            </a:extLst>
          </a:blip>
          <a:srcRect t="1851" b="9896"/>
          <a:stretch/>
        </p:blipFill>
        <p:spPr>
          <a:xfrm>
            <a:off x="457200" y="1600200"/>
            <a:ext cx="4038600" cy="4525963"/>
          </a:xfrm>
          <a:prstGeom prst="rect">
            <a:avLst/>
          </a:prstGeom>
          <a:blipFill>
            <a:blip r:embed="rId4">
              <a:duotone>
                <a:schemeClr val="accent1">
                  <a:shade val="45000"/>
                  <a:satMod val="135000"/>
                </a:schemeClr>
                <a:prstClr val="white"/>
              </a:duotone>
            </a:blip>
            <a:stretch>
              <a:fillRect/>
            </a:stretch>
          </a:blipFill>
          <a:effectLst>
            <a:outerShdw blurRad="50800" dist="25400" dir="5400000" algn="ctr" rotWithShape="0">
              <a:schemeClr val="bg2"/>
            </a:outerShdw>
            <a:softEdge rad="127000"/>
          </a:effectLst>
        </p:spPr>
      </p:pic>
      <p:sp>
        <p:nvSpPr>
          <p:cNvPr id="12" name="Content Placeholder 3">
            <a:extLst>
              <a:ext uri="{FF2B5EF4-FFF2-40B4-BE49-F238E27FC236}">
                <a16:creationId xmlns:a16="http://schemas.microsoft.com/office/drawing/2014/main" id="{B65FCC8E-690E-2618-DE78-E5B04E12560C}"/>
              </a:ext>
            </a:extLst>
          </p:cNvPr>
          <p:cNvSpPr>
            <a:spLocks noGrp="1"/>
          </p:cNvSpPr>
          <p:nvPr>
            <p:ph sz="half" idx="2"/>
          </p:nvPr>
        </p:nvSpPr>
        <p:spPr>
          <a:xfrm>
            <a:off x="4629609" y="4206778"/>
            <a:ext cx="4038600" cy="2049091"/>
          </a:xfrm>
        </p:spPr>
        <p:txBody>
          <a:bodyPr/>
          <a:lstStyle/>
          <a:p>
            <a:pPr marL="0" indent="0" algn="ctr">
              <a:buNone/>
            </a:pPr>
            <a:r>
              <a:rPr lang="de-DE" sz="4400" dirty="0">
                <a:solidFill>
                  <a:srgbClr val="0070C0"/>
                </a:solidFill>
                <a:latin typeface="Edwardian Script ITC" panose="030303020407070D0804" pitchFamily="66" charset="0"/>
              </a:rPr>
              <a:t>Das reichste Feld ehrwürdiger Wissenschaft.</a:t>
            </a:r>
            <a:endParaRPr lang="en-US" sz="4400" dirty="0"/>
          </a:p>
        </p:txBody>
      </p:sp>
      <p:sp>
        <p:nvSpPr>
          <p:cNvPr id="6" name="Textfeld 5">
            <a:extLst>
              <a:ext uri="{FF2B5EF4-FFF2-40B4-BE49-F238E27FC236}">
                <a16:creationId xmlns:a16="http://schemas.microsoft.com/office/drawing/2014/main" id="{E0F6AF22-C0E9-DEB5-F99E-946C07BC1B57}"/>
              </a:ext>
            </a:extLst>
          </p:cNvPr>
          <p:cNvSpPr txBox="1"/>
          <p:nvPr/>
        </p:nvSpPr>
        <p:spPr>
          <a:xfrm>
            <a:off x="5076056" y="1607906"/>
            <a:ext cx="3312368" cy="3077766"/>
          </a:xfrm>
          <a:prstGeom prst="rect">
            <a:avLst/>
          </a:prstGeom>
          <a:noFill/>
        </p:spPr>
        <p:txBody>
          <a:bodyPr wrap="square" rtlCol="0">
            <a:spAutoFit/>
          </a:bodyPr>
          <a:lstStyle/>
          <a:p>
            <a:pPr algn="ctr"/>
            <a:r>
              <a:rPr lang="de-DE" sz="4400" dirty="0">
                <a:solidFill>
                  <a:srgbClr val="0070C0"/>
                </a:solidFill>
                <a:latin typeface="Edwardian Script ITC" panose="030303020407070D0804" pitchFamily="66" charset="0"/>
              </a:rPr>
              <a:t>Habe nun, ach! … und leider auch Theologie!</a:t>
            </a:r>
            <a:br>
              <a:rPr lang="de-DE" sz="4400" dirty="0">
                <a:solidFill>
                  <a:srgbClr val="0070C0"/>
                </a:solidFill>
                <a:latin typeface="Edwardian Script ITC" panose="030303020407070D0804" pitchFamily="66" charset="0"/>
              </a:rPr>
            </a:br>
            <a:r>
              <a:rPr lang="de-DE" sz="4400" dirty="0">
                <a:solidFill>
                  <a:srgbClr val="0070C0"/>
                </a:solidFill>
                <a:latin typeface="Edwardian Script ITC" panose="030303020407070D0804" pitchFamily="66" charset="0"/>
              </a:rPr>
              <a:t>oder</a:t>
            </a:r>
            <a:br>
              <a:rPr lang="de-DE" sz="1800" dirty="0">
                <a:solidFill>
                  <a:srgbClr val="0070C0"/>
                </a:solidFill>
                <a:latin typeface="Edwardian Script ITC" panose="030303020407070D0804" pitchFamily="66" charset="0"/>
              </a:rPr>
            </a:br>
            <a:endParaRPr lang="de-DE" dirty="0"/>
          </a:p>
        </p:txBody>
      </p:sp>
    </p:spTree>
    <p:extLst>
      <p:ext uri="{BB962C8B-B14F-4D97-AF65-F5344CB8AC3E}">
        <p14:creationId xmlns:p14="http://schemas.microsoft.com/office/powerpoint/2010/main" val="19532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A657CD7-1305-3436-B0D4-007C83FA41AB}"/>
              </a:ext>
            </a:extLst>
          </p:cNvPr>
          <p:cNvSpPr txBox="1"/>
          <p:nvPr/>
        </p:nvSpPr>
        <p:spPr>
          <a:xfrm>
            <a:off x="539552" y="2060848"/>
            <a:ext cx="7200800" cy="1938992"/>
          </a:xfrm>
          <a:prstGeom prst="rect">
            <a:avLst/>
          </a:prstGeom>
          <a:noFill/>
        </p:spPr>
        <p:txBody>
          <a:bodyPr wrap="square">
            <a:spAutoFit/>
          </a:bodyPr>
          <a:lstStyle/>
          <a:p>
            <a:pPr>
              <a:buClr>
                <a:schemeClr val="tx2">
                  <a:lumMod val="60000"/>
                  <a:lumOff val="40000"/>
                </a:schemeClr>
              </a:buClr>
              <a:defRPr/>
            </a:pPr>
            <a:r>
              <a:rPr lang="de-DE" altLang="de-DE" sz="2000" b="1" dirty="0">
                <a:solidFill>
                  <a:schemeClr val="tx2">
                    <a:lumMod val="60000"/>
                    <a:lumOff val="40000"/>
                  </a:schemeClr>
                </a:solidFill>
                <a:latin typeface="LMU CompatilFact" panose="02000500060000020003" pitchFamily="2" charset="0"/>
              </a:rPr>
              <a:t>3. Vertiefungsphase: FS 7-10; Module P 19 – P 28</a:t>
            </a:r>
          </a:p>
          <a:p>
            <a:pPr marL="457200" indent="-457200">
              <a:buClr>
                <a:schemeClr val="tx2">
                  <a:lumMod val="60000"/>
                  <a:lumOff val="40000"/>
                </a:schemeClr>
              </a:buClr>
              <a:buFont typeface="Arial" panose="020B0604020202020204" pitchFamily="34" charset="0"/>
              <a:buChar char="•"/>
              <a:defRPr/>
            </a:pPr>
            <a:endParaRPr lang="de-DE" altLang="de-DE" sz="2000" dirty="0">
              <a:solidFill>
                <a:schemeClr val="tx2">
                  <a:lumMod val="60000"/>
                  <a:lumOff val="40000"/>
                </a:schemeClr>
              </a:solidFill>
              <a:latin typeface="LMU CompatilFact" panose="02000500060000020003" pitchFamily="2" charset="0"/>
            </a:endParaRPr>
          </a:p>
          <a:p>
            <a:pPr marL="457200" indent="-457200">
              <a:buClr>
                <a:schemeClr val="tx2">
                  <a:lumMod val="60000"/>
                  <a:lumOff val="40000"/>
                </a:schemeClr>
              </a:buClr>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Diese Module sind an den Fachbereichen der Theologie ausgerichtet.</a:t>
            </a:r>
          </a:p>
          <a:p>
            <a:pPr marL="457200" indent="-457200">
              <a:buClr>
                <a:schemeClr val="tx2">
                  <a:lumMod val="60000"/>
                  <a:lumOff val="40000"/>
                </a:schemeClr>
              </a:buClr>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Magisterarbeit (9. und 10. FS).</a:t>
            </a:r>
          </a:p>
          <a:p>
            <a:pPr marL="457200" indent="-457200">
              <a:buClr>
                <a:schemeClr val="tx2">
                  <a:lumMod val="60000"/>
                  <a:lumOff val="40000"/>
                </a:schemeClr>
              </a:buClr>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Zulassungsvoraussetzungen zu P 19 – P 28: </a:t>
            </a:r>
          </a:p>
        </p:txBody>
      </p:sp>
      <p:sp>
        <p:nvSpPr>
          <p:cNvPr id="4" name="Textfeld 3">
            <a:extLst>
              <a:ext uri="{FF2B5EF4-FFF2-40B4-BE49-F238E27FC236}">
                <a16:creationId xmlns:a16="http://schemas.microsoft.com/office/drawing/2014/main" id="{D8C7FBD7-A613-B7F8-443E-D324B0401DBD}"/>
              </a:ext>
            </a:extLst>
          </p:cNvPr>
          <p:cNvSpPr txBox="1"/>
          <p:nvPr/>
        </p:nvSpPr>
        <p:spPr>
          <a:xfrm>
            <a:off x="1475656" y="3999840"/>
            <a:ext cx="5328592" cy="1292662"/>
          </a:xfrm>
          <a:prstGeom prst="rect">
            <a:avLst/>
          </a:prstGeom>
          <a:noFill/>
        </p:spPr>
        <p:txBody>
          <a:bodyPr wrap="square" rtlCol="0">
            <a:spAutoFit/>
          </a:bodyPr>
          <a:lstStyle/>
          <a:p>
            <a:pPr marL="342900" indent="-342900">
              <a:buClr>
                <a:schemeClr val="tx2">
                  <a:lumMod val="60000"/>
                  <a:lumOff val="4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Erfolgreicher Abschluss von P 1 – P 6. </a:t>
            </a:r>
          </a:p>
          <a:p>
            <a:pPr marL="342900" indent="-342900">
              <a:buClr>
                <a:schemeClr val="tx2">
                  <a:lumMod val="60000"/>
                  <a:lumOff val="4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Nachweis der Sprachen (Latein, Altgriechisch, Hebräisch).</a:t>
            </a:r>
          </a:p>
          <a:p>
            <a:endParaRPr lang="de-DE" dirty="0"/>
          </a:p>
        </p:txBody>
      </p:sp>
    </p:spTree>
    <p:extLst>
      <p:ext uri="{BB962C8B-B14F-4D97-AF65-F5344CB8AC3E}">
        <p14:creationId xmlns:p14="http://schemas.microsoft.com/office/powerpoint/2010/main" val="255868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FD6DFE2-44D9-462E-C7B1-D40E26FACC91}"/>
              </a:ext>
            </a:extLst>
          </p:cNvPr>
          <p:cNvSpPr txBox="1"/>
          <p:nvPr/>
        </p:nvSpPr>
        <p:spPr>
          <a:xfrm>
            <a:off x="242401" y="2409275"/>
            <a:ext cx="8352928" cy="954107"/>
          </a:xfrm>
          <a:prstGeom prst="rect">
            <a:avLst/>
          </a:prstGeom>
          <a:noFill/>
        </p:spPr>
        <p:txBody>
          <a:bodyPr wrap="square">
            <a:spAutoFit/>
          </a:bodyPr>
          <a:lstStyle/>
          <a:p>
            <a:pPr marL="342900" indent="-342900" eaLnBrk="1" hangingPunct="1">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Auf Modulebene:</a:t>
            </a:r>
            <a:endParaRPr lang="de-DE" altLang="de-DE" b="1" dirty="0">
              <a:solidFill>
                <a:srgbClr val="589898"/>
              </a:solidFill>
            </a:endParaRPr>
          </a:p>
          <a:p>
            <a:pPr marL="742950" lvl="1"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Das Studium beinhaltet 28 Pflichtmodule.</a:t>
            </a:r>
          </a:p>
          <a:p>
            <a:pPr marL="742950" lvl="1"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Diese Module müssen alle absolviert werden.</a:t>
            </a:r>
          </a:p>
        </p:txBody>
      </p:sp>
      <p:sp>
        <p:nvSpPr>
          <p:cNvPr id="4" name="Textfeld 3">
            <a:extLst>
              <a:ext uri="{FF2B5EF4-FFF2-40B4-BE49-F238E27FC236}">
                <a16:creationId xmlns:a16="http://schemas.microsoft.com/office/drawing/2014/main" id="{1BA023B8-3035-31DA-2C48-D106C1897FE9}"/>
              </a:ext>
            </a:extLst>
          </p:cNvPr>
          <p:cNvSpPr txBox="1"/>
          <p:nvPr/>
        </p:nvSpPr>
        <p:spPr>
          <a:xfrm>
            <a:off x="218475" y="3645024"/>
            <a:ext cx="8784976" cy="2339102"/>
          </a:xfrm>
          <a:prstGeom prst="rect">
            <a:avLst/>
          </a:prstGeom>
          <a:noFill/>
        </p:spPr>
        <p:txBody>
          <a:bodyPr wrap="square">
            <a:spAutoFit/>
          </a:bodyPr>
          <a:lstStyle/>
          <a:p>
            <a:pPr marL="342900" indent="-342900" eaLnBrk="1" hangingPunct="1">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Auf Veranstaltungsebene:</a:t>
            </a:r>
            <a:endParaRPr lang="de-DE" altLang="de-DE" sz="2000" u="sng" dirty="0">
              <a:solidFill>
                <a:srgbClr val="589898"/>
              </a:solidFill>
            </a:endParaRPr>
          </a:p>
          <a:p>
            <a:pPr marL="0" indent="0" eaLnBrk="1" hangingPunct="1"/>
            <a:r>
              <a:rPr lang="de-DE" altLang="de-DE" dirty="0">
                <a:solidFill>
                  <a:schemeClr val="tx2">
                    <a:lumMod val="60000"/>
                    <a:lumOff val="40000"/>
                  </a:schemeClr>
                </a:solidFill>
                <a:latin typeface="LMU CompatilFact" panose="02000500060000020003" pitchFamily="2" charset="0"/>
              </a:rPr>
              <a:t>     1. </a:t>
            </a:r>
            <a:r>
              <a:rPr lang="de-DE" altLang="de-DE" u="sng" dirty="0">
                <a:solidFill>
                  <a:schemeClr val="tx2">
                    <a:lumMod val="60000"/>
                    <a:lumOff val="40000"/>
                  </a:schemeClr>
                </a:solidFill>
                <a:latin typeface="LMU CompatilFact" panose="02000500060000020003" pitchFamily="2" charset="0"/>
              </a:rPr>
              <a:t>Pflichtlehrveranstaltungen: </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Alle Veranstaltungen eines Moduls müssen besucht werden.</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Auch zu einer Pflichtlehrveranstaltung kann es ein Mehrfachangebot geben.</a:t>
            </a:r>
          </a:p>
          <a:p>
            <a:pPr marL="0" indent="0" eaLnBrk="1" hangingPunct="1"/>
            <a:r>
              <a:rPr lang="de-DE" altLang="de-DE" dirty="0">
                <a:solidFill>
                  <a:schemeClr val="tx2">
                    <a:lumMod val="60000"/>
                    <a:lumOff val="40000"/>
                  </a:schemeClr>
                </a:solidFill>
                <a:latin typeface="LMU CompatilFact" panose="02000500060000020003" pitchFamily="2" charset="0"/>
              </a:rPr>
              <a:t>	</a:t>
            </a:r>
            <a:r>
              <a:rPr lang="de-DE" altLang="de-DE" b="1" dirty="0">
                <a:solidFill>
                  <a:schemeClr val="tx2">
                    <a:lumMod val="60000"/>
                    <a:lumOff val="40000"/>
                  </a:schemeClr>
                </a:solidFill>
                <a:latin typeface="LMU CompatilFact" panose="02000500060000020003" pitchFamily="2" charset="0"/>
              </a:rPr>
              <a:t>Beispiel</a:t>
            </a:r>
            <a:r>
              <a:rPr lang="de-DE" altLang="de-DE" dirty="0">
                <a:solidFill>
                  <a:schemeClr val="tx2">
                    <a:lumMod val="60000"/>
                    <a:lumOff val="40000"/>
                  </a:schemeClr>
                </a:solidFill>
                <a:latin typeface="LMU CompatilFact" panose="02000500060000020003" pitchFamily="2" charset="0"/>
              </a:rPr>
              <a:t>: </a:t>
            </a:r>
          </a:p>
          <a:p>
            <a:pPr marL="0" indent="0" eaLnBrk="1" hangingPunct="1"/>
            <a:r>
              <a:rPr lang="de-DE" altLang="de-DE" dirty="0">
                <a:solidFill>
                  <a:schemeClr val="tx2">
                    <a:lumMod val="60000"/>
                    <a:lumOff val="40000"/>
                  </a:schemeClr>
                </a:solidFill>
                <a:latin typeface="LMU CompatilFact" panose="02000500060000020003" pitchFamily="2" charset="0"/>
              </a:rPr>
              <a:t>	Das Seminar „Einführung ins wissenschaftliche Arbeiten“ WS; 1. FS</a:t>
            </a:r>
          </a:p>
          <a:p>
            <a:pPr marL="0" indent="0" eaLnBrk="1" hangingPunct="1"/>
            <a:r>
              <a:rPr lang="de-DE" altLang="de-DE" dirty="0">
                <a:solidFill>
                  <a:schemeClr val="tx2">
                    <a:lumMod val="60000"/>
                    <a:lumOff val="40000"/>
                  </a:schemeClr>
                </a:solidFill>
                <a:latin typeface="LMU CompatilFact" panose="02000500060000020003" pitchFamily="2" charset="0"/>
              </a:rPr>
              <a:t>	Die Veranstaltung muss abgelegt werden, es gibt dazu aber viele gleichwertige 	Kurse, von denen nur einer besucht werden muss.</a:t>
            </a:r>
          </a:p>
        </p:txBody>
      </p:sp>
      <p:sp>
        <p:nvSpPr>
          <p:cNvPr id="5" name="Rechteck 4">
            <a:extLst>
              <a:ext uri="{FF2B5EF4-FFF2-40B4-BE49-F238E27FC236}">
                <a16:creationId xmlns:a16="http://schemas.microsoft.com/office/drawing/2014/main" id="{6D2C0D17-39E7-5B81-E7D1-4E29B73E6A3F}"/>
              </a:ext>
            </a:extLst>
          </p:cNvPr>
          <p:cNvSpPr/>
          <p:nvPr/>
        </p:nvSpPr>
        <p:spPr>
          <a:xfrm>
            <a:off x="305718" y="1700808"/>
            <a:ext cx="8532564" cy="6120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Pflicht- und Wahlpflichtanteile im Magister</a:t>
            </a:r>
          </a:p>
        </p:txBody>
      </p:sp>
    </p:spTree>
    <p:extLst>
      <p:ext uri="{BB962C8B-B14F-4D97-AF65-F5344CB8AC3E}">
        <p14:creationId xmlns:p14="http://schemas.microsoft.com/office/powerpoint/2010/main" val="119196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84AB11E-C12D-95BE-768B-0236ECD0A733}"/>
              </a:ext>
            </a:extLst>
          </p:cNvPr>
          <p:cNvSpPr txBox="1"/>
          <p:nvPr/>
        </p:nvSpPr>
        <p:spPr>
          <a:xfrm>
            <a:off x="218664" y="1628800"/>
            <a:ext cx="8208912" cy="1200329"/>
          </a:xfrm>
          <a:prstGeom prst="rect">
            <a:avLst/>
          </a:prstGeom>
          <a:noFill/>
        </p:spPr>
        <p:txBody>
          <a:bodyPr wrap="square">
            <a:spAutoFit/>
          </a:bodyPr>
          <a:lstStyle/>
          <a:p>
            <a:r>
              <a:rPr lang="de-DE" altLang="de-DE" u="sng" dirty="0">
                <a:solidFill>
                  <a:schemeClr val="tx2">
                    <a:lumMod val="60000"/>
                    <a:lumOff val="40000"/>
                  </a:schemeClr>
                </a:solidFill>
                <a:latin typeface="LMU CompatilFact" panose="02000500060000020003" pitchFamily="2" charset="0"/>
              </a:rPr>
              <a:t>2. Wahlpflichtlehrveranstaltungen: </a:t>
            </a:r>
            <a:endParaRPr lang="de-DE" altLang="de-DE" dirty="0">
              <a:solidFill>
                <a:srgbClr val="589898"/>
              </a:solidFill>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Das Modul muss belegt werden.</a:t>
            </a: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Innerhalb dieses Moduls stehen aber mehrere Veranstaltungen zur freien Auswahl, aus denen eine vorgegebene Anzahl gewählt wird.</a:t>
            </a:r>
          </a:p>
        </p:txBody>
      </p:sp>
      <p:graphicFrame>
        <p:nvGraphicFramePr>
          <p:cNvPr id="4" name="Group 71">
            <a:extLst>
              <a:ext uri="{FF2B5EF4-FFF2-40B4-BE49-F238E27FC236}">
                <a16:creationId xmlns:a16="http://schemas.microsoft.com/office/drawing/2014/main" id="{A875A57A-D7EC-CFAB-2E70-5EE2B24057F8}"/>
              </a:ext>
            </a:extLst>
          </p:cNvPr>
          <p:cNvGraphicFramePr>
            <a:graphicFrameLocks/>
          </p:cNvGraphicFramePr>
          <p:nvPr>
            <p:extLst>
              <p:ext uri="{D42A27DB-BD31-4B8C-83A1-F6EECF244321}">
                <p14:modId xmlns:p14="http://schemas.microsoft.com/office/powerpoint/2010/main" val="2381576039"/>
              </p:ext>
            </p:extLst>
          </p:nvPr>
        </p:nvGraphicFramePr>
        <p:xfrm>
          <a:off x="395636" y="2843139"/>
          <a:ext cx="8352728" cy="3238749"/>
        </p:xfrm>
        <a:graphic>
          <a:graphicData uri="http://schemas.openxmlformats.org/drawingml/2006/table">
            <a:tbl>
              <a:tblPr/>
              <a:tblGrid>
                <a:gridCol w="2088182">
                  <a:extLst>
                    <a:ext uri="{9D8B030D-6E8A-4147-A177-3AD203B41FA5}">
                      <a16:colId xmlns:a16="http://schemas.microsoft.com/office/drawing/2014/main" val="20000"/>
                    </a:ext>
                  </a:extLst>
                </a:gridCol>
                <a:gridCol w="2088182">
                  <a:extLst>
                    <a:ext uri="{9D8B030D-6E8A-4147-A177-3AD203B41FA5}">
                      <a16:colId xmlns:a16="http://schemas.microsoft.com/office/drawing/2014/main" val="20001"/>
                    </a:ext>
                  </a:extLst>
                </a:gridCol>
                <a:gridCol w="2088182">
                  <a:extLst>
                    <a:ext uri="{9D8B030D-6E8A-4147-A177-3AD203B41FA5}">
                      <a16:colId xmlns:a16="http://schemas.microsoft.com/office/drawing/2014/main" val="20002"/>
                    </a:ext>
                  </a:extLst>
                </a:gridCol>
                <a:gridCol w="2088182">
                  <a:extLst>
                    <a:ext uri="{9D8B030D-6E8A-4147-A177-3AD203B41FA5}">
                      <a16:colId xmlns:a16="http://schemas.microsoft.com/office/drawing/2014/main" val="20003"/>
                    </a:ext>
                  </a:extLst>
                </a:gridCol>
              </a:tblGrid>
              <a:tr h="1665981">
                <a:tc gridSpan="4">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Am Beispiel </a:t>
                      </a:r>
                      <a:r>
                        <a:rPr lang="de-DE" altLang="de-DE" sz="1800" b="1" kern="1200" dirty="0">
                          <a:solidFill>
                            <a:schemeClr val="tx2">
                              <a:lumMod val="60000"/>
                              <a:lumOff val="40000"/>
                            </a:schemeClr>
                          </a:solidFill>
                          <a:latin typeface="LMU CompatilFact" panose="02000500060000020003" pitchFamily="2" charset="0"/>
                          <a:ea typeface="+mn-ea"/>
                          <a:cs typeface="+mn-cs"/>
                        </a:rPr>
                        <a:t>Magister</a:t>
                      </a:r>
                      <a:r>
                        <a:rPr lang="de-DE" altLang="de-DE" sz="1800" kern="1200" dirty="0">
                          <a:solidFill>
                            <a:schemeClr val="tx2">
                              <a:lumMod val="60000"/>
                              <a:lumOff val="40000"/>
                            </a:schemeClr>
                          </a:solidFill>
                          <a:latin typeface="LMU CompatilFact" panose="02000500060000020003" pitchFamily="2" charset="0"/>
                          <a:ea typeface="+mn-ea"/>
                          <a:cs typeface="+mn-cs"/>
                        </a:rPr>
                        <a:t>: Pflichtmodul P 18</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Das Modul muss belegt werden.</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Im Rahmen des Moduls können aber Lehrveranstaltungen gewählt werden:</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„Aus den Wahlpflichtlehrveranstaltungen P 18.0.1 – P 18.0.4 ist eine Wahlpflichtlehrveranstaltung zu wählen.“: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425254">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a:t>
                      </a:r>
                      <a:r>
                        <a:rPr lang="de-DE" altLang="de-DE" sz="1800" kern="1200" dirty="0" err="1">
                          <a:solidFill>
                            <a:schemeClr val="tx2">
                              <a:lumMod val="60000"/>
                              <a:lumOff val="40000"/>
                            </a:schemeClr>
                          </a:solidFill>
                          <a:latin typeface="LMU CompatilFact" panose="02000500060000020003" pitchFamily="2" charset="0"/>
                          <a:ea typeface="+mn-ea"/>
                          <a:cs typeface="+mn-cs"/>
                        </a:rPr>
                        <a:t>Liturgiewis-senschaft</a:t>
                      </a:r>
                      <a:r>
                        <a:rPr lang="de-DE" altLang="de-DE" sz="1800" kern="1200" dirty="0">
                          <a:solidFill>
                            <a:schemeClr val="tx2">
                              <a:lumMod val="60000"/>
                              <a:lumOff val="40000"/>
                            </a:schemeClr>
                          </a:solidFill>
                          <a:latin typeface="LMU CompatilFact" panose="02000500060000020003" pitchFamily="2" charset="0"/>
                          <a:ea typeface="+mn-ea"/>
                          <a:cs typeface="+mn-cs"/>
                        </a:rPr>
                        <a:t>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18.0.2</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Kirchenrecht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18.0.3</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Pastoral-theologie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18.0.4</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Religions-pädagogik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734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04F8262-94C9-3BEF-95A1-7F1961F999EB}"/>
              </a:ext>
            </a:extLst>
          </p:cNvPr>
          <p:cNvSpPr txBox="1"/>
          <p:nvPr/>
        </p:nvSpPr>
        <p:spPr>
          <a:xfrm>
            <a:off x="395536" y="1916832"/>
            <a:ext cx="8280920" cy="1477328"/>
          </a:xfrm>
          <a:prstGeom prst="rect">
            <a:avLst/>
          </a:prstGeom>
          <a:noFill/>
        </p:spPr>
        <p:txBody>
          <a:bodyPr wrap="square">
            <a:spAutoFit/>
          </a:bodyPr>
          <a:lstStyle/>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Auswahlmöglichkeiten können Sie Ihrem jeweiligen </a:t>
            </a:r>
            <a:r>
              <a:rPr lang="de-DE" altLang="de-DE" b="1" dirty="0">
                <a:solidFill>
                  <a:schemeClr val="tx2">
                    <a:lumMod val="60000"/>
                    <a:lumOff val="40000"/>
                  </a:schemeClr>
                </a:solidFill>
                <a:latin typeface="LMU CompatilFact" panose="02000500060000020003" pitchFamily="2" charset="0"/>
              </a:rPr>
              <a:t>Studienplan</a:t>
            </a:r>
            <a:r>
              <a:rPr lang="de-DE" altLang="de-DE" dirty="0">
                <a:solidFill>
                  <a:schemeClr val="tx2">
                    <a:lumMod val="60000"/>
                    <a:lumOff val="40000"/>
                  </a:schemeClr>
                </a:solidFill>
                <a:latin typeface="LMU CompatilFact" panose="02000500060000020003" pitchFamily="2" charset="0"/>
              </a:rPr>
              <a:t> entnehmen, den Sie auf der </a:t>
            </a:r>
            <a:r>
              <a:rPr lang="de-DE" altLang="de-DE" b="1" dirty="0">
                <a:solidFill>
                  <a:schemeClr val="tx2">
                    <a:lumMod val="60000"/>
                    <a:lumOff val="40000"/>
                  </a:schemeClr>
                </a:solidFill>
                <a:latin typeface="LMU CompatilFact" panose="02000500060000020003" pitchFamily="2" charset="0"/>
              </a:rPr>
              <a:t>Homepage</a:t>
            </a:r>
            <a:r>
              <a:rPr lang="de-DE" altLang="de-DE" dirty="0">
                <a:solidFill>
                  <a:schemeClr val="tx2">
                    <a:lumMod val="60000"/>
                    <a:lumOff val="40000"/>
                  </a:schemeClr>
                </a:solidFill>
                <a:latin typeface="LMU CompatilFact" panose="02000500060000020003" pitchFamily="2" charset="0"/>
              </a:rPr>
              <a:t> abrufen oder im </a:t>
            </a:r>
            <a:r>
              <a:rPr lang="de-DE" altLang="de-DE" b="1" dirty="0">
                <a:solidFill>
                  <a:schemeClr val="tx2">
                    <a:lumMod val="60000"/>
                    <a:lumOff val="40000"/>
                  </a:schemeClr>
                </a:solidFill>
                <a:latin typeface="LMU CompatilFact" panose="02000500060000020003" pitchFamily="2" charset="0"/>
              </a:rPr>
              <a:t>Portal LSF </a:t>
            </a:r>
            <a:r>
              <a:rPr lang="de-DE" altLang="de-DE" dirty="0">
                <a:solidFill>
                  <a:schemeClr val="tx2">
                    <a:lumMod val="60000"/>
                    <a:lumOff val="40000"/>
                  </a:schemeClr>
                </a:solidFill>
                <a:latin typeface="LMU CompatilFact" panose="02000500060000020003" pitchFamily="2" charset="0"/>
              </a:rPr>
              <a:t>einsehen können.</a:t>
            </a:r>
          </a:p>
          <a:p>
            <a:pPr marL="285750" indent="-285750" eaLnBrk="1" hangingPunct="1">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eaLnBrk="1" hangingPunct="1"/>
            <a:endParaRPr lang="de-DE" altLang="de-DE" dirty="0">
              <a:solidFill>
                <a:schemeClr val="tx2">
                  <a:lumMod val="60000"/>
                  <a:lumOff val="40000"/>
                </a:schemeClr>
              </a:solidFill>
              <a:latin typeface="LMU CompatilFact" panose="02000500060000020003" pitchFamily="2" charset="0"/>
            </a:endParaRPr>
          </a:p>
        </p:txBody>
      </p:sp>
      <p:sp>
        <p:nvSpPr>
          <p:cNvPr id="5" name="Textfeld 4">
            <a:extLst>
              <a:ext uri="{FF2B5EF4-FFF2-40B4-BE49-F238E27FC236}">
                <a16:creationId xmlns:a16="http://schemas.microsoft.com/office/drawing/2014/main" id="{1232A3FC-6FC6-FF1A-0A76-15724EA7E60F}"/>
              </a:ext>
            </a:extLst>
          </p:cNvPr>
          <p:cNvSpPr txBox="1"/>
          <p:nvPr/>
        </p:nvSpPr>
        <p:spPr>
          <a:xfrm>
            <a:off x="395536" y="2996952"/>
            <a:ext cx="8136904" cy="2862322"/>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Prinzipiell können Sie immer mehr LV besuchen, als Sie müssen, aber</a:t>
            </a:r>
            <a:r>
              <a:rPr lang="de-DE" altLang="de-DE" dirty="0">
                <a:solidFill>
                  <a:schemeClr val="tx2">
                    <a:lumMod val="60000"/>
                    <a:lumOff val="40000"/>
                  </a:schemeClr>
                </a:solidFill>
                <a:latin typeface="LMU CompatilFact" panose="02000500060000020003" pitchFamily="2" charset="0"/>
              </a:rPr>
              <a:t>:</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Bei Wahlpflichtlehrveranstaltungen ist immer angegeben, wie viele Veranstaltungen auszuwählen sind.</a:t>
            </a:r>
          </a:p>
          <a:p>
            <a:pPr marL="1200150" lvl="2" indent="-285750">
              <a:buFont typeface="Wingdings" panose="05000000000000000000" pitchFamily="2" charset="2"/>
              <a:buChar char="Ä"/>
            </a:pPr>
            <a:r>
              <a:rPr lang="de-DE" altLang="de-DE" dirty="0">
                <a:solidFill>
                  <a:schemeClr val="tx2">
                    <a:lumMod val="60000"/>
                    <a:lumOff val="40000"/>
                  </a:schemeClr>
                </a:solidFill>
                <a:latin typeface="LMU CompatilFact" panose="02000500060000020003" pitchFamily="2" charset="0"/>
              </a:rPr>
              <a:t>Zum Beispiel: eine Veranstaltung aus P 18.0.1 – P 18.0.4</a:t>
            </a:r>
          </a:p>
          <a:p>
            <a:pPr marL="1200150" lvl="2" indent="-285750">
              <a:buFont typeface="Wingdings" panose="05000000000000000000" pitchFamily="2" charset="2"/>
              <a:buChar char="Ä"/>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Bitte halten Sie diese Auswahlvorgabe im Hinblick auf die Prüfungen ein.</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Es können nicht mehr Prüfungen abgelegt und ECTS-Punkte eingebracht werden, als für das Modul vorgesehen sind.</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Zu viel erbrachte Punkte werden nicht gewertet.</a:t>
            </a:r>
          </a:p>
        </p:txBody>
      </p:sp>
    </p:spTree>
    <p:extLst>
      <p:ext uri="{BB962C8B-B14F-4D97-AF65-F5344CB8AC3E}">
        <p14:creationId xmlns:p14="http://schemas.microsoft.com/office/powerpoint/2010/main" val="30251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9D8BB88-CC2F-0593-3E54-86F42ED537CC}"/>
              </a:ext>
            </a:extLst>
          </p:cNvPr>
          <p:cNvSpPr txBox="1"/>
          <p:nvPr/>
        </p:nvSpPr>
        <p:spPr>
          <a:xfrm>
            <a:off x="701378" y="2996952"/>
            <a:ext cx="7687046" cy="2246769"/>
          </a:xfrm>
          <a:prstGeom prst="rect">
            <a:avLst/>
          </a:prstGeom>
          <a:noFill/>
        </p:spPr>
        <p:txBody>
          <a:bodyPr wrap="square">
            <a:spAutoFit/>
          </a:bodyPr>
          <a:lstStyle/>
          <a:p>
            <a:pPr marL="342900" indent="-342900" eaLnBrk="1" hangingPunct="1">
              <a:buClr>
                <a:schemeClr val="accent1">
                  <a:lumMod val="60000"/>
                  <a:lumOff val="40000"/>
                </a:schemeClr>
              </a:buClr>
              <a:buFont typeface="Wingdings" panose="05000000000000000000" pitchFamily="2" charset="2"/>
              <a:buChar char="Ø"/>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Clr>
                <a:schemeClr val="accent1">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 BA-Studiengänge Katholische Theologie/Religionslehre sind modular aufgebaut.</a:t>
            </a:r>
          </a:p>
          <a:p>
            <a:pPr eaLnBrk="1" hangingPunct="1">
              <a:buClr>
                <a:schemeClr val="accent1">
                  <a:lumMod val="60000"/>
                  <a:lumOff val="40000"/>
                </a:schemeClr>
              </a:buCl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Clr>
                <a:schemeClr val="accent1">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 Module werden </a:t>
            </a:r>
            <a:r>
              <a:rPr lang="de-DE" altLang="de-DE" sz="2000" b="1" dirty="0">
                <a:solidFill>
                  <a:schemeClr val="tx2">
                    <a:lumMod val="60000"/>
                    <a:lumOff val="40000"/>
                  </a:schemeClr>
                </a:solidFill>
                <a:latin typeface="LMU CompatilFact" panose="02000500060000020003" pitchFamily="2" charset="0"/>
              </a:rPr>
              <a:t>jährlich</a:t>
            </a:r>
            <a:r>
              <a:rPr lang="de-DE" altLang="de-DE" sz="2000" dirty="0">
                <a:solidFill>
                  <a:schemeClr val="tx2">
                    <a:lumMod val="60000"/>
                    <a:lumOff val="40000"/>
                  </a:schemeClr>
                </a:solidFill>
                <a:latin typeface="LMU CompatilFact" panose="02000500060000020003" pitchFamily="2" charset="0"/>
              </a:rPr>
              <a:t> angeboten.</a:t>
            </a:r>
          </a:p>
          <a:p>
            <a:pPr marL="342900" indent="-342900" eaLnBrk="1" hangingPunct="1">
              <a:buClr>
                <a:schemeClr val="accent1">
                  <a:lumMod val="60000"/>
                  <a:lumOff val="40000"/>
                </a:schemeClr>
              </a:buClr>
              <a:buFont typeface="Wingdings" panose="05000000000000000000" pitchFamily="2" charset="2"/>
              <a:buChar char="Ø"/>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Clr>
                <a:schemeClr val="accent1">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Abschluss: Bachelor </a:t>
            </a:r>
          </a:p>
        </p:txBody>
      </p:sp>
      <p:sp>
        <p:nvSpPr>
          <p:cNvPr id="6" name="Rechteck 5">
            <a:extLst>
              <a:ext uri="{FF2B5EF4-FFF2-40B4-BE49-F238E27FC236}">
                <a16:creationId xmlns:a16="http://schemas.microsoft.com/office/drawing/2014/main" id="{F3182C6D-8F9B-41CC-A40D-2859CD0EFD94}"/>
              </a:ext>
            </a:extLst>
          </p:cNvPr>
          <p:cNvSpPr/>
          <p:nvPr/>
        </p:nvSpPr>
        <p:spPr>
          <a:xfrm>
            <a:off x="179512" y="1772815"/>
            <a:ext cx="8496944" cy="78474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Die BA-Studiengänge im Profil</a:t>
            </a:r>
          </a:p>
          <a:p>
            <a:pPr algn="ctr"/>
            <a:r>
              <a:rPr lang="de-DE" sz="2800" b="1" dirty="0">
                <a:latin typeface="LMU CompatilFact" panose="02000500060000020003" pitchFamily="2" charset="0"/>
              </a:rPr>
              <a:t>Allgemeine Informationen</a:t>
            </a:r>
          </a:p>
        </p:txBody>
      </p:sp>
    </p:spTree>
    <p:extLst>
      <p:ext uri="{BB962C8B-B14F-4D97-AF65-F5344CB8AC3E}">
        <p14:creationId xmlns:p14="http://schemas.microsoft.com/office/powerpoint/2010/main" val="23264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A6E75F-FC6F-8484-94C0-7D1FEB366CD8}"/>
              </a:ext>
            </a:extLst>
          </p:cNvPr>
          <p:cNvSpPr txBox="1"/>
          <p:nvPr/>
        </p:nvSpPr>
        <p:spPr>
          <a:xfrm>
            <a:off x="827584" y="1988840"/>
            <a:ext cx="7704856" cy="4401205"/>
          </a:xfrm>
          <a:prstGeom prst="rect">
            <a:avLst/>
          </a:prstGeom>
          <a:noFill/>
        </p:spPr>
        <p:txBody>
          <a:bodyPr wrap="square">
            <a:spAutoFit/>
          </a:bodyPr>
          <a:lstStyle/>
          <a:p>
            <a:pPr>
              <a:tabLst>
                <a:tab pos="355600" algn="l"/>
              </a:tabLst>
              <a:defRPr/>
            </a:pPr>
            <a:r>
              <a:rPr lang="de-DE" altLang="de-DE" sz="2000" b="1" dirty="0">
                <a:solidFill>
                  <a:schemeClr val="tx2">
                    <a:lumMod val="60000"/>
                    <a:lumOff val="40000"/>
                  </a:schemeClr>
                </a:solidFill>
                <a:latin typeface="LMU CompatilFact" panose="02000500060000020003" pitchFamily="2" charset="0"/>
              </a:rPr>
              <a:t>Zur Struktur des Studiums: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Die Studiengänge folgen dem Prinzip des aufbauenden Lernens.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Zunächst werden Module studiert, die in die einzelnen Fächergruppen der Katholischen Theologie einführen. </a:t>
            </a:r>
          </a:p>
          <a:p>
            <a:pPr indent="0">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Aufbauend dazu sind Module vorgesehen, die Ihr Wissen ergänzen und vertiefen.</a:t>
            </a:r>
          </a:p>
          <a:p>
            <a:pPr marL="342900" indent="-342900">
              <a:buFont typeface="Wingdings" panose="05000000000000000000" pitchFamily="2" charset="2"/>
              <a:buChar char="Ø"/>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tabLst>
                <a:tab pos="355600" algn="l"/>
              </a:tabLst>
              <a:defRPr/>
            </a:pPr>
            <a:r>
              <a:rPr lang="de-DE" altLang="de-DE" sz="2000" dirty="0">
                <a:solidFill>
                  <a:schemeClr val="tx2">
                    <a:lumMod val="60000"/>
                    <a:lumOff val="40000"/>
                  </a:schemeClr>
                </a:solidFill>
                <a:latin typeface="LMU CompatilFact" panose="02000500060000020003" pitchFamily="2" charset="0"/>
              </a:rPr>
              <a:t>Die Module richten sich an den einzelnen Fächergruppen der Theologie aus (Biblisch, Historisch, Systematisch, Praktisch, Fachdidaktik) </a:t>
            </a:r>
          </a:p>
        </p:txBody>
      </p:sp>
    </p:spTree>
    <p:extLst>
      <p:ext uri="{BB962C8B-B14F-4D97-AF65-F5344CB8AC3E}">
        <p14:creationId xmlns:p14="http://schemas.microsoft.com/office/powerpoint/2010/main" val="39566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9D8BB88-CC2F-0593-3E54-86F42ED537CC}"/>
              </a:ext>
            </a:extLst>
          </p:cNvPr>
          <p:cNvSpPr txBox="1"/>
          <p:nvPr/>
        </p:nvSpPr>
        <p:spPr>
          <a:xfrm>
            <a:off x="600125" y="1700808"/>
            <a:ext cx="7704856" cy="5324535"/>
          </a:xfrm>
          <a:prstGeom prst="rect">
            <a:avLst/>
          </a:prstGeom>
          <a:noFill/>
        </p:spPr>
        <p:txBody>
          <a:bodyPr wrap="square">
            <a:spAutoFit/>
          </a:bodyPr>
          <a:lstStyle/>
          <a:p>
            <a:pPr marL="342900" indent="-342900">
              <a:buClr>
                <a:schemeClr val="accent1">
                  <a:lumMod val="60000"/>
                  <a:lumOff val="40000"/>
                </a:schemeClr>
              </a:buCl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Das </a:t>
            </a:r>
            <a:r>
              <a:rPr lang="de-DE" altLang="de-DE" sz="2000" b="1" dirty="0">
                <a:solidFill>
                  <a:schemeClr val="tx2">
                    <a:lumMod val="60000"/>
                    <a:lumOff val="40000"/>
                  </a:schemeClr>
                </a:solidFill>
                <a:latin typeface="LMU CompatilFact" panose="02000500060000020003" pitchFamily="2" charset="0"/>
              </a:rPr>
              <a:t>BA-Nebenfach</a:t>
            </a:r>
            <a:r>
              <a:rPr lang="de-DE" altLang="de-DE" sz="2000" dirty="0">
                <a:solidFill>
                  <a:schemeClr val="tx2">
                    <a:lumMod val="60000"/>
                    <a:lumOff val="40000"/>
                  </a:schemeClr>
                </a:solidFill>
                <a:latin typeface="LMU CompatilFact" panose="02000500060000020003" pitchFamily="2" charset="0"/>
              </a:rPr>
              <a:t> umfasst exakt:</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60 ECTS-Punkte</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5 Module</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5 Fachsemester</a:t>
            </a:r>
          </a:p>
          <a:p>
            <a:pPr>
              <a:buClr>
                <a:schemeClr val="accent1">
                  <a:lumMod val="60000"/>
                  <a:lumOff val="40000"/>
                </a:schemeClr>
              </a:buClr>
            </a:pPr>
            <a:endParaRPr lang="de-DE" altLang="de-DE" sz="2000" dirty="0">
              <a:solidFill>
                <a:schemeClr val="tx2">
                  <a:lumMod val="60000"/>
                  <a:lumOff val="40000"/>
                </a:schemeClr>
              </a:solidFill>
              <a:latin typeface="LMU CompatilFact" panose="02000500060000020003" pitchFamily="2" charset="0"/>
            </a:endParaRPr>
          </a:p>
          <a:p>
            <a:pPr marL="342900" indent="-342900">
              <a:buClr>
                <a:schemeClr val="accent1">
                  <a:lumMod val="60000"/>
                  <a:lumOff val="40000"/>
                </a:schemeClr>
              </a:buClr>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BA-Berufliche Bildung </a:t>
            </a:r>
            <a:r>
              <a:rPr lang="de-DE" altLang="de-DE" sz="2000" dirty="0">
                <a:solidFill>
                  <a:schemeClr val="tx2">
                    <a:lumMod val="60000"/>
                    <a:lumOff val="40000"/>
                  </a:schemeClr>
                </a:solidFill>
                <a:latin typeface="LMU CompatilFact" panose="02000500060000020003" pitchFamily="2" charset="0"/>
              </a:rPr>
              <a:t>umfasst exakt:</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30 ECTS-Punkte </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4 Module</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4 Fachsemester</a:t>
            </a:r>
          </a:p>
          <a:p>
            <a:pPr marL="342900" indent="-342900">
              <a:buClr>
                <a:schemeClr val="accent1">
                  <a:lumMod val="60000"/>
                  <a:lumOff val="40000"/>
                </a:schemeClr>
              </a:buClr>
              <a:buFont typeface="Wingdings" panose="05000000000000000000" pitchFamily="2" charset="2"/>
              <a:buChar char="Ø"/>
            </a:pPr>
            <a:endParaRPr lang="de-DE" altLang="de-DE" sz="2000" dirty="0">
              <a:solidFill>
                <a:schemeClr val="tx2">
                  <a:lumMod val="60000"/>
                  <a:lumOff val="40000"/>
                </a:schemeClr>
              </a:solidFill>
              <a:latin typeface="LMU CompatilFact" panose="02000500060000020003" pitchFamily="2" charset="0"/>
            </a:endParaRPr>
          </a:p>
          <a:p>
            <a:pPr marL="342900" indent="-342900">
              <a:buClr>
                <a:schemeClr val="accent1">
                  <a:lumMod val="60000"/>
                  <a:lumOff val="40000"/>
                </a:schemeClr>
              </a:buClr>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BA-Wirtschaftspädagogik </a:t>
            </a:r>
            <a:r>
              <a:rPr lang="de-DE" altLang="de-DE" sz="2000" dirty="0">
                <a:solidFill>
                  <a:schemeClr val="tx2">
                    <a:lumMod val="60000"/>
                    <a:lumOff val="40000"/>
                  </a:schemeClr>
                </a:solidFill>
                <a:latin typeface="LMU CompatilFact" panose="02000500060000020003" pitchFamily="2" charset="0"/>
              </a:rPr>
              <a:t>umfasst exakt:</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36 ECTS-Punkte</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8 aus 11 Modulen</a:t>
            </a:r>
          </a:p>
          <a:p>
            <a:pPr marL="800100" lvl="1" indent="-342900">
              <a:buClr>
                <a:schemeClr val="accent1">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4 Fachsemester</a:t>
            </a:r>
          </a:p>
          <a:p>
            <a:pPr marL="342900" indent="-342900">
              <a:lnSpc>
                <a:spcPct val="150000"/>
              </a:lnSpc>
              <a:buClr>
                <a:schemeClr val="accent1">
                  <a:lumMod val="60000"/>
                  <a:lumOff val="40000"/>
                </a:schemeClr>
              </a:buClr>
              <a:buFont typeface="Wingdings" panose="05000000000000000000" pitchFamily="2" charset="2"/>
              <a:buChar char="v"/>
            </a:pPr>
            <a:endParaRPr lang="de-DE" altLang="de-DE" sz="2000" dirty="0">
              <a:solidFill>
                <a:schemeClr val="tx2">
                  <a:lumMod val="60000"/>
                  <a:lumOff val="40000"/>
                </a:schemeClr>
              </a:solidFill>
              <a:latin typeface="LMU CompatilFact" panose="02000500060000020003" pitchFamily="2" charset="0"/>
            </a:endParaRPr>
          </a:p>
          <a:p>
            <a:pPr marL="342900" indent="-342900">
              <a:lnSpc>
                <a:spcPct val="150000"/>
              </a:lnSpc>
              <a:buClr>
                <a:schemeClr val="accent1">
                  <a:lumMod val="60000"/>
                  <a:lumOff val="40000"/>
                </a:schemeClr>
              </a:buClr>
              <a:buFont typeface="Wingdings" panose="05000000000000000000" pitchFamily="2" charset="2"/>
              <a:buChar char="v"/>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359735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49CD438-3ABD-10A9-F65D-4C51EDBD40A5}"/>
              </a:ext>
            </a:extLst>
          </p:cNvPr>
          <p:cNvSpPr txBox="1"/>
          <p:nvPr/>
        </p:nvSpPr>
        <p:spPr>
          <a:xfrm>
            <a:off x="683568" y="2000407"/>
            <a:ext cx="7776864" cy="3970318"/>
          </a:xfrm>
          <a:prstGeom prst="rect">
            <a:avLst/>
          </a:prstGeom>
          <a:noFill/>
        </p:spPr>
        <p:txBody>
          <a:bodyPr wrap="square">
            <a:spAutoFit/>
          </a:bodyPr>
          <a:lstStyle/>
          <a:p>
            <a:pPr marL="0" indent="0" eaLnBrk="1" hangingPunct="1">
              <a:defRPr/>
            </a:pPr>
            <a:r>
              <a:rPr lang="de-DE" sz="1800" b="1" dirty="0">
                <a:solidFill>
                  <a:schemeClr val="tx2">
                    <a:lumMod val="60000"/>
                    <a:lumOff val="40000"/>
                  </a:schemeClr>
                </a:solidFill>
                <a:latin typeface="LMU CompatilFact" panose="02000500060000020003" pitchFamily="2" charset="0"/>
              </a:rPr>
              <a:t>BA-BB und BA-</a:t>
            </a:r>
            <a:r>
              <a:rPr lang="de-DE" sz="1800" b="1" dirty="0" err="1">
                <a:solidFill>
                  <a:schemeClr val="tx2">
                    <a:lumMod val="60000"/>
                    <a:lumOff val="40000"/>
                  </a:schemeClr>
                </a:solidFill>
                <a:latin typeface="LMU CompatilFact" panose="02000500060000020003" pitchFamily="2" charset="0"/>
              </a:rPr>
              <a:t>WiPäd</a:t>
            </a:r>
            <a:r>
              <a:rPr lang="de-DE" sz="1800" b="1" dirty="0">
                <a:solidFill>
                  <a:schemeClr val="tx2">
                    <a:lumMod val="60000"/>
                    <a:lumOff val="40000"/>
                  </a:schemeClr>
                </a:solidFill>
                <a:latin typeface="LMU CompatilFact" panose="02000500060000020003" pitchFamily="2" charset="0"/>
              </a:rPr>
              <a:t>:</a:t>
            </a:r>
          </a:p>
          <a:p>
            <a:pPr marL="0" indent="0" eaLnBrk="1" hangingPunct="1">
              <a:defRPr/>
            </a:pPr>
            <a:endParaRPr lang="de-DE" sz="1800" b="1" dirty="0">
              <a:solidFill>
                <a:schemeClr val="tx2">
                  <a:lumMod val="60000"/>
                  <a:lumOff val="40000"/>
                </a:schemeClr>
              </a:solidFill>
              <a:latin typeface="LMU CompatilFact" panose="02000500060000020003" pitchFamily="2" charset="0"/>
            </a:endParaRPr>
          </a:p>
          <a:p>
            <a:pPr marL="0" indent="0" eaLnBrk="1" hangingPunct="1">
              <a:defRPr/>
            </a:pPr>
            <a:r>
              <a:rPr lang="de-DE" dirty="0">
                <a:solidFill>
                  <a:schemeClr val="tx2">
                    <a:lumMod val="60000"/>
                    <a:lumOff val="40000"/>
                  </a:schemeClr>
                </a:solidFill>
                <a:latin typeface="LMU CompatilFact" panose="02000500060000020003" pitchFamily="2" charset="0"/>
              </a:rPr>
              <a:t>Es </a:t>
            </a:r>
            <a:r>
              <a:rPr lang="de-DE" sz="1800" dirty="0">
                <a:solidFill>
                  <a:schemeClr val="tx2">
                    <a:lumMod val="60000"/>
                    <a:lumOff val="40000"/>
                  </a:schemeClr>
                </a:solidFill>
                <a:latin typeface="LMU CompatilFact" panose="02000500060000020003" pitchFamily="2" charset="0"/>
              </a:rPr>
              <a:t>werden Module studiert, die </a:t>
            </a:r>
            <a:r>
              <a:rPr lang="de-DE" sz="1800" b="1" dirty="0">
                <a:solidFill>
                  <a:schemeClr val="tx2">
                    <a:lumMod val="60000"/>
                    <a:lumOff val="40000"/>
                  </a:schemeClr>
                </a:solidFill>
                <a:latin typeface="LMU CompatilFact" panose="02000500060000020003" pitchFamily="2" charset="0"/>
              </a:rPr>
              <a:t>Grundlagen</a:t>
            </a:r>
            <a:r>
              <a:rPr lang="de-DE" sz="1800" dirty="0">
                <a:solidFill>
                  <a:schemeClr val="tx2">
                    <a:lumMod val="60000"/>
                    <a:lumOff val="40000"/>
                  </a:schemeClr>
                </a:solidFill>
                <a:latin typeface="LMU CompatilFact" panose="02000500060000020003" pitchFamily="2" charset="0"/>
              </a:rPr>
              <a:t> vermitteln und ein </a:t>
            </a:r>
            <a:r>
              <a:rPr lang="de-DE" sz="1800" b="1" dirty="0">
                <a:solidFill>
                  <a:schemeClr val="tx2">
                    <a:lumMod val="60000"/>
                    <a:lumOff val="40000"/>
                  </a:schemeClr>
                </a:solidFill>
                <a:latin typeface="LMU CompatilFact" panose="02000500060000020003" pitchFamily="2" charset="0"/>
              </a:rPr>
              <a:t>Basiswissen</a:t>
            </a:r>
            <a:r>
              <a:rPr lang="de-DE" sz="1800" dirty="0">
                <a:solidFill>
                  <a:schemeClr val="tx2">
                    <a:lumMod val="60000"/>
                    <a:lumOff val="40000"/>
                  </a:schemeClr>
                </a:solidFill>
                <a:latin typeface="LMU CompatilFact" panose="02000500060000020003" pitchFamily="2" charset="0"/>
              </a:rPr>
              <a:t> in folgenden Fächergruppen sichern:</a:t>
            </a:r>
          </a:p>
          <a:p>
            <a:pPr marL="266700" indent="-266700" eaLnBrk="1" hangingPunct="1">
              <a:defRPr/>
            </a:pPr>
            <a:endParaRPr lang="de-DE" sz="1800" b="1"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defRPr/>
            </a:pPr>
            <a:r>
              <a:rPr lang="de-DE" sz="1800" b="1" dirty="0">
                <a:solidFill>
                  <a:schemeClr val="tx2">
                    <a:lumMod val="60000"/>
                    <a:lumOff val="40000"/>
                  </a:schemeClr>
                </a:solidFill>
                <a:latin typeface="LMU CompatilFact" panose="02000500060000020003" pitchFamily="2" charset="0"/>
              </a:rPr>
              <a:t>Biblische</a:t>
            </a:r>
            <a:r>
              <a:rPr lang="de-DE" sz="1800" dirty="0">
                <a:solidFill>
                  <a:schemeClr val="tx2">
                    <a:lumMod val="60000"/>
                    <a:lumOff val="40000"/>
                  </a:schemeClr>
                </a:solidFill>
                <a:latin typeface="LMU CompatilFact" panose="02000500060000020003" pitchFamily="2" charset="0"/>
              </a:rPr>
              <a:t> </a:t>
            </a:r>
            <a:r>
              <a:rPr lang="de-DE" sz="1800" b="1" dirty="0">
                <a:solidFill>
                  <a:schemeClr val="tx2">
                    <a:lumMod val="60000"/>
                    <a:lumOff val="40000"/>
                  </a:schemeClr>
                </a:solidFill>
                <a:latin typeface="LMU CompatilFact" panose="02000500060000020003" pitchFamily="2" charset="0"/>
              </a:rPr>
              <a:t>Theologie </a:t>
            </a:r>
            <a:r>
              <a:rPr lang="de-DE" sz="1800" dirty="0">
                <a:solidFill>
                  <a:schemeClr val="tx2">
                    <a:lumMod val="60000"/>
                    <a:lumOff val="40000"/>
                  </a:schemeClr>
                </a:solidFill>
                <a:latin typeface="LMU CompatilFact" panose="02000500060000020003" pitchFamily="2" charset="0"/>
              </a:rPr>
              <a:t>(AT und NT)</a:t>
            </a:r>
          </a:p>
          <a:p>
            <a:pPr marL="285750" indent="-285750" eaLnBrk="1" hangingPunct="1">
              <a:buFont typeface="Arial" panose="020B0604020202020204" pitchFamily="34" charset="0"/>
              <a:buChar char="•"/>
              <a:defRPr/>
            </a:pPr>
            <a:r>
              <a:rPr lang="de-DE" sz="1800" b="1" dirty="0">
                <a:solidFill>
                  <a:schemeClr val="tx2">
                    <a:lumMod val="60000"/>
                    <a:lumOff val="40000"/>
                  </a:schemeClr>
                </a:solidFill>
                <a:latin typeface="LMU CompatilFact" panose="02000500060000020003" pitchFamily="2" charset="0"/>
              </a:rPr>
              <a:t>Systematische</a:t>
            </a:r>
            <a:r>
              <a:rPr lang="de-DE" sz="1800" dirty="0">
                <a:solidFill>
                  <a:schemeClr val="tx2">
                    <a:lumMod val="60000"/>
                    <a:lumOff val="40000"/>
                  </a:schemeClr>
                </a:solidFill>
                <a:latin typeface="LMU CompatilFact" panose="02000500060000020003" pitchFamily="2" charset="0"/>
              </a:rPr>
              <a:t> </a:t>
            </a:r>
            <a:r>
              <a:rPr lang="de-DE" sz="1800" b="1" dirty="0">
                <a:solidFill>
                  <a:schemeClr val="tx2">
                    <a:lumMod val="60000"/>
                    <a:lumOff val="40000"/>
                  </a:schemeClr>
                </a:solidFill>
                <a:latin typeface="LMU CompatilFact" panose="02000500060000020003" pitchFamily="2" charset="0"/>
              </a:rPr>
              <a:t>Theologie </a:t>
            </a:r>
            <a:r>
              <a:rPr lang="de-DE" sz="1800" dirty="0">
                <a:solidFill>
                  <a:schemeClr val="tx2">
                    <a:lumMod val="60000"/>
                    <a:lumOff val="40000"/>
                  </a:schemeClr>
                </a:solidFill>
                <a:latin typeface="LMU CompatilFact" panose="02000500060000020003" pitchFamily="2" charset="0"/>
              </a:rPr>
              <a:t>(Dogmatik, Fundamentaltheologie, Moraltheologie und Sozialethik)</a:t>
            </a:r>
          </a:p>
          <a:p>
            <a:pPr marL="285750" indent="-285750" eaLnBrk="1" hangingPunct="1">
              <a:buFont typeface="Arial" panose="020B0604020202020204" pitchFamily="34" charset="0"/>
              <a:buChar char="•"/>
              <a:defRPr/>
            </a:pPr>
            <a:r>
              <a:rPr lang="de-DE" sz="1800" b="1" dirty="0">
                <a:solidFill>
                  <a:schemeClr val="tx2">
                    <a:lumMod val="60000"/>
                    <a:lumOff val="40000"/>
                  </a:schemeClr>
                </a:solidFill>
                <a:latin typeface="LMU CompatilFact" panose="02000500060000020003" pitchFamily="2" charset="0"/>
              </a:rPr>
              <a:t>Historische</a:t>
            </a:r>
            <a:r>
              <a:rPr lang="de-DE" sz="1800" dirty="0">
                <a:solidFill>
                  <a:schemeClr val="tx2">
                    <a:lumMod val="60000"/>
                    <a:lumOff val="40000"/>
                  </a:schemeClr>
                </a:solidFill>
                <a:latin typeface="LMU CompatilFact" panose="02000500060000020003" pitchFamily="2" charset="0"/>
              </a:rPr>
              <a:t> </a:t>
            </a:r>
            <a:r>
              <a:rPr lang="de-DE" sz="1800" b="1" dirty="0">
                <a:solidFill>
                  <a:schemeClr val="tx2">
                    <a:lumMod val="60000"/>
                    <a:lumOff val="40000"/>
                  </a:schemeClr>
                </a:solidFill>
                <a:latin typeface="LMU CompatilFact" panose="02000500060000020003" pitchFamily="2" charset="0"/>
              </a:rPr>
              <a:t>Theologie</a:t>
            </a:r>
            <a:r>
              <a:rPr lang="de-DE" sz="1800" dirty="0">
                <a:solidFill>
                  <a:schemeClr val="tx2">
                    <a:lumMod val="60000"/>
                    <a:lumOff val="40000"/>
                  </a:schemeClr>
                </a:solidFill>
                <a:latin typeface="LMU CompatilFact" panose="02000500060000020003" pitchFamily="2" charset="0"/>
              </a:rPr>
              <a:t> (Kirchengeschichte des Altertums sowie Mittelalter/Neuzeit).</a:t>
            </a:r>
          </a:p>
          <a:p>
            <a:pPr marL="266700" indent="-266700" eaLnBrk="1" hangingPunct="1">
              <a:buFont typeface="Wingdings" panose="05000000000000000000" pitchFamily="2" charset="2"/>
              <a:buChar char="§"/>
              <a:defRPr/>
            </a:pPr>
            <a:endParaRPr lang="de-DE" dirty="0">
              <a:solidFill>
                <a:schemeClr val="tx2">
                  <a:lumMod val="60000"/>
                  <a:lumOff val="40000"/>
                </a:schemeClr>
              </a:solidFill>
              <a:latin typeface="LMU CompatilFact" panose="02000500060000020003" pitchFamily="2" charset="0"/>
            </a:endParaRPr>
          </a:p>
          <a:p>
            <a:pPr marL="285750" indent="-285750">
              <a:buFont typeface="Arial" panose="020B0604020202020204" pitchFamily="34" charset="0"/>
              <a:buChar char="•"/>
              <a:defRPr/>
            </a:pPr>
            <a:r>
              <a:rPr lang="de-DE" altLang="de-DE" b="1" dirty="0">
                <a:solidFill>
                  <a:schemeClr val="tx2">
                    <a:lumMod val="60000"/>
                    <a:lumOff val="40000"/>
                  </a:schemeClr>
                </a:solidFill>
                <a:latin typeface="LMU CompatilFact" panose="02000500060000020003" pitchFamily="2" charset="0"/>
              </a:rPr>
              <a:t>Die Fachdidaktik und die Fächer der Praktischen Theologie sind erst im Master-Studium vorgesehen.</a:t>
            </a:r>
          </a:p>
          <a:p>
            <a:pPr marL="266700" indent="-266700" eaLnBrk="1" hangingPunct="1">
              <a:buFont typeface="Wingdings" panose="05000000000000000000" pitchFamily="2" charset="2"/>
              <a:buChar char="§"/>
              <a:defRPr/>
            </a:pPr>
            <a:endParaRPr lang="de-DE" sz="18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18704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6CD7B4A-74F6-04A0-8F71-066E41C8D79D}"/>
              </a:ext>
            </a:extLst>
          </p:cNvPr>
          <p:cNvSpPr txBox="1"/>
          <p:nvPr/>
        </p:nvSpPr>
        <p:spPr>
          <a:xfrm>
            <a:off x="179512" y="1772816"/>
            <a:ext cx="8784976" cy="2062103"/>
          </a:xfrm>
          <a:prstGeom prst="rect">
            <a:avLst/>
          </a:prstGeom>
          <a:noFill/>
        </p:spPr>
        <p:txBody>
          <a:bodyPr wrap="square">
            <a:spAutoFit/>
          </a:bodyPr>
          <a:lstStyle/>
          <a:p>
            <a:pPr eaLnBrk="1" hangingPunct="1"/>
            <a:r>
              <a:rPr lang="de-DE" altLang="de-DE" sz="2000" b="1" u="sng" dirty="0">
                <a:solidFill>
                  <a:schemeClr val="tx2">
                    <a:lumMod val="60000"/>
                    <a:lumOff val="40000"/>
                  </a:schemeClr>
                </a:solidFill>
                <a:latin typeface="LMU CompatilFact" panose="02000500060000020003" pitchFamily="2" charset="0"/>
              </a:rPr>
              <a:t>Pflicht- und Wahlpflichtanteile im Studium für BA-BB</a:t>
            </a:r>
          </a:p>
          <a:p>
            <a:pPr eaLnBrk="1" hangingPunct="1"/>
            <a:endParaRPr lang="de-DE" altLang="de-DE"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Modulebene</a:t>
            </a:r>
            <a:r>
              <a:rPr lang="de-DE" altLang="de-DE" dirty="0">
                <a:solidFill>
                  <a:schemeClr val="tx2">
                    <a:lumMod val="60000"/>
                    <a:lumOff val="40000"/>
                  </a:schemeClr>
                </a:solidFill>
                <a:latin typeface="LMU CompatilFact" panose="02000500060000020003" pitchFamily="2" charset="0"/>
              </a:rPr>
              <a:t>:</a:t>
            </a:r>
          </a:p>
          <a:p>
            <a:pPr eaLnBrk="1" hangingPunct="1"/>
            <a:endParaRPr lang="de-DE" altLang="de-DE"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Das Studium beinhaltet ausschließlich Pflichtmodule.</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Diese Module müssen alle absolviert werden.</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Insgesamt werden 4 Pflichtmodule studiert.</a:t>
            </a:r>
          </a:p>
        </p:txBody>
      </p:sp>
      <p:sp>
        <p:nvSpPr>
          <p:cNvPr id="7" name="Textfeld 6">
            <a:extLst>
              <a:ext uri="{FF2B5EF4-FFF2-40B4-BE49-F238E27FC236}">
                <a16:creationId xmlns:a16="http://schemas.microsoft.com/office/drawing/2014/main" id="{9521D45E-8EA9-EB43-EC39-EFE3393E4F29}"/>
              </a:ext>
            </a:extLst>
          </p:cNvPr>
          <p:cNvSpPr txBox="1"/>
          <p:nvPr/>
        </p:nvSpPr>
        <p:spPr>
          <a:xfrm>
            <a:off x="251520" y="4077072"/>
            <a:ext cx="8280920" cy="2031325"/>
          </a:xfrm>
          <a:prstGeom prst="rect">
            <a:avLst/>
          </a:prstGeom>
          <a:noFill/>
        </p:spPr>
        <p:txBody>
          <a:bodyPr wrap="square">
            <a:spAutoFit/>
          </a:bodyPr>
          <a:lstStyle/>
          <a:p>
            <a:pPr marL="355600" indent="-35560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Veranstaltungsebene:</a:t>
            </a:r>
          </a:p>
          <a:p>
            <a:pPr marL="355600" indent="-355600" eaLnBrk="1" hangingPunct="1"/>
            <a:endParaRPr lang="de-DE" altLang="de-DE" b="1" dirty="0">
              <a:solidFill>
                <a:schemeClr val="tx2">
                  <a:lumMod val="60000"/>
                  <a:lumOff val="40000"/>
                </a:schemeClr>
              </a:solidFill>
              <a:latin typeface="LMU CompatilFact" panose="02000500060000020003" pitchFamily="2" charset="0"/>
            </a:endParaRPr>
          </a:p>
          <a:p>
            <a:pPr marL="812800" lvl="1" indent="-35560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Das Studium sieht (P) Pflicht- und (WP) Wahlpflichtlehrveranstaltungen vor. </a:t>
            </a:r>
          </a:p>
          <a:p>
            <a:pPr marL="812800" lvl="1" indent="-35560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Pflichtlehrveranstaltungen müssen ausnahmslos absolviert werden.</a:t>
            </a:r>
          </a:p>
          <a:p>
            <a:pPr marL="812800" lvl="1" indent="-35560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Bei Wahlpflichtlehrveranstaltungen treffen Studierende die Auswahl einer Lehrveranstaltung innerhalb eines Moduls.</a:t>
            </a:r>
          </a:p>
        </p:txBody>
      </p:sp>
    </p:spTree>
    <p:extLst>
      <p:ext uri="{BB962C8B-B14F-4D97-AF65-F5344CB8AC3E}">
        <p14:creationId xmlns:p14="http://schemas.microsoft.com/office/powerpoint/2010/main" val="934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6CD7B4A-74F6-04A0-8F71-066E41C8D79D}"/>
              </a:ext>
            </a:extLst>
          </p:cNvPr>
          <p:cNvSpPr txBox="1"/>
          <p:nvPr/>
        </p:nvSpPr>
        <p:spPr>
          <a:xfrm>
            <a:off x="179512" y="1772816"/>
            <a:ext cx="8784976" cy="3170099"/>
          </a:xfrm>
          <a:prstGeom prst="rect">
            <a:avLst/>
          </a:prstGeom>
          <a:noFill/>
        </p:spPr>
        <p:txBody>
          <a:bodyPr wrap="square">
            <a:spAutoFit/>
          </a:bodyPr>
          <a:lstStyle/>
          <a:p>
            <a:pPr eaLnBrk="1" hangingPunct="1"/>
            <a:r>
              <a:rPr lang="de-DE" altLang="de-DE" sz="2000" b="1" u="sng" dirty="0">
                <a:solidFill>
                  <a:schemeClr val="tx2">
                    <a:lumMod val="60000"/>
                    <a:lumOff val="40000"/>
                  </a:schemeClr>
                </a:solidFill>
                <a:latin typeface="LMU CompatilFact" panose="02000500060000020003" pitchFamily="2" charset="0"/>
              </a:rPr>
              <a:t>Pflicht- und Wahlpflichtanteile im Studium für BA-</a:t>
            </a:r>
            <a:r>
              <a:rPr lang="de-DE" altLang="de-DE" sz="2000" b="1" u="sng" dirty="0" err="1">
                <a:solidFill>
                  <a:schemeClr val="tx2">
                    <a:lumMod val="60000"/>
                    <a:lumOff val="40000"/>
                  </a:schemeClr>
                </a:solidFill>
                <a:latin typeface="LMU CompatilFact" panose="02000500060000020003" pitchFamily="2" charset="0"/>
              </a:rPr>
              <a:t>WiPäd</a:t>
            </a:r>
            <a:endParaRPr lang="de-DE" altLang="de-DE" sz="2000" b="1" u="sng" dirty="0">
              <a:solidFill>
                <a:schemeClr val="tx2">
                  <a:lumMod val="60000"/>
                  <a:lumOff val="40000"/>
                </a:schemeClr>
              </a:solidFill>
              <a:latin typeface="LMU CompatilFact" panose="02000500060000020003" pitchFamily="2" charset="0"/>
            </a:endParaRPr>
          </a:p>
          <a:p>
            <a:pPr eaLnBrk="1" hangingPunct="1"/>
            <a:endParaRPr lang="de-DE" altLang="de-DE"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Modulebene</a:t>
            </a:r>
            <a:r>
              <a:rPr lang="de-DE" altLang="de-DE" dirty="0">
                <a:solidFill>
                  <a:schemeClr val="tx2">
                    <a:lumMod val="60000"/>
                    <a:lumOff val="40000"/>
                  </a:schemeClr>
                </a:solidFill>
                <a:latin typeface="LMU CompatilFact" panose="02000500060000020003" pitchFamily="2" charset="0"/>
              </a:rPr>
              <a:t>:</a:t>
            </a:r>
          </a:p>
          <a:p>
            <a:pPr eaLnBrk="1" hangingPunct="1"/>
            <a:endParaRPr lang="de-DE" altLang="de-DE"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Das Studium beinhaltet ausschließlich Wahlpflichtmodule (WP).</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Mit Anmeldung eines WP-Moduls aus dem Bereich Kath. Religion zur   </a:t>
            </a:r>
          </a:p>
          <a:p>
            <a:pPr lvl="1"/>
            <a:r>
              <a:rPr lang="de-DE" altLang="de-DE" dirty="0">
                <a:solidFill>
                  <a:schemeClr val="tx2">
                    <a:lumMod val="60000"/>
                    <a:lumOff val="40000"/>
                  </a:schemeClr>
                </a:solidFill>
                <a:latin typeface="LMU CompatilFact" panose="02000500060000020003" pitchFamily="2" charset="0"/>
              </a:rPr>
              <a:t>      Prüfung treffen Sie die Wahl Ihres U-Faches.</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Um Ihr U-Fach abzuschließen, müssen alle WP Module wie vorgesehen </a:t>
            </a:r>
          </a:p>
          <a:p>
            <a:pPr lvl="1"/>
            <a:r>
              <a:rPr lang="de-DE" altLang="de-DE" dirty="0">
                <a:solidFill>
                  <a:schemeClr val="tx2">
                    <a:lumMod val="60000"/>
                    <a:lumOff val="40000"/>
                  </a:schemeClr>
                </a:solidFill>
                <a:latin typeface="LMU CompatilFact" panose="02000500060000020003" pitchFamily="2" charset="0"/>
              </a:rPr>
              <a:t>      absolviert werden.</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Insgesamt werden 8 aus 11 Wahlpflichtmodulen studiert.</a:t>
            </a:r>
          </a:p>
          <a:p>
            <a:pPr lvl="1"/>
            <a:endParaRPr lang="de-DE" altLang="de-DE" dirty="0">
              <a:solidFill>
                <a:schemeClr val="tx2">
                  <a:lumMod val="60000"/>
                  <a:lumOff val="40000"/>
                </a:schemeClr>
              </a:solidFill>
              <a:latin typeface="LMU CompatilFact" panose="02000500060000020003" pitchFamily="2" charset="0"/>
            </a:endParaRPr>
          </a:p>
        </p:txBody>
      </p:sp>
      <p:sp>
        <p:nvSpPr>
          <p:cNvPr id="7" name="Textfeld 6">
            <a:extLst>
              <a:ext uri="{FF2B5EF4-FFF2-40B4-BE49-F238E27FC236}">
                <a16:creationId xmlns:a16="http://schemas.microsoft.com/office/drawing/2014/main" id="{9521D45E-8EA9-EB43-EC39-EFE3393E4F29}"/>
              </a:ext>
            </a:extLst>
          </p:cNvPr>
          <p:cNvSpPr txBox="1"/>
          <p:nvPr/>
        </p:nvSpPr>
        <p:spPr>
          <a:xfrm>
            <a:off x="251520" y="4581126"/>
            <a:ext cx="8496944" cy="1754326"/>
          </a:xfrm>
          <a:prstGeom prst="rect">
            <a:avLst/>
          </a:prstGeom>
          <a:noFill/>
        </p:spPr>
        <p:txBody>
          <a:bodyPr wrap="square">
            <a:spAutoFit/>
          </a:bodyPr>
          <a:lstStyle/>
          <a:p>
            <a:pPr marL="355600" indent="-355600" eaLnBrk="1" hangingPunct="1">
              <a:buFont typeface="Wingdings" panose="05000000000000000000" pitchFamily="2" charset="2"/>
              <a:buChar char="Ø"/>
            </a:pPr>
            <a:endParaRPr lang="de-DE" altLang="de-DE" b="1" dirty="0">
              <a:solidFill>
                <a:schemeClr val="tx2">
                  <a:lumMod val="60000"/>
                  <a:lumOff val="40000"/>
                </a:schemeClr>
              </a:solidFill>
              <a:latin typeface="LMU CompatilFact" panose="02000500060000020003" pitchFamily="2" charset="0"/>
            </a:endParaRPr>
          </a:p>
          <a:p>
            <a:pPr marL="355600" indent="-35560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Veranstaltungsebene:</a:t>
            </a:r>
          </a:p>
          <a:p>
            <a:pPr eaLnBrk="1" hangingPunct="1"/>
            <a:endParaRPr lang="de-DE" altLang="de-DE" b="1"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Das Studium sieht ausnahmslos Pflichtlehrveranstaltungen vor. </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Nach Wahl eines Wahlpflichtmoduls müssen alle Pflichtlehrveranstaltungen ausnahmslos absolviert werden.</a:t>
            </a:r>
          </a:p>
        </p:txBody>
      </p:sp>
    </p:spTree>
    <p:extLst>
      <p:ext uri="{BB962C8B-B14F-4D97-AF65-F5344CB8AC3E}">
        <p14:creationId xmlns:p14="http://schemas.microsoft.com/office/powerpoint/2010/main" val="224967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C65DC35-CC28-4166-80D0-8746EFFEABD8}"/>
              </a:ext>
            </a:extLst>
          </p:cNvPr>
          <p:cNvSpPr>
            <a:spLocks noGrp="1"/>
          </p:cNvSpPr>
          <p:nvPr>
            <p:ph sz="half" idx="1"/>
          </p:nvPr>
        </p:nvSpPr>
        <p:spPr>
          <a:xfrm>
            <a:off x="457200" y="1600200"/>
            <a:ext cx="8075240" cy="4525963"/>
          </a:xfrm>
        </p:spPr>
        <p:txBody>
          <a:bodyPr/>
          <a:lstStyle/>
          <a:p>
            <a:pPr marL="0" indent="0" algn="ctr">
              <a:buNone/>
            </a:pPr>
            <a:r>
              <a:rPr lang="de-DE" b="1" u="sng" dirty="0">
                <a:solidFill>
                  <a:srgbClr val="0070C0"/>
                </a:solidFill>
                <a:latin typeface="LMU CompatilFact" panose="02000500060000020003" pitchFamily="2" charset="0"/>
              </a:rPr>
              <a:t>Einführung zum Studium der </a:t>
            </a:r>
            <a:br>
              <a:rPr lang="de-DE" b="1" u="sng" dirty="0">
                <a:solidFill>
                  <a:srgbClr val="0070C0"/>
                </a:solidFill>
                <a:latin typeface="LMU CompatilFact" panose="02000500060000020003" pitchFamily="2" charset="0"/>
              </a:rPr>
            </a:br>
            <a:r>
              <a:rPr lang="de-DE" b="1" u="sng" dirty="0">
                <a:solidFill>
                  <a:srgbClr val="0070C0"/>
                </a:solidFill>
                <a:latin typeface="LMU CompatilFact" panose="02000500060000020003" pitchFamily="2" charset="0"/>
              </a:rPr>
              <a:t>Katholischen Theologie</a:t>
            </a:r>
          </a:p>
          <a:p>
            <a:pPr marL="0" indent="0" algn="ctr">
              <a:buNone/>
            </a:pPr>
            <a:endParaRPr lang="de-DE" b="1" dirty="0">
              <a:solidFill>
                <a:srgbClr val="0070C0"/>
              </a:solidFill>
              <a:latin typeface="LMU CompatilFact" panose="02000500060000020003" pitchFamily="2" charset="0"/>
            </a:endParaRPr>
          </a:p>
          <a:p>
            <a:pPr marL="571500" indent="-571500">
              <a:buAutoNum type="romanUcPeriod"/>
            </a:pPr>
            <a:r>
              <a:rPr lang="de-DE" b="1" dirty="0">
                <a:solidFill>
                  <a:srgbClr val="0070C0"/>
                </a:solidFill>
                <a:latin typeface="LMU CompatilFact" panose="02000500060000020003" pitchFamily="2" charset="0"/>
              </a:rPr>
              <a:t>Grundinformationen</a:t>
            </a:r>
          </a:p>
          <a:p>
            <a:pPr marL="571500" indent="-571500">
              <a:buAutoNum type="romanUcPeriod"/>
            </a:pPr>
            <a:r>
              <a:rPr lang="de-DE" b="1" dirty="0">
                <a:solidFill>
                  <a:srgbClr val="0070C0"/>
                </a:solidFill>
                <a:latin typeface="LMU CompatilFact" panose="02000500060000020003" pitchFamily="2" charset="0"/>
              </a:rPr>
              <a:t>Der Magisterstudiengang im Profil</a:t>
            </a:r>
          </a:p>
          <a:p>
            <a:pPr marL="571500" indent="-571500">
              <a:buAutoNum type="romanUcPeriod"/>
            </a:pPr>
            <a:r>
              <a:rPr lang="de-DE" b="1" dirty="0">
                <a:solidFill>
                  <a:srgbClr val="0070C0"/>
                </a:solidFill>
                <a:latin typeface="LMU CompatilFact" panose="02000500060000020003" pitchFamily="2" charset="0"/>
              </a:rPr>
              <a:t>Die BA-Studiengänge im Profil</a:t>
            </a:r>
          </a:p>
          <a:p>
            <a:pPr marL="571500" indent="-571500">
              <a:buAutoNum type="romanUcPeriod"/>
            </a:pPr>
            <a:r>
              <a:rPr lang="de-DE" b="1" dirty="0">
                <a:solidFill>
                  <a:srgbClr val="0070C0"/>
                </a:solidFill>
                <a:latin typeface="LMU CompatilFact" panose="02000500060000020003" pitchFamily="2" charset="0"/>
              </a:rPr>
              <a:t>Belegen (LSF) und Prüfungen</a:t>
            </a:r>
          </a:p>
          <a:p>
            <a:pPr marL="571500" indent="-571500">
              <a:buAutoNum type="romanUcPeriod"/>
            </a:pPr>
            <a:r>
              <a:rPr lang="de-DE" b="1" dirty="0">
                <a:solidFill>
                  <a:srgbClr val="0070C0"/>
                </a:solidFill>
                <a:latin typeface="LMU CompatilFact" panose="02000500060000020003" pitchFamily="2" charset="0"/>
              </a:rPr>
              <a:t>Anlaufstellen und Hinweise</a:t>
            </a:r>
          </a:p>
          <a:p>
            <a:pPr marL="571500" indent="-571500">
              <a:buAutoNum type="romanUcPeriod"/>
            </a:pPr>
            <a:endParaRPr lang="de-DE" b="1" dirty="0">
              <a:solidFill>
                <a:srgbClr val="0070C0"/>
              </a:solidFill>
              <a:latin typeface="LMU CompatilFact" panose="02000500060000020003" pitchFamily="2" charset="0"/>
            </a:endParaRPr>
          </a:p>
          <a:p>
            <a:pPr marL="571500" indent="-571500">
              <a:buAutoNum type="romanUcPeriod"/>
            </a:pPr>
            <a:endParaRPr lang="de-DE" b="1" dirty="0">
              <a:solidFill>
                <a:srgbClr val="0070C0"/>
              </a:solidFill>
              <a:latin typeface="LMU CompatilFact" panose="02000500060000020003" pitchFamily="2" charset="0"/>
            </a:endParaRPr>
          </a:p>
        </p:txBody>
      </p:sp>
    </p:spTree>
    <p:extLst>
      <p:ext uri="{BB962C8B-B14F-4D97-AF65-F5344CB8AC3E}">
        <p14:creationId xmlns:p14="http://schemas.microsoft.com/office/powerpoint/2010/main" val="233543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486A9A9-A700-3C40-BDB2-044085A19E90}"/>
              </a:ext>
            </a:extLst>
          </p:cNvPr>
          <p:cNvSpPr txBox="1"/>
          <p:nvPr/>
        </p:nvSpPr>
        <p:spPr>
          <a:xfrm>
            <a:off x="323528" y="1628800"/>
            <a:ext cx="7920880" cy="4832092"/>
          </a:xfrm>
          <a:prstGeom prst="rect">
            <a:avLst/>
          </a:prstGeom>
          <a:noFill/>
        </p:spPr>
        <p:txBody>
          <a:bodyPr wrap="square">
            <a:spAutoFit/>
          </a:bodyPr>
          <a:lstStyle/>
          <a:p>
            <a:pPr marL="0" indent="0" eaLnBrk="1" hangingPunct="1">
              <a:defRPr/>
            </a:pPr>
            <a:r>
              <a:rPr lang="de-DE" altLang="de-DE" sz="2000" b="1" dirty="0">
                <a:solidFill>
                  <a:schemeClr val="tx2">
                    <a:lumMod val="60000"/>
                    <a:lumOff val="40000"/>
                  </a:schemeClr>
                </a:solidFill>
                <a:latin typeface="LMU CompatilFact" panose="02000500060000020003" pitchFamily="2" charset="0"/>
              </a:rPr>
              <a:t>Bachelor-Nebenfach:</a:t>
            </a:r>
            <a:endParaRPr lang="de-DE" altLang="de-DE" sz="2000"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Im 1. und 2. Fachsemester (FS) werden Module studiert, die (entsprechend der eigenen Auswahl) in die einzelnen Disziplinen der Theologie einführen: Biblische, Historische, Systematische und Praktische Theologie sowie Philosophie.</a:t>
            </a:r>
          </a:p>
          <a:p>
            <a:pPr marL="0" indent="0" eaLnBrk="1" hangingPunct="1">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Aufbauend dazu sind im 3. – 5. FS Module vorgesehen, die Ihr Wissen </a:t>
            </a:r>
            <a:r>
              <a:rPr lang="de-DE" altLang="de-DE" b="1" dirty="0">
                <a:solidFill>
                  <a:schemeClr val="tx2">
                    <a:lumMod val="60000"/>
                    <a:lumOff val="40000"/>
                  </a:schemeClr>
                </a:solidFill>
                <a:latin typeface="LMU CompatilFact" panose="02000500060000020003" pitchFamily="2" charset="0"/>
              </a:rPr>
              <a:t>ergänzen und vertiefen</a:t>
            </a:r>
            <a:r>
              <a:rPr lang="de-DE" altLang="de-DE" dirty="0">
                <a:solidFill>
                  <a:schemeClr val="tx2">
                    <a:lumMod val="60000"/>
                    <a:lumOff val="40000"/>
                  </a:schemeClr>
                </a:solidFill>
                <a:latin typeface="LMU CompatilFact" panose="02000500060000020003" pitchFamily="2" charset="0"/>
              </a:rPr>
              <a:t>.</a:t>
            </a:r>
          </a:p>
          <a:p>
            <a:pPr marL="0" indent="0" eaLnBrk="1" hangingPunct="1">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defRPr/>
            </a:pPr>
            <a:r>
              <a:rPr lang="de-DE" b="1" dirty="0">
                <a:solidFill>
                  <a:schemeClr val="tx2">
                    <a:lumMod val="60000"/>
                    <a:lumOff val="40000"/>
                  </a:schemeClr>
                </a:solidFill>
                <a:latin typeface="LMU CompatilFact" panose="02000500060000020003" pitchFamily="2" charset="0"/>
              </a:rPr>
              <a:t>Besonderheit an Modul P 3 und P 5:</a:t>
            </a:r>
          </a:p>
          <a:p>
            <a:pPr marL="742950" lvl="1" indent="-285750">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In Modul P 3 können 0-6 von 12 ECTS-Punkten aus einem Angebot der Evangelischen Theologie erbracht werden.</a:t>
            </a:r>
          </a:p>
          <a:p>
            <a:pPr marL="0" indent="0" eaLnBrk="1" hangingPunct="1">
              <a:defRPr/>
            </a:pPr>
            <a:endParaRPr lang="de-DE"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In Modul P 5 können 0-6 von 12 ECTS-Punkten aus einem Angebot der Orthodoxen Theologie erbracht werden.</a:t>
            </a:r>
          </a:p>
          <a:p>
            <a:pPr eaLnBrk="1" hangingPunct="1">
              <a:defRPr/>
            </a:pPr>
            <a:endParaRPr 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defRPr/>
            </a:pPr>
            <a:r>
              <a:rPr lang="de-DE" dirty="0">
                <a:solidFill>
                  <a:schemeClr val="tx2">
                    <a:lumMod val="60000"/>
                    <a:lumOff val="40000"/>
                  </a:schemeClr>
                </a:solidFill>
                <a:latin typeface="LMU CompatilFact" panose="02000500060000020003" pitchFamily="2" charset="0"/>
              </a:rPr>
              <a:t>Möglichkeit einer „ökumenischen“ Schwerpunktsetzung.</a:t>
            </a:r>
          </a:p>
        </p:txBody>
      </p:sp>
    </p:spTree>
    <p:extLst>
      <p:ext uri="{BB962C8B-B14F-4D97-AF65-F5344CB8AC3E}">
        <p14:creationId xmlns:p14="http://schemas.microsoft.com/office/powerpoint/2010/main" val="35296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6CD7B4A-74F6-04A0-8F71-066E41C8D79D}"/>
              </a:ext>
            </a:extLst>
          </p:cNvPr>
          <p:cNvSpPr txBox="1"/>
          <p:nvPr/>
        </p:nvSpPr>
        <p:spPr>
          <a:xfrm>
            <a:off x="179512" y="1772816"/>
            <a:ext cx="8784976" cy="2062103"/>
          </a:xfrm>
          <a:prstGeom prst="rect">
            <a:avLst/>
          </a:prstGeom>
          <a:noFill/>
        </p:spPr>
        <p:txBody>
          <a:bodyPr wrap="square">
            <a:spAutoFit/>
          </a:bodyPr>
          <a:lstStyle/>
          <a:p>
            <a:pPr eaLnBrk="1" hangingPunct="1"/>
            <a:r>
              <a:rPr lang="de-DE" altLang="de-DE" sz="2000" b="1" u="sng" dirty="0">
                <a:solidFill>
                  <a:schemeClr val="tx2">
                    <a:lumMod val="60000"/>
                    <a:lumOff val="40000"/>
                  </a:schemeClr>
                </a:solidFill>
                <a:latin typeface="LMU CompatilFact" panose="02000500060000020003" pitchFamily="2" charset="0"/>
              </a:rPr>
              <a:t>Pflicht- und Wahlpflichtanteile im Studium (BA-NF)</a:t>
            </a:r>
          </a:p>
          <a:p>
            <a:pPr eaLnBrk="1" hangingPunct="1"/>
            <a:endParaRPr lang="de-DE" altLang="de-DE"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Modulebene</a:t>
            </a:r>
            <a:r>
              <a:rPr lang="de-DE" altLang="de-DE" dirty="0">
                <a:solidFill>
                  <a:schemeClr val="tx2">
                    <a:lumMod val="60000"/>
                    <a:lumOff val="40000"/>
                  </a:schemeClr>
                </a:solidFill>
                <a:latin typeface="LMU CompatilFact" panose="02000500060000020003" pitchFamily="2" charset="0"/>
              </a:rPr>
              <a:t>:</a:t>
            </a:r>
          </a:p>
          <a:p>
            <a:pPr eaLnBrk="1" hangingPunct="1"/>
            <a:endParaRPr lang="de-DE" altLang="de-DE"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Das Studium beinhaltet ausschließlich Pflichtmodule.</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Diese Module müssen alle absolviert werden.</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Insgesamt werden 5 Pflichtmodule studiert.</a:t>
            </a:r>
          </a:p>
        </p:txBody>
      </p:sp>
      <p:sp>
        <p:nvSpPr>
          <p:cNvPr id="7" name="Textfeld 6">
            <a:extLst>
              <a:ext uri="{FF2B5EF4-FFF2-40B4-BE49-F238E27FC236}">
                <a16:creationId xmlns:a16="http://schemas.microsoft.com/office/drawing/2014/main" id="{9521D45E-8EA9-EB43-EC39-EFE3393E4F29}"/>
              </a:ext>
            </a:extLst>
          </p:cNvPr>
          <p:cNvSpPr txBox="1"/>
          <p:nvPr/>
        </p:nvSpPr>
        <p:spPr>
          <a:xfrm>
            <a:off x="251520" y="4077072"/>
            <a:ext cx="8280920" cy="2031325"/>
          </a:xfrm>
          <a:prstGeom prst="rect">
            <a:avLst/>
          </a:prstGeom>
          <a:noFill/>
        </p:spPr>
        <p:txBody>
          <a:bodyPr wrap="square">
            <a:spAutoFit/>
          </a:bodyPr>
          <a:lstStyle/>
          <a:p>
            <a:pPr marL="355600" indent="-355600" eaLnBrk="1" hangingPunct="1">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Auf Veranstaltungsebene:</a:t>
            </a:r>
          </a:p>
          <a:p>
            <a:pPr marL="355600" indent="-355600" eaLnBrk="1" hangingPunct="1"/>
            <a:endParaRPr lang="de-DE" altLang="de-DE" b="1" dirty="0">
              <a:solidFill>
                <a:schemeClr val="tx2">
                  <a:lumMod val="60000"/>
                  <a:lumOff val="40000"/>
                </a:schemeClr>
              </a:solidFill>
              <a:latin typeface="LMU CompatilFact" panose="02000500060000020003" pitchFamily="2" charset="0"/>
            </a:endParaRPr>
          </a:p>
          <a:p>
            <a:pPr marL="812800" lvl="1" indent="-35560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Das Studium sieht (mit Ausnahme der GOP) ausschließlich </a:t>
            </a:r>
            <a:r>
              <a:rPr lang="de-DE" altLang="de-DE" u="sng" dirty="0">
                <a:solidFill>
                  <a:schemeClr val="tx2">
                    <a:lumMod val="60000"/>
                    <a:lumOff val="40000"/>
                  </a:schemeClr>
                </a:solidFill>
                <a:latin typeface="LMU CompatilFact" panose="02000500060000020003" pitchFamily="2" charset="0"/>
              </a:rPr>
              <a:t>Wahlpflichtlehrveranstaltungen</a:t>
            </a:r>
            <a:r>
              <a:rPr lang="de-DE" altLang="de-DE" dirty="0">
                <a:solidFill>
                  <a:schemeClr val="tx2">
                    <a:lumMod val="60000"/>
                    <a:lumOff val="40000"/>
                  </a:schemeClr>
                </a:solidFill>
                <a:latin typeface="LMU CompatilFact" panose="02000500060000020003" pitchFamily="2" charset="0"/>
              </a:rPr>
              <a:t> vor. </a:t>
            </a:r>
          </a:p>
          <a:p>
            <a:pPr marL="355600" indent="-355600" eaLnBrk="1" hangingPunct="1"/>
            <a:endParaRPr lang="de-DE" altLang="de-DE" dirty="0">
              <a:solidFill>
                <a:schemeClr val="tx2">
                  <a:lumMod val="60000"/>
                  <a:lumOff val="40000"/>
                </a:schemeClr>
              </a:solidFill>
              <a:latin typeface="LMU CompatilFact" panose="02000500060000020003" pitchFamily="2" charset="0"/>
            </a:endParaRPr>
          </a:p>
          <a:p>
            <a:pPr marL="812800" lvl="1" indent="-35560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Jedes Modul umfasst einen „Pool“ an Veranstaltungen, aus denen Sie im Umfang der </a:t>
            </a:r>
            <a:r>
              <a:rPr lang="de-DE" altLang="de-DE" u="sng" dirty="0">
                <a:solidFill>
                  <a:schemeClr val="tx2">
                    <a:lumMod val="60000"/>
                    <a:lumOff val="40000"/>
                  </a:schemeClr>
                </a:solidFill>
                <a:latin typeface="LMU CompatilFact" panose="02000500060000020003" pitchFamily="2" charset="0"/>
              </a:rPr>
              <a:t>vorgegebenen 12 ECTS-Punkte</a:t>
            </a:r>
            <a:r>
              <a:rPr lang="de-DE" altLang="de-DE" dirty="0">
                <a:solidFill>
                  <a:schemeClr val="tx2">
                    <a:lumMod val="60000"/>
                    <a:lumOff val="40000"/>
                  </a:schemeClr>
                </a:solidFill>
                <a:latin typeface="LMU CompatilFact" panose="02000500060000020003" pitchFamily="2" charset="0"/>
              </a:rPr>
              <a:t> wählen können.</a:t>
            </a:r>
          </a:p>
        </p:txBody>
      </p:sp>
    </p:spTree>
    <p:extLst>
      <p:ext uri="{BB962C8B-B14F-4D97-AF65-F5344CB8AC3E}">
        <p14:creationId xmlns:p14="http://schemas.microsoft.com/office/powerpoint/2010/main" val="2388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03A263C-44BF-7902-054A-602CF581D024}"/>
              </a:ext>
            </a:extLst>
          </p:cNvPr>
          <p:cNvSpPr txBox="1"/>
          <p:nvPr/>
        </p:nvSpPr>
        <p:spPr>
          <a:xfrm>
            <a:off x="323528" y="1700808"/>
            <a:ext cx="8568952" cy="1477328"/>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Aus den Modulen P 1 - P 5: </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Es sind jeweils Lehrveranstaltungen im Umfang von jeweils 12 ECTS-Punkten </a:t>
            </a:r>
          </a:p>
          <a:p>
            <a:pPr marL="685800" lvl="1"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nach Interesse </a:t>
            </a:r>
            <a:r>
              <a:rPr lang="de-DE" altLang="de-DE" b="1" dirty="0">
                <a:solidFill>
                  <a:schemeClr val="tx2">
                    <a:lumMod val="60000"/>
                    <a:lumOff val="40000"/>
                  </a:schemeClr>
                </a:solidFill>
                <a:latin typeface="LMU CompatilFact" panose="02000500060000020003" pitchFamily="2" charset="0"/>
              </a:rPr>
              <a:t>und </a:t>
            </a:r>
          </a:p>
          <a:p>
            <a:pPr marL="685800" lvl="1"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Überschneidungsfreiheit mit dem Hauptfach auszuwählen.</a:t>
            </a:r>
          </a:p>
        </p:txBody>
      </p:sp>
      <p:sp>
        <p:nvSpPr>
          <p:cNvPr id="5" name="Textfeld 4">
            <a:extLst>
              <a:ext uri="{FF2B5EF4-FFF2-40B4-BE49-F238E27FC236}">
                <a16:creationId xmlns:a16="http://schemas.microsoft.com/office/drawing/2014/main" id="{A035D59A-2A4D-DA56-614A-0101DF29D203}"/>
              </a:ext>
            </a:extLst>
          </p:cNvPr>
          <p:cNvSpPr txBox="1"/>
          <p:nvPr/>
        </p:nvSpPr>
        <p:spPr>
          <a:xfrm>
            <a:off x="323528" y="3573016"/>
            <a:ext cx="8208912" cy="2031325"/>
          </a:xfrm>
          <a:prstGeom prst="rect">
            <a:avLst/>
          </a:prstGeom>
          <a:noFill/>
        </p:spPr>
        <p:txBody>
          <a:bodyPr wrap="square">
            <a:spAutoFit/>
          </a:bodyPr>
          <a:lstStyle/>
          <a:p>
            <a:pPr eaLnBrk="1" hangingPunct="1"/>
            <a:r>
              <a:rPr lang="de-DE" altLang="de-DE" u="sng" dirty="0">
                <a:solidFill>
                  <a:schemeClr val="tx2">
                    <a:lumMod val="60000"/>
                    <a:lumOff val="40000"/>
                  </a:schemeClr>
                </a:solidFill>
                <a:latin typeface="LMU CompatilFact" panose="02000500060000020003" pitchFamily="2" charset="0"/>
              </a:rPr>
              <a:t>Aus Modul P 2: </a:t>
            </a:r>
          </a:p>
          <a:p>
            <a:pPr eaLnBrk="1" hangingPunct="1"/>
            <a:endParaRPr lang="de-DE" altLang="de-DE"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 Die Veranstaltung P 2.1 „Einführung in die Fundamentaltheologie“ muss gewählt werden (</a:t>
            </a:r>
            <a:r>
              <a:rPr lang="de-DE" altLang="de-DE" b="1" dirty="0">
                <a:solidFill>
                  <a:schemeClr val="tx2">
                    <a:lumMod val="60000"/>
                    <a:lumOff val="40000"/>
                  </a:schemeClr>
                </a:solidFill>
                <a:latin typeface="LMU CompatilFact" panose="02000500060000020003" pitchFamily="2" charset="0"/>
              </a:rPr>
              <a:t>Grundlagen- und Orientierungsprüfung</a:t>
            </a:r>
            <a:r>
              <a:rPr lang="de-DE" altLang="de-DE" dirty="0">
                <a:solidFill>
                  <a:schemeClr val="tx2">
                    <a:lumMod val="60000"/>
                    <a:lumOff val="40000"/>
                  </a:schemeClr>
                </a:solidFill>
                <a:latin typeface="LMU CompatilFact" panose="02000500060000020003" pitchFamily="2" charset="0"/>
              </a:rPr>
              <a:t>/GOP).</a:t>
            </a:r>
          </a:p>
          <a:p>
            <a:pPr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 Aus dem übrigen Veranstaltungsangebot müssen LV im Umfang von 9 ECTS-Punkten erworben werden.</a:t>
            </a:r>
          </a:p>
        </p:txBody>
      </p:sp>
    </p:spTree>
    <p:extLst>
      <p:ext uri="{BB962C8B-B14F-4D97-AF65-F5344CB8AC3E}">
        <p14:creationId xmlns:p14="http://schemas.microsoft.com/office/powerpoint/2010/main" val="30256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17685C4-794A-78CE-2930-E98E853846EF}"/>
              </a:ext>
            </a:extLst>
          </p:cNvPr>
          <p:cNvSpPr txBox="1"/>
          <p:nvPr/>
        </p:nvSpPr>
        <p:spPr>
          <a:xfrm>
            <a:off x="467544" y="2132856"/>
            <a:ext cx="8064896" cy="2893100"/>
          </a:xfrm>
          <a:prstGeom prst="rect">
            <a:avLst/>
          </a:prstGeom>
          <a:noFill/>
        </p:spPr>
        <p:txBody>
          <a:bodyPr wrap="square">
            <a:spAutoFit/>
          </a:bodyPr>
          <a:lstStyle/>
          <a:p>
            <a:pPr marL="0" indent="0"/>
            <a:r>
              <a:rPr lang="de-DE" altLang="de-DE" sz="2400" b="1" u="sng" dirty="0">
                <a:solidFill>
                  <a:schemeClr val="tx2">
                    <a:lumMod val="60000"/>
                    <a:lumOff val="40000"/>
                  </a:schemeClr>
                </a:solidFill>
                <a:latin typeface="LMU CompatilFact" panose="02000500060000020003" pitchFamily="2" charset="0"/>
              </a:rPr>
              <a:t>Besonderheit bei Modul P 2</a:t>
            </a:r>
            <a:r>
              <a:rPr lang="de-DE" altLang="de-DE" sz="2400" b="1" dirty="0">
                <a:solidFill>
                  <a:schemeClr val="tx2">
                    <a:lumMod val="60000"/>
                    <a:lumOff val="40000"/>
                  </a:schemeClr>
                </a:solidFill>
                <a:latin typeface="LMU CompatilFact" panose="02000500060000020003" pitchFamily="2" charset="0"/>
              </a:rPr>
              <a:t>:</a:t>
            </a:r>
          </a:p>
          <a:p>
            <a:pPr marL="0" indent="0"/>
            <a:endParaRPr lang="de-DE" altLang="de-DE"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Es sind zwei </a:t>
            </a:r>
            <a:r>
              <a:rPr lang="de-DE" altLang="de-DE" sz="2000" b="1" dirty="0">
                <a:solidFill>
                  <a:schemeClr val="tx2">
                    <a:lumMod val="60000"/>
                    <a:lumOff val="40000"/>
                  </a:schemeClr>
                </a:solidFill>
                <a:latin typeface="LMU CompatilFact" panose="02000500060000020003" pitchFamily="2" charset="0"/>
              </a:rPr>
              <a:t>einstündige LV </a:t>
            </a:r>
            <a:r>
              <a:rPr lang="de-DE" altLang="de-DE" sz="2000" dirty="0">
                <a:solidFill>
                  <a:schemeClr val="tx2">
                    <a:lumMod val="60000"/>
                    <a:lumOff val="40000"/>
                  </a:schemeClr>
                </a:solidFill>
                <a:latin typeface="LMU CompatilFact" panose="02000500060000020003" pitchFamily="2" charset="0"/>
              </a:rPr>
              <a:t>vorgesehen: P 2.2.3 „Einführung in die Moraltheologie“ und P 2.2.4 „Einführung in die Sozialethik“, die jeweils nur mit 1,5 ECTS Punkten bewertet werden.</a:t>
            </a:r>
          </a:p>
          <a:p>
            <a:pPr marL="0" indent="0"/>
            <a:endParaRPr lang="de-DE" altLang="de-DE" sz="2000" dirty="0">
              <a:solidFill>
                <a:schemeClr val="tx2">
                  <a:lumMod val="60000"/>
                  <a:lumOff val="40000"/>
                </a:schemeClr>
              </a:solidFill>
              <a:latin typeface="LMU CompatilFact" panose="02000500060000020003" pitchFamily="2" charset="0"/>
            </a:endParaRPr>
          </a:p>
          <a:p>
            <a:pPr marL="342900" indent="-342900">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Um auf die vorgesehene Punktesumme von 12 ECTS zu gelangen, muss bei Wahl von P 2.2.3 auch P 2.2.4 gewählt werden und umgekehrt. </a:t>
            </a:r>
          </a:p>
        </p:txBody>
      </p:sp>
    </p:spTree>
    <p:extLst>
      <p:ext uri="{BB962C8B-B14F-4D97-AF65-F5344CB8AC3E}">
        <p14:creationId xmlns:p14="http://schemas.microsoft.com/office/powerpoint/2010/main" val="16291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AEB0AA4-4777-11D8-8441-A11C954CD8B3}"/>
              </a:ext>
            </a:extLst>
          </p:cNvPr>
          <p:cNvSpPr txBox="1"/>
          <p:nvPr/>
        </p:nvSpPr>
        <p:spPr>
          <a:xfrm>
            <a:off x="503548" y="2204864"/>
            <a:ext cx="8136904" cy="3477875"/>
          </a:xfrm>
          <a:prstGeom prst="rect">
            <a:avLst/>
          </a:prstGeom>
          <a:noFill/>
        </p:spPr>
        <p:txBody>
          <a:bodyPr wrap="square">
            <a:spAutoFit/>
          </a:bodyPr>
          <a:lstStyle/>
          <a:p>
            <a:pPr marL="0" indent="0" eaLnBrk="1" hangingPunct="1"/>
            <a:r>
              <a:rPr lang="de-DE" altLang="de-DE" sz="2200" dirty="0">
                <a:solidFill>
                  <a:schemeClr val="tx2">
                    <a:lumMod val="60000"/>
                    <a:lumOff val="40000"/>
                  </a:schemeClr>
                </a:solidFill>
                <a:latin typeface="LMU CompatilFact" panose="02000500060000020003" pitchFamily="2" charset="0"/>
              </a:rPr>
              <a:t>Diese Studienstruktur ermöglicht Ihnen größtmögliche Freiheit, Ihr Studium nach eigenen Wünschen und Vorstellungen zu gestalten.</a:t>
            </a:r>
          </a:p>
          <a:p>
            <a:pPr marL="0" indent="0" eaLnBrk="1" hangingPunct="1"/>
            <a:endParaRPr lang="de-DE" altLang="de-DE" sz="2200" dirty="0">
              <a:solidFill>
                <a:schemeClr val="tx2">
                  <a:lumMod val="60000"/>
                  <a:lumOff val="40000"/>
                </a:schemeClr>
              </a:solidFill>
              <a:latin typeface="LMU CompatilFact" panose="02000500060000020003" pitchFamily="2" charset="0"/>
            </a:endParaRPr>
          </a:p>
          <a:p>
            <a:pPr marL="0" indent="0" eaLnBrk="1" hangingPunct="1"/>
            <a:r>
              <a:rPr lang="de-DE" altLang="de-DE" sz="2200" dirty="0">
                <a:solidFill>
                  <a:schemeClr val="tx2">
                    <a:lumMod val="60000"/>
                    <a:lumOff val="40000"/>
                  </a:schemeClr>
                </a:solidFill>
                <a:latin typeface="LMU CompatilFact" panose="02000500060000020003" pitchFamily="2" charset="0"/>
              </a:rPr>
              <a:t>Allerdings muss bei der Erstellung des Stundenplans darauf geachtet werden, dass keine Veranstaltungen ausgewählt werden, die sich mit LV Ihres Hauptfaches überschneiden.</a:t>
            </a:r>
          </a:p>
          <a:p>
            <a:pPr marL="0" indent="0" eaLnBrk="1" hangingPunct="1"/>
            <a:r>
              <a:rPr lang="de-DE" altLang="de-DE" sz="2200" dirty="0">
                <a:solidFill>
                  <a:schemeClr val="tx2">
                    <a:lumMod val="60000"/>
                    <a:lumOff val="40000"/>
                  </a:schemeClr>
                </a:solidFill>
                <a:latin typeface="LMU CompatilFact" panose="02000500060000020003" pitchFamily="2" charset="0"/>
              </a:rPr>
              <a:t>Verpflichtend zu besuchende LV im Hauptfach, zu denen es nur ein konkretes Angebot gibt, haben Vorrang vor LV des Nebenfaches.</a:t>
            </a:r>
          </a:p>
        </p:txBody>
      </p:sp>
    </p:spTree>
    <p:extLst>
      <p:ext uri="{BB962C8B-B14F-4D97-AF65-F5344CB8AC3E}">
        <p14:creationId xmlns:p14="http://schemas.microsoft.com/office/powerpoint/2010/main" val="38206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AE5BAC5-F9E8-E332-E59C-7855A5FA4233}"/>
              </a:ext>
            </a:extLst>
          </p:cNvPr>
          <p:cNvSpPr txBox="1"/>
          <p:nvPr/>
        </p:nvSpPr>
        <p:spPr>
          <a:xfrm>
            <a:off x="107504" y="1772816"/>
            <a:ext cx="8784976" cy="4001095"/>
          </a:xfrm>
          <a:prstGeom prst="rect">
            <a:avLst/>
          </a:prstGeom>
          <a:noFill/>
        </p:spPr>
        <p:txBody>
          <a:bodyPr wrap="square">
            <a:spAutoFit/>
          </a:bodyPr>
          <a:lstStyle/>
          <a:p>
            <a:r>
              <a:rPr lang="de-DE" altLang="de-DE" sz="2200" b="1" dirty="0">
                <a:solidFill>
                  <a:schemeClr val="tx2">
                    <a:lumMod val="60000"/>
                    <a:lumOff val="40000"/>
                  </a:schemeClr>
                </a:solidFill>
                <a:latin typeface="LMU CompatilFact" panose="02000500060000020003" pitchFamily="2" charset="0"/>
              </a:rPr>
              <a:t>Berufsbild „Religionslehrer/in im Kirchendienst“</a:t>
            </a:r>
          </a:p>
          <a:p>
            <a:endParaRPr lang="de-DE" altLang="de-DE" dirty="0">
              <a:solidFill>
                <a:schemeClr val="tx2">
                  <a:lumMod val="60000"/>
                  <a:lumOff val="40000"/>
                </a:schemeClr>
              </a:solidFill>
              <a:latin typeface="LMU CompatilFact" panose="02000500060000020003" pitchFamily="2" charset="0"/>
            </a:endParaRPr>
          </a:p>
          <a:p>
            <a:r>
              <a:rPr lang="de-DE" altLang="de-DE" sz="2000" dirty="0">
                <a:solidFill>
                  <a:schemeClr val="tx2">
                    <a:lumMod val="60000"/>
                    <a:lumOff val="40000"/>
                  </a:schemeClr>
                </a:solidFill>
                <a:latin typeface="LMU CompatilFact" panose="02000500060000020003" pitchFamily="2" charset="0"/>
              </a:rPr>
              <a:t>Studierende des BA-Nebenfachs haben die Möglichkeit, sich bei der Erzdiözese München und Freising als Religionslehrer/in im Kirchendienst für Grund-, Mittel- und Förderschulen zu bewerben.</a:t>
            </a:r>
          </a:p>
          <a:p>
            <a:endParaRPr lang="de-DE" altLang="de-DE" sz="2000" dirty="0">
              <a:solidFill>
                <a:schemeClr val="tx2">
                  <a:lumMod val="60000"/>
                  <a:lumOff val="40000"/>
                </a:schemeClr>
              </a:solidFill>
              <a:latin typeface="LMU CompatilFact" panose="02000500060000020003" pitchFamily="2" charset="0"/>
            </a:endParaRPr>
          </a:p>
          <a:p>
            <a:r>
              <a:rPr lang="de-DE" altLang="de-DE" sz="2000" dirty="0">
                <a:solidFill>
                  <a:schemeClr val="tx2">
                    <a:lumMod val="60000"/>
                    <a:lumOff val="40000"/>
                  </a:schemeClr>
                </a:solidFill>
                <a:latin typeface="LMU CompatilFact" panose="02000500060000020003" pitchFamily="2" charset="0"/>
              </a:rPr>
              <a:t>Hierfür müssen im Studienverlauf einige Voraussetzungen erfüllt sein, die die Wahlfreiheit bzgl. der Veranstaltungen ggf. etwas minimiert.</a:t>
            </a:r>
          </a:p>
          <a:p>
            <a:endParaRPr lang="de-DE" altLang="de-DE" sz="2000" dirty="0">
              <a:solidFill>
                <a:schemeClr val="tx2">
                  <a:lumMod val="60000"/>
                  <a:lumOff val="40000"/>
                </a:schemeClr>
              </a:solidFill>
              <a:latin typeface="LMU CompatilFact" panose="02000500060000020003" pitchFamily="2" charset="0"/>
            </a:endParaRPr>
          </a:p>
          <a:p>
            <a:pPr algn="ctr"/>
            <a:r>
              <a:rPr lang="de-DE" altLang="de-DE" sz="2000" b="1" dirty="0">
                <a:solidFill>
                  <a:schemeClr val="tx2">
                    <a:lumMod val="60000"/>
                    <a:lumOff val="40000"/>
                  </a:schemeClr>
                </a:solidFill>
                <a:latin typeface="LMU CompatilFact" panose="02000500060000020003" pitchFamily="2" charset="0"/>
              </a:rPr>
              <a:t>Infos finden Sie unter:</a:t>
            </a:r>
          </a:p>
          <a:p>
            <a:pPr algn="ctr"/>
            <a:r>
              <a:rPr lang="de-DE" altLang="de-DE" dirty="0">
                <a:solidFill>
                  <a:schemeClr val="tx2">
                    <a:lumMod val="60000"/>
                    <a:lumOff val="40000"/>
                  </a:schemeClr>
                </a:solidFill>
                <a:latin typeface="LMU CompatilFact" panose="02000500060000020003" pitchFamily="2" charset="0"/>
              </a:rPr>
              <a:t>https://www.netzwerkbuero.kaththeol.uni-muenchen.de/aktuelles-veranstaltungen/archiv/berufsfeld-konkret_religionsle/index.html</a:t>
            </a:r>
          </a:p>
          <a:p>
            <a:pPr algn="ctr"/>
            <a:endParaRPr lang="de-DE" altLang="de-DE"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406784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612E98-2D4F-1FC8-7636-D2AB1A7CF8C7}"/>
              </a:ext>
            </a:extLst>
          </p:cNvPr>
          <p:cNvPicPr>
            <a:picLocks noChangeAspect="1"/>
          </p:cNvPicPr>
          <p:nvPr/>
        </p:nvPicPr>
        <p:blipFill>
          <a:blip r:embed="rId2"/>
          <a:stretch>
            <a:fillRect/>
          </a:stretch>
        </p:blipFill>
        <p:spPr>
          <a:xfrm>
            <a:off x="443795" y="3054584"/>
            <a:ext cx="2584928" cy="1749704"/>
          </a:xfrm>
          <a:prstGeom prst="rect">
            <a:avLst/>
          </a:prstGeom>
        </p:spPr>
      </p:pic>
      <p:pic>
        <p:nvPicPr>
          <p:cNvPr id="5" name="Grafik 4">
            <a:extLst>
              <a:ext uri="{FF2B5EF4-FFF2-40B4-BE49-F238E27FC236}">
                <a16:creationId xmlns:a16="http://schemas.microsoft.com/office/drawing/2014/main" id="{01C6D76C-92C8-F051-BB3A-9F9E6FE72DE0}"/>
              </a:ext>
            </a:extLst>
          </p:cNvPr>
          <p:cNvPicPr>
            <a:picLocks noChangeAspect="1"/>
          </p:cNvPicPr>
          <p:nvPr/>
        </p:nvPicPr>
        <p:blipFill>
          <a:blip r:embed="rId3"/>
          <a:stretch>
            <a:fillRect/>
          </a:stretch>
        </p:blipFill>
        <p:spPr>
          <a:xfrm>
            <a:off x="6066640" y="3031781"/>
            <a:ext cx="2578832" cy="1749704"/>
          </a:xfrm>
          <a:prstGeom prst="rect">
            <a:avLst/>
          </a:prstGeom>
        </p:spPr>
      </p:pic>
      <p:pic>
        <p:nvPicPr>
          <p:cNvPr id="6" name="Grafik 5">
            <a:extLst>
              <a:ext uri="{FF2B5EF4-FFF2-40B4-BE49-F238E27FC236}">
                <a16:creationId xmlns:a16="http://schemas.microsoft.com/office/drawing/2014/main" id="{7E8D1FD6-DF92-189F-ADD7-0310B8A4990B}"/>
              </a:ext>
            </a:extLst>
          </p:cNvPr>
          <p:cNvPicPr>
            <a:picLocks noChangeAspect="1"/>
          </p:cNvPicPr>
          <p:nvPr/>
        </p:nvPicPr>
        <p:blipFill>
          <a:blip r:embed="rId4"/>
          <a:stretch>
            <a:fillRect/>
          </a:stretch>
        </p:blipFill>
        <p:spPr>
          <a:xfrm>
            <a:off x="3256443" y="3031781"/>
            <a:ext cx="2578832" cy="1749704"/>
          </a:xfrm>
          <a:prstGeom prst="rect">
            <a:avLst/>
          </a:prstGeom>
        </p:spPr>
      </p:pic>
      <p:sp>
        <p:nvSpPr>
          <p:cNvPr id="9" name="Textfeld 8">
            <a:extLst>
              <a:ext uri="{FF2B5EF4-FFF2-40B4-BE49-F238E27FC236}">
                <a16:creationId xmlns:a16="http://schemas.microsoft.com/office/drawing/2014/main" id="{E0B1AA98-1906-3EB0-BB90-B4B61CDFDC40}"/>
              </a:ext>
            </a:extLst>
          </p:cNvPr>
          <p:cNvSpPr txBox="1"/>
          <p:nvPr/>
        </p:nvSpPr>
        <p:spPr>
          <a:xfrm>
            <a:off x="1183944" y="5301208"/>
            <a:ext cx="1152128"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Latein</a:t>
            </a:r>
            <a:r>
              <a:rPr lang="de-DE" altLang="de-DE" sz="2000" dirty="0">
                <a:solidFill>
                  <a:schemeClr val="tx2">
                    <a:lumMod val="60000"/>
                    <a:lumOff val="40000"/>
                  </a:schemeClr>
                </a:solidFill>
                <a:latin typeface="LMU CompatilFact" panose="02000500060000020003" pitchFamily="2" charset="0"/>
              </a:rPr>
              <a:t> </a:t>
            </a:r>
          </a:p>
        </p:txBody>
      </p:sp>
      <p:sp>
        <p:nvSpPr>
          <p:cNvPr id="13" name="Textfeld 12">
            <a:extLst>
              <a:ext uri="{FF2B5EF4-FFF2-40B4-BE49-F238E27FC236}">
                <a16:creationId xmlns:a16="http://schemas.microsoft.com/office/drawing/2014/main" id="{80B911C0-09FC-FEBF-0F57-4D946914B070}"/>
              </a:ext>
            </a:extLst>
          </p:cNvPr>
          <p:cNvSpPr txBox="1"/>
          <p:nvPr/>
        </p:nvSpPr>
        <p:spPr>
          <a:xfrm>
            <a:off x="3419872" y="5301207"/>
            <a:ext cx="2029414" cy="461665"/>
          </a:xfrm>
          <a:prstGeom prst="rect">
            <a:avLst/>
          </a:prstGeom>
          <a:noFill/>
        </p:spPr>
        <p:txBody>
          <a:bodyPr wrap="square">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Altgriechisch</a:t>
            </a:r>
          </a:p>
        </p:txBody>
      </p:sp>
      <p:sp>
        <p:nvSpPr>
          <p:cNvPr id="14" name="Textfeld 13">
            <a:extLst>
              <a:ext uri="{FF2B5EF4-FFF2-40B4-BE49-F238E27FC236}">
                <a16:creationId xmlns:a16="http://schemas.microsoft.com/office/drawing/2014/main" id="{8EB3EC62-59D0-E407-9E21-77486193F40F}"/>
              </a:ext>
            </a:extLst>
          </p:cNvPr>
          <p:cNvSpPr txBox="1"/>
          <p:nvPr/>
        </p:nvSpPr>
        <p:spPr>
          <a:xfrm>
            <a:off x="6588224" y="5301206"/>
            <a:ext cx="1662012"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Hebräisch</a:t>
            </a:r>
            <a:r>
              <a:rPr lang="de-DE" altLang="de-DE" sz="2000" dirty="0">
                <a:solidFill>
                  <a:schemeClr val="tx2">
                    <a:lumMod val="60000"/>
                    <a:lumOff val="40000"/>
                  </a:schemeClr>
                </a:solidFill>
                <a:latin typeface="LMU CompatilFact" panose="02000500060000020003" pitchFamily="2" charset="0"/>
              </a:rPr>
              <a:t> </a:t>
            </a:r>
          </a:p>
        </p:txBody>
      </p:sp>
      <p:sp>
        <p:nvSpPr>
          <p:cNvPr id="10" name="Rechteck 9">
            <a:extLst>
              <a:ext uri="{FF2B5EF4-FFF2-40B4-BE49-F238E27FC236}">
                <a16:creationId xmlns:a16="http://schemas.microsoft.com/office/drawing/2014/main" id="{B245C5A8-8506-A5DC-5585-5F779066CEAF}"/>
              </a:ext>
            </a:extLst>
          </p:cNvPr>
          <p:cNvSpPr/>
          <p:nvPr/>
        </p:nvSpPr>
        <p:spPr>
          <a:xfrm>
            <a:off x="279577" y="177281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Sprachen im Magisterstudiengang</a:t>
            </a:r>
          </a:p>
        </p:txBody>
      </p:sp>
    </p:spTree>
    <p:extLst>
      <p:ext uri="{BB962C8B-B14F-4D97-AF65-F5344CB8AC3E}">
        <p14:creationId xmlns:p14="http://schemas.microsoft.com/office/powerpoint/2010/main" val="21816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B68ABA5-6F06-3625-8869-73290D7CBDC8}"/>
              </a:ext>
            </a:extLst>
          </p:cNvPr>
          <p:cNvSpPr txBox="1"/>
          <p:nvPr/>
        </p:nvSpPr>
        <p:spPr>
          <a:xfrm>
            <a:off x="467544" y="1988840"/>
            <a:ext cx="8532440" cy="4678204"/>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Nachweis aller Sprachen muss bis zum Ende des 6. Fachsemesters bzw. zum Eintritt in die Vertiefungsphase erfolgen.</a:t>
            </a: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Wird zu Beginn des Studiums das Latinum oder Graecum nachgewiesen, muss das Hebraicum erworben werden. Ist dies nicht der Fall, ist der Erwerb hebräischer Grundkenntnisse ausreichend.</a:t>
            </a: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Für den Erwerb der Sprachen werden </a:t>
            </a:r>
            <a:r>
              <a:rPr lang="de-DE" altLang="de-DE" sz="2000" b="1" dirty="0">
                <a:solidFill>
                  <a:schemeClr val="tx2">
                    <a:lumMod val="60000"/>
                    <a:lumOff val="40000"/>
                  </a:schemeClr>
                </a:solidFill>
                <a:latin typeface="LMU CompatilFact" panose="02000500060000020003" pitchFamily="2" charset="0"/>
              </a:rPr>
              <a:t>keine ECTS-Punkte </a:t>
            </a:r>
            <a:r>
              <a:rPr lang="de-DE" altLang="de-DE" sz="2000" dirty="0">
                <a:solidFill>
                  <a:schemeClr val="tx2">
                    <a:lumMod val="60000"/>
                    <a:lumOff val="40000"/>
                  </a:schemeClr>
                </a:solidFill>
                <a:latin typeface="LMU CompatilFact" panose="02000500060000020003" pitchFamily="2" charset="0"/>
              </a:rPr>
              <a:t>vergeben. </a:t>
            </a: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Fehlende Sprachkenntnisse können über Sprachkurse an der Katholisch-Theologischen und Evangelisch-Theologischen (Hebräisch) Fakultät nachgeholt werden.</a:t>
            </a: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Die Angebote können im online-Vorlesungsverzeichnis „LSF“ unter „Magisterstudiengang Katholische Theologie“ – „Sprachkurse“ abgerufen werden.</a:t>
            </a: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Bei Sprachkursen gelten teils andere Belegverfahren. </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0" indent="0" eaLnBrk="1" hangingPunct="1">
              <a:defRPr/>
            </a:pPr>
            <a:endParaRPr lang="de-DE" altLang="de-DE" sz="1800" dirty="0">
              <a:solidFill>
                <a:srgbClr val="589898"/>
              </a:solidFill>
            </a:endParaRPr>
          </a:p>
        </p:txBody>
      </p:sp>
    </p:spTree>
    <p:extLst>
      <p:ext uri="{BB962C8B-B14F-4D97-AF65-F5344CB8AC3E}">
        <p14:creationId xmlns:p14="http://schemas.microsoft.com/office/powerpoint/2010/main" val="240644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8AC4DA3-D213-1F12-1BBD-BB6AD83D5E0D}"/>
              </a:ext>
            </a:extLst>
          </p:cNvPr>
          <p:cNvSpPr txBox="1"/>
          <p:nvPr/>
        </p:nvSpPr>
        <p:spPr>
          <a:xfrm>
            <a:off x="467544" y="1916832"/>
            <a:ext cx="7920880" cy="4401205"/>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Bei Belegung eines </a:t>
            </a:r>
            <a:r>
              <a:rPr lang="de-DE" altLang="de-DE" sz="2000" b="1" dirty="0">
                <a:solidFill>
                  <a:schemeClr val="tx2">
                    <a:lumMod val="60000"/>
                    <a:lumOff val="40000"/>
                  </a:schemeClr>
                </a:solidFill>
                <a:latin typeface="LMU CompatilFact" panose="02000500060000020003" pitchFamily="2" charset="0"/>
              </a:rPr>
              <a:t>außeruniversitären Sprachkurses </a:t>
            </a:r>
            <a:r>
              <a:rPr lang="de-DE" altLang="de-DE" sz="2000" dirty="0">
                <a:solidFill>
                  <a:schemeClr val="tx2">
                    <a:lumMod val="60000"/>
                    <a:lumOff val="40000"/>
                  </a:schemeClr>
                </a:solidFill>
                <a:latin typeface="LMU CompatilFact" panose="02000500060000020003" pitchFamily="2" charset="0"/>
              </a:rPr>
              <a:t>ist eine Anerkennung durch den Studiendekan erforderlich.</a:t>
            </a:r>
          </a:p>
          <a:p>
            <a:pPr marL="342900" indent="-342900" eaLnBrk="1" hangingPunct="1">
              <a:buFont typeface="Wingdings" panose="05000000000000000000" pitchFamily="2" charset="2"/>
              <a:buChar char="Ø"/>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Alle Sprachzeugnisse müssen </a:t>
            </a:r>
            <a:r>
              <a:rPr lang="de-DE" altLang="de-DE" sz="2000" b="1" dirty="0">
                <a:solidFill>
                  <a:schemeClr val="tx2">
                    <a:lumMod val="60000"/>
                    <a:lumOff val="40000"/>
                  </a:schemeClr>
                </a:solidFill>
                <a:latin typeface="LMU CompatilFact" panose="02000500060000020003" pitchFamily="2" charset="0"/>
              </a:rPr>
              <a:t>bis zum Ende des 6. FS</a:t>
            </a:r>
            <a:r>
              <a:rPr lang="de-DE" altLang="de-DE" sz="2000" dirty="0">
                <a:solidFill>
                  <a:schemeClr val="tx2">
                    <a:lumMod val="60000"/>
                    <a:lumOff val="40000"/>
                  </a:schemeClr>
                </a:solidFill>
                <a:latin typeface="LMU CompatilFact" panose="02000500060000020003" pitchFamily="2" charset="0"/>
              </a:rPr>
              <a:t> (bzw. der Aufbauphase) im Studienbüro vollständig eingereicht werden.</a:t>
            </a:r>
          </a:p>
          <a:p>
            <a:pPr marL="342900" indent="-342900" eaLnBrk="1" hangingPunct="1">
              <a:buFont typeface="Wingdings" panose="05000000000000000000" pitchFamily="2" charset="2"/>
              <a:buChar char="Ø"/>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Wird Latein und/oder Griechisch über die Hochschulreife nachgewiesen, muss das Abiturzeugnis vorgelegt werden.</a:t>
            </a:r>
          </a:p>
          <a:p>
            <a:pPr marL="342900" indent="-342900" eaLnBrk="1" hangingPunct="1">
              <a:buFont typeface="Wingdings" panose="05000000000000000000" pitchFamily="2" charset="2"/>
              <a:buChar char="Ø"/>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Liegen die Sprachzeugnisse bis zum 7. FS nicht vollständig vor, ist die Teilnahme an den Prüfungen der Vertiefungsphase (Module P 19 – P 28; Ausnahme P 24) nicht möglich.</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42942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612E98-2D4F-1FC8-7636-D2AB1A7CF8C7}"/>
              </a:ext>
            </a:extLst>
          </p:cNvPr>
          <p:cNvPicPr>
            <a:picLocks noChangeAspect="1"/>
          </p:cNvPicPr>
          <p:nvPr/>
        </p:nvPicPr>
        <p:blipFill>
          <a:blip r:embed="rId2"/>
          <a:stretch>
            <a:fillRect/>
          </a:stretch>
        </p:blipFill>
        <p:spPr>
          <a:xfrm>
            <a:off x="443795" y="3054584"/>
            <a:ext cx="2584928" cy="1749704"/>
          </a:xfrm>
          <a:prstGeom prst="rect">
            <a:avLst/>
          </a:prstGeom>
        </p:spPr>
      </p:pic>
      <p:pic>
        <p:nvPicPr>
          <p:cNvPr id="5" name="Grafik 4">
            <a:extLst>
              <a:ext uri="{FF2B5EF4-FFF2-40B4-BE49-F238E27FC236}">
                <a16:creationId xmlns:a16="http://schemas.microsoft.com/office/drawing/2014/main" id="{01C6D76C-92C8-F051-BB3A-9F9E6FE72DE0}"/>
              </a:ext>
            </a:extLst>
          </p:cNvPr>
          <p:cNvPicPr>
            <a:picLocks noChangeAspect="1"/>
          </p:cNvPicPr>
          <p:nvPr/>
        </p:nvPicPr>
        <p:blipFill>
          <a:blip r:embed="rId3"/>
          <a:stretch>
            <a:fillRect/>
          </a:stretch>
        </p:blipFill>
        <p:spPr>
          <a:xfrm>
            <a:off x="6066640" y="3031781"/>
            <a:ext cx="2578832" cy="1749704"/>
          </a:xfrm>
          <a:prstGeom prst="rect">
            <a:avLst/>
          </a:prstGeom>
        </p:spPr>
      </p:pic>
      <p:pic>
        <p:nvPicPr>
          <p:cNvPr id="6" name="Grafik 5">
            <a:extLst>
              <a:ext uri="{FF2B5EF4-FFF2-40B4-BE49-F238E27FC236}">
                <a16:creationId xmlns:a16="http://schemas.microsoft.com/office/drawing/2014/main" id="{7E8D1FD6-DF92-189F-ADD7-0310B8A4990B}"/>
              </a:ext>
            </a:extLst>
          </p:cNvPr>
          <p:cNvPicPr>
            <a:picLocks noChangeAspect="1"/>
          </p:cNvPicPr>
          <p:nvPr/>
        </p:nvPicPr>
        <p:blipFill>
          <a:blip r:embed="rId4"/>
          <a:stretch>
            <a:fillRect/>
          </a:stretch>
        </p:blipFill>
        <p:spPr>
          <a:xfrm>
            <a:off x="3256443" y="3031781"/>
            <a:ext cx="2578832" cy="1749704"/>
          </a:xfrm>
          <a:prstGeom prst="rect">
            <a:avLst/>
          </a:prstGeom>
        </p:spPr>
      </p:pic>
      <p:sp>
        <p:nvSpPr>
          <p:cNvPr id="9" name="Textfeld 8">
            <a:extLst>
              <a:ext uri="{FF2B5EF4-FFF2-40B4-BE49-F238E27FC236}">
                <a16:creationId xmlns:a16="http://schemas.microsoft.com/office/drawing/2014/main" id="{E0B1AA98-1906-3EB0-BB90-B4B61CDFDC40}"/>
              </a:ext>
            </a:extLst>
          </p:cNvPr>
          <p:cNvSpPr txBox="1"/>
          <p:nvPr/>
        </p:nvSpPr>
        <p:spPr>
          <a:xfrm>
            <a:off x="1160195" y="5301205"/>
            <a:ext cx="1152128"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Latein</a:t>
            </a:r>
            <a:r>
              <a:rPr lang="de-DE" altLang="de-DE" sz="2000" dirty="0">
                <a:solidFill>
                  <a:schemeClr val="tx2">
                    <a:lumMod val="60000"/>
                    <a:lumOff val="40000"/>
                  </a:schemeClr>
                </a:solidFill>
                <a:latin typeface="LMU CompatilFact" panose="02000500060000020003" pitchFamily="2" charset="0"/>
              </a:rPr>
              <a:t> </a:t>
            </a:r>
          </a:p>
        </p:txBody>
      </p:sp>
      <p:sp>
        <p:nvSpPr>
          <p:cNvPr id="13" name="Textfeld 12">
            <a:extLst>
              <a:ext uri="{FF2B5EF4-FFF2-40B4-BE49-F238E27FC236}">
                <a16:creationId xmlns:a16="http://schemas.microsoft.com/office/drawing/2014/main" id="{80B911C0-09FC-FEBF-0F57-4D946914B070}"/>
              </a:ext>
            </a:extLst>
          </p:cNvPr>
          <p:cNvSpPr txBox="1"/>
          <p:nvPr/>
        </p:nvSpPr>
        <p:spPr>
          <a:xfrm>
            <a:off x="3419872" y="5301207"/>
            <a:ext cx="2029414" cy="461665"/>
          </a:xfrm>
          <a:prstGeom prst="rect">
            <a:avLst/>
          </a:prstGeom>
          <a:noFill/>
        </p:spPr>
        <p:txBody>
          <a:bodyPr wrap="square">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Altgriechisch</a:t>
            </a:r>
          </a:p>
        </p:txBody>
      </p:sp>
      <p:sp>
        <p:nvSpPr>
          <p:cNvPr id="14" name="Textfeld 13">
            <a:extLst>
              <a:ext uri="{FF2B5EF4-FFF2-40B4-BE49-F238E27FC236}">
                <a16:creationId xmlns:a16="http://schemas.microsoft.com/office/drawing/2014/main" id="{8EB3EC62-59D0-E407-9E21-77486193F40F}"/>
              </a:ext>
            </a:extLst>
          </p:cNvPr>
          <p:cNvSpPr txBox="1"/>
          <p:nvPr/>
        </p:nvSpPr>
        <p:spPr>
          <a:xfrm>
            <a:off x="6588224" y="5301206"/>
            <a:ext cx="1662012"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Hebräisch</a:t>
            </a:r>
            <a:r>
              <a:rPr lang="de-DE" altLang="de-DE" sz="2000" dirty="0">
                <a:solidFill>
                  <a:schemeClr val="tx2">
                    <a:lumMod val="60000"/>
                    <a:lumOff val="40000"/>
                  </a:schemeClr>
                </a:solidFill>
                <a:latin typeface="LMU CompatilFact" panose="02000500060000020003" pitchFamily="2" charset="0"/>
              </a:rPr>
              <a:t> </a:t>
            </a:r>
          </a:p>
        </p:txBody>
      </p:sp>
      <p:sp>
        <p:nvSpPr>
          <p:cNvPr id="10" name="Rechteck 9">
            <a:extLst>
              <a:ext uri="{FF2B5EF4-FFF2-40B4-BE49-F238E27FC236}">
                <a16:creationId xmlns:a16="http://schemas.microsoft.com/office/drawing/2014/main" id="{B245C5A8-8506-A5DC-5585-5F779066CEAF}"/>
              </a:ext>
            </a:extLst>
          </p:cNvPr>
          <p:cNvSpPr/>
          <p:nvPr/>
        </p:nvSpPr>
        <p:spPr>
          <a:xfrm>
            <a:off x="279577" y="177281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Sprachen in den BA-Studiengängen</a:t>
            </a:r>
          </a:p>
        </p:txBody>
      </p:sp>
      <p:sp>
        <p:nvSpPr>
          <p:cNvPr id="15" name="Multiplizieren 7">
            <a:extLst>
              <a:ext uri="{FF2B5EF4-FFF2-40B4-BE49-F238E27FC236}">
                <a16:creationId xmlns:a16="http://schemas.microsoft.com/office/drawing/2014/main" id="{735BF945-215B-1AD0-DB07-0AD0C2921E38}"/>
              </a:ext>
            </a:extLst>
          </p:cNvPr>
          <p:cNvSpPr/>
          <p:nvPr/>
        </p:nvSpPr>
        <p:spPr>
          <a:xfrm>
            <a:off x="872163" y="3399440"/>
            <a:ext cx="1728192" cy="132723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6" name="Multiplizieren 7">
            <a:extLst>
              <a:ext uri="{FF2B5EF4-FFF2-40B4-BE49-F238E27FC236}">
                <a16:creationId xmlns:a16="http://schemas.microsoft.com/office/drawing/2014/main" id="{C2CA5F4C-7C19-72FA-AB5B-42BF5BEC2F37}"/>
              </a:ext>
            </a:extLst>
          </p:cNvPr>
          <p:cNvSpPr/>
          <p:nvPr/>
        </p:nvSpPr>
        <p:spPr>
          <a:xfrm>
            <a:off x="3681763" y="3454250"/>
            <a:ext cx="1728192" cy="132723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7" name="Multiplizieren 7">
            <a:extLst>
              <a:ext uri="{FF2B5EF4-FFF2-40B4-BE49-F238E27FC236}">
                <a16:creationId xmlns:a16="http://schemas.microsoft.com/office/drawing/2014/main" id="{B6A3C1CF-E660-1DC8-2F46-3A8792E14FBD}"/>
              </a:ext>
            </a:extLst>
          </p:cNvPr>
          <p:cNvSpPr/>
          <p:nvPr/>
        </p:nvSpPr>
        <p:spPr>
          <a:xfrm>
            <a:off x="6491960" y="3477053"/>
            <a:ext cx="1728192" cy="132723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245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626697" y="4941168"/>
            <a:ext cx="7772400" cy="1362075"/>
          </a:xfrm>
        </p:spPr>
        <p:txBody>
          <a:bodyPr/>
          <a:lstStyle/>
          <a:p>
            <a:pPr algn="ctr"/>
            <a:r>
              <a:rPr lang="de-DE" dirty="0">
                <a:solidFill>
                  <a:schemeClr val="bg1"/>
                </a:solidFill>
              </a:rPr>
              <a:t>Grundinformationen</a:t>
            </a:r>
          </a:p>
        </p:txBody>
      </p:sp>
      <p:sp>
        <p:nvSpPr>
          <p:cNvPr id="5" name="Textfeld 4"/>
          <p:cNvSpPr txBox="1"/>
          <p:nvPr/>
        </p:nvSpPr>
        <p:spPr>
          <a:xfrm>
            <a:off x="626697" y="2132856"/>
            <a:ext cx="7776864" cy="2862322"/>
          </a:xfrm>
          <a:prstGeom prst="rect">
            <a:avLst/>
          </a:prstGeom>
          <a:noFill/>
        </p:spPr>
        <p:txBody>
          <a:bodyPr wrap="square" rtlCol="0">
            <a:spAutoFit/>
          </a:bodyPr>
          <a:lstStyle/>
          <a:p>
            <a:pPr algn="ctr"/>
            <a:r>
              <a:rPr lang="de-DE" sz="6000" dirty="0">
                <a:solidFill>
                  <a:schemeClr val="bg1"/>
                </a:solidFill>
                <a:latin typeface="Edwardian Script ITC" panose="030303020407070D0804" pitchFamily="66" charset="0"/>
              </a:rPr>
              <a:t>„Zwar weiß ich viel,</a:t>
            </a:r>
          </a:p>
          <a:p>
            <a:pPr algn="ctr"/>
            <a:r>
              <a:rPr lang="de-DE" sz="6000" dirty="0">
                <a:solidFill>
                  <a:schemeClr val="bg1"/>
                </a:solidFill>
                <a:latin typeface="Edwardian Script ITC" panose="030303020407070D0804" pitchFamily="66" charset="0"/>
              </a:rPr>
              <a:t> doch möcht‘ ich alles wissen“</a:t>
            </a:r>
          </a:p>
          <a:p>
            <a:pPr algn="ctr"/>
            <a:r>
              <a:rPr lang="de-DE" sz="6000" dirty="0">
                <a:solidFill>
                  <a:schemeClr val="bg1"/>
                </a:solidFill>
                <a:latin typeface="Edwardian Script ITC" panose="030303020407070D0804" pitchFamily="66" charset="0"/>
              </a:rPr>
              <a:t>-</a:t>
            </a:r>
          </a:p>
        </p:txBody>
      </p:sp>
    </p:spTree>
    <p:extLst>
      <p:ext uri="{BB962C8B-B14F-4D97-AF65-F5344CB8AC3E}">
        <p14:creationId xmlns:p14="http://schemas.microsoft.com/office/powerpoint/2010/main" val="1937762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861FB21-3916-1956-4E1E-8D52C6E41C90}"/>
              </a:ext>
            </a:extLst>
          </p:cNvPr>
          <p:cNvSpPr txBox="1"/>
          <p:nvPr/>
        </p:nvSpPr>
        <p:spPr>
          <a:xfrm>
            <a:off x="442195" y="2060848"/>
            <a:ext cx="7812360" cy="3093154"/>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Empfohlener Studienverlauf: Der Studienplan spricht zu jedem Modul/ jeder Lehrveranstaltung eine Empfehlung aus, in welchem Fachsemester diese besucht werden sollten. Dies hat keinen verpflichtenden Charakter. Um Studienverzögerungen zu vermeiden und zur Erreichung der Qualifikationsziele wird jedoch (dringend) empfohlen, den Studienverlauf einzuhalten.</a:t>
            </a:r>
          </a:p>
          <a:p>
            <a:pPr marL="285750" indent="-285750">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Gestaltung des Stundenplans: Mit Hilfe der Übersicht zum Studienverlauf (s. Homepage) kann jedes Semester der Stundenplan erstellt werden.</a:t>
            </a:r>
          </a:p>
          <a:p>
            <a:pPr>
              <a:lnSpc>
                <a:spcPct val="150000"/>
              </a:lnSpc>
            </a:pPr>
            <a:r>
              <a:rPr lang="de-DE" sz="1600" dirty="0">
                <a:solidFill>
                  <a:schemeClr val="tx2">
                    <a:lumMod val="60000"/>
                    <a:lumOff val="40000"/>
                  </a:schemeClr>
                </a:solidFill>
                <a:latin typeface="LMU CompatilFact" panose="02000500060000020003" pitchFamily="2" charset="0"/>
              </a:rPr>
              <a:t> </a:t>
            </a:r>
            <a:r>
              <a:rPr lang="de-DE" sz="1800" dirty="0">
                <a:solidFill>
                  <a:schemeClr val="tx2">
                    <a:lumMod val="60000"/>
                    <a:lumOff val="40000"/>
                  </a:schemeClr>
                </a:solidFill>
              </a:rPr>
              <a:t>	</a:t>
            </a:r>
            <a:r>
              <a:rPr lang="de-DE" sz="1800" b="1" dirty="0">
                <a:solidFill>
                  <a:schemeClr val="tx2">
                    <a:lumMod val="60000"/>
                    <a:lumOff val="40000"/>
                  </a:schemeClr>
                </a:solidFill>
              </a:rPr>
              <a:t>https://www.kaththeol.uni-muenchen.de/studium/index.html</a:t>
            </a:r>
          </a:p>
        </p:txBody>
      </p:sp>
      <p:sp>
        <p:nvSpPr>
          <p:cNvPr id="8" name="Textfeld 7">
            <a:extLst>
              <a:ext uri="{FF2B5EF4-FFF2-40B4-BE49-F238E27FC236}">
                <a16:creationId xmlns:a16="http://schemas.microsoft.com/office/drawing/2014/main" id="{7FEFFF61-AFA7-EB88-66A6-A3780805BC9B}"/>
              </a:ext>
            </a:extLst>
          </p:cNvPr>
          <p:cNvSpPr txBox="1"/>
          <p:nvPr/>
        </p:nvSpPr>
        <p:spPr>
          <a:xfrm>
            <a:off x="719572" y="5111042"/>
            <a:ext cx="7704856" cy="1569660"/>
          </a:xfrm>
          <a:prstGeom prst="rect">
            <a:avLst/>
          </a:prstGeom>
          <a:noFill/>
        </p:spPr>
        <p:txBody>
          <a:bodyPr wrap="square" rtlCol="0">
            <a:spAutoFit/>
          </a:bodyPr>
          <a:lstStyle/>
          <a:p>
            <a:pPr marL="285750" indent="-285750">
              <a:buFont typeface="Arial" panose="020B0604020202020204" pitchFamily="34" charset="0"/>
              <a:buChar char="•"/>
            </a:pPr>
            <a:r>
              <a:rPr lang="de-DE" altLang="de-DE" sz="1600" dirty="0">
                <a:solidFill>
                  <a:schemeClr val="tx2">
                    <a:lumMod val="60000"/>
                    <a:lumOff val="40000"/>
                  </a:schemeClr>
                </a:solidFill>
                <a:latin typeface="LMU CompatilFact" panose="02000500060000020003" pitchFamily="2" charset="0"/>
              </a:rPr>
              <a:t>Gleichmäßige Verteilung des „Workload“. </a:t>
            </a:r>
          </a:p>
          <a:p>
            <a:pPr marL="285750" indent="-285750">
              <a:buFont typeface="Arial" panose="020B0604020202020204" pitchFamily="34" charset="0"/>
              <a:buChar char="•"/>
            </a:pPr>
            <a:r>
              <a:rPr lang="de-DE" altLang="de-DE" sz="1600" dirty="0">
                <a:solidFill>
                  <a:schemeClr val="tx2">
                    <a:lumMod val="60000"/>
                    <a:lumOff val="40000"/>
                  </a:schemeClr>
                </a:solidFill>
                <a:latin typeface="LMU CompatilFact" panose="02000500060000020003" pitchFamily="2" charset="0"/>
              </a:rPr>
              <a:t> </a:t>
            </a:r>
            <a:r>
              <a:rPr lang="de-DE" sz="1600" dirty="0">
                <a:solidFill>
                  <a:schemeClr val="tx2">
                    <a:lumMod val="60000"/>
                    <a:lumOff val="40000"/>
                  </a:schemeClr>
                </a:solidFill>
                <a:latin typeface="LMU CompatilFact" panose="02000500060000020003" pitchFamily="2" charset="0"/>
              </a:rPr>
              <a:t>Jedem Fachsemester ist abhängig vom Studiengang eine bestimmte Anzahl an Lehrveranstaltungen im Umfang von exakt 30, 12, 9 oder 6 ECTS-Punkten zugeordnet.</a:t>
            </a:r>
            <a:endParaRPr lang="de-DE" altLang="de-DE" sz="1600"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sz="1600" dirty="0">
                <a:solidFill>
                  <a:schemeClr val="tx2">
                    <a:lumMod val="60000"/>
                    <a:lumOff val="40000"/>
                  </a:schemeClr>
                </a:solidFill>
                <a:latin typeface="LMU CompatilFact" panose="02000500060000020003" pitchFamily="2" charset="0"/>
              </a:rPr>
              <a:t>Die Lehrveranstaltungen pro Fachsemester werden überschneidungsfrei angeboten.</a:t>
            </a:r>
          </a:p>
        </p:txBody>
      </p:sp>
      <p:sp>
        <p:nvSpPr>
          <p:cNvPr id="6" name="Rechteck 5">
            <a:extLst>
              <a:ext uri="{FF2B5EF4-FFF2-40B4-BE49-F238E27FC236}">
                <a16:creationId xmlns:a16="http://schemas.microsoft.com/office/drawing/2014/main" id="{CC18EF87-A347-4692-3506-29D8E321BBFD}"/>
              </a:ext>
            </a:extLst>
          </p:cNvPr>
          <p:cNvSpPr/>
          <p:nvPr/>
        </p:nvSpPr>
        <p:spPr>
          <a:xfrm>
            <a:off x="276745" y="1685706"/>
            <a:ext cx="8532564" cy="37514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Studienverlauf(-</a:t>
            </a:r>
            <a:r>
              <a:rPr lang="de-DE" sz="2800" b="1" dirty="0" err="1">
                <a:latin typeface="LMU CompatilFact" panose="02000500060000020003" pitchFamily="2" charset="0"/>
              </a:rPr>
              <a:t>splan</a:t>
            </a:r>
            <a:r>
              <a:rPr lang="de-DE" sz="2800" b="1" dirty="0">
                <a:latin typeface="LMU CompatilFact" panose="02000500060000020003" pitchFamily="2" charset="0"/>
              </a:rPr>
              <a:t>)</a:t>
            </a:r>
          </a:p>
        </p:txBody>
      </p:sp>
    </p:spTree>
    <p:extLst>
      <p:ext uri="{BB962C8B-B14F-4D97-AF65-F5344CB8AC3E}">
        <p14:creationId xmlns:p14="http://schemas.microsoft.com/office/powerpoint/2010/main" val="221770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5091367-1323-9E3E-07FC-9D30627252DD}"/>
              </a:ext>
            </a:extLst>
          </p:cNvPr>
          <p:cNvSpPr txBox="1"/>
          <p:nvPr/>
        </p:nvSpPr>
        <p:spPr>
          <a:xfrm>
            <a:off x="395536" y="1772816"/>
            <a:ext cx="8136904" cy="4832092"/>
          </a:xfrm>
          <a:prstGeom prst="rect">
            <a:avLst/>
          </a:prstGeom>
          <a:noFill/>
        </p:spPr>
        <p:txBody>
          <a:bodyPr wrap="square">
            <a:spAutoFit/>
          </a:bodyPr>
          <a:lstStyle/>
          <a:p>
            <a:pPr marL="266700" indent="-266700" eaLnBrk="1" hangingPunct="1">
              <a:defRPr/>
            </a:pPr>
            <a:r>
              <a:rPr lang="de-DE" altLang="de-DE" sz="2000" b="1" dirty="0">
                <a:solidFill>
                  <a:schemeClr val="tx2">
                    <a:lumMod val="60000"/>
                    <a:lumOff val="40000"/>
                  </a:schemeClr>
                </a:solidFill>
                <a:latin typeface="LMU CompatilFact" panose="02000500060000020003" pitchFamily="2" charset="0"/>
              </a:rPr>
              <a:t>Werden weniger Lehrveranstaltungen besucht und Prüfungen abgelegt, als vorgesehen:</a:t>
            </a:r>
          </a:p>
          <a:p>
            <a:pPr marL="266700" indent="-266700" eaLnBrk="1" hangingPunct="1">
              <a:buFont typeface="Wingdings" panose="05000000000000000000" pitchFamily="2" charset="2"/>
              <a:buChar char="§"/>
              <a:defRPr/>
            </a:pPr>
            <a:endParaRPr lang="de-DE" altLang="de-DE" sz="1600"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Müssen diese auf ein späteres Semester (Folgejahr) geschoben werden.</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Können Lehrveranstaltungen aus der Aufbauphase (</a:t>
            </a:r>
            <a:r>
              <a:rPr lang="de-DE" altLang="de-DE" b="1" dirty="0">
                <a:solidFill>
                  <a:schemeClr val="tx2">
                    <a:lumMod val="60000"/>
                    <a:lumOff val="40000"/>
                  </a:schemeClr>
                </a:solidFill>
                <a:latin typeface="LMU CompatilFact" panose="02000500060000020003" pitchFamily="2" charset="0"/>
              </a:rPr>
              <a:t>betrifft Magister</a:t>
            </a:r>
            <a:r>
              <a:rPr lang="de-DE" altLang="de-DE" dirty="0">
                <a:solidFill>
                  <a:schemeClr val="tx2">
                    <a:lumMod val="60000"/>
                    <a:lumOff val="40000"/>
                  </a:schemeClr>
                </a:solidFill>
                <a:latin typeface="LMU CompatilFact" panose="02000500060000020003" pitchFamily="2" charset="0"/>
              </a:rPr>
              <a:t>) erst wieder in zwei Jahren gehört werden.</a:t>
            </a:r>
          </a:p>
          <a:p>
            <a:pPr eaLnBrk="1" hangingPunct="1">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Bedeutet dies einen entsprechend höheren Workload in einem späteren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Fachsemester (+ x ECTS-Punkte).</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Kann dies zu einer Verzögerung/Verlängerung Ihres Studiums führen.</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Kann die Überschneidungsfreiheit von Lehrveranstaltungen nicht gewährt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werden.</a:t>
            </a: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(Überschneidungsfreiheit gilt nur für die Lehrveranstaltungen eines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Fachsemesters.)</a:t>
            </a:r>
          </a:p>
        </p:txBody>
      </p:sp>
    </p:spTree>
    <p:extLst>
      <p:ext uri="{BB962C8B-B14F-4D97-AF65-F5344CB8AC3E}">
        <p14:creationId xmlns:p14="http://schemas.microsoft.com/office/powerpoint/2010/main" val="16743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78C05D3-C34F-1FD9-7FDB-8E040CAB12BF}"/>
              </a:ext>
            </a:extLst>
          </p:cNvPr>
          <p:cNvSpPr txBox="1"/>
          <p:nvPr/>
        </p:nvSpPr>
        <p:spPr>
          <a:xfrm>
            <a:off x="539552" y="2060848"/>
            <a:ext cx="7776864" cy="2893100"/>
          </a:xfrm>
          <a:prstGeom prst="rect">
            <a:avLst/>
          </a:prstGeom>
          <a:noFill/>
        </p:spPr>
        <p:txBody>
          <a:bodyPr wrap="square">
            <a:spAutoFit/>
          </a:bodyPr>
          <a:lstStyle/>
          <a:p>
            <a:pPr marL="266700" indent="-266700">
              <a:defRPr/>
            </a:pPr>
            <a:r>
              <a:rPr lang="de-DE" altLang="de-DE" sz="2000" b="1" dirty="0">
                <a:solidFill>
                  <a:schemeClr val="tx2">
                    <a:lumMod val="60000"/>
                    <a:lumOff val="40000"/>
                  </a:schemeClr>
                </a:solidFill>
                <a:latin typeface="LMU CompatilFact" panose="02000500060000020003" pitchFamily="2" charset="0"/>
              </a:rPr>
              <a:t>Vorziehen von Modulen/Veranstaltungen</a:t>
            </a:r>
            <a:endParaRPr lang="de-DE" altLang="de-DE" sz="1800" u="sng" dirty="0">
              <a:solidFill>
                <a:srgbClr val="589898"/>
              </a:solidFill>
            </a:endParaRPr>
          </a:p>
          <a:p>
            <a:pPr indent="0">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Das Studium ist in Grundlagen, Aufbau und Vertiefung</a:t>
            </a:r>
            <a:br>
              <a:rPr lang="de-DE" altLang="de-DE" dirty="0">
                <a:solidFill>
                  <a:schemeClr val="tx2">
                    <a:lumMod val="60000"/>
                    <a:lumOff val="40000"/>
                  </a:schemeClr>
                </a:solidFill>
                <a:latin typeface="LMU CompatilFact" panose="02000500060000020003" pitchFamily="2" charset="0"/>
              </a:rPr>
            </a:br>
            <a:r>
              <a:rPr lang="de-DE" altLang="de-DE" dirty="0">
                <a:solidFill>
                  <a:schemeClr val="tx2">
                    <a:lumMod val="60000"/>
                    <a:lumOff val="40000"/>
                  </a:schemeClr>
                </a:solidFill>
                <a:latin typeface="LMU CompatilFact" panose="02000500060000020003" pitchFamily="2" charset="0"/>
              </a:rPr>
              <a:t>strukturiert. Ziehen Sie Module/Veranstaltungen vor, kann es sein, dass Sie nicht den notwendigen Wissensstand haben. </a:t>
            </a:r>
          </a:p>
          <a:p>
            <a:pPr indent="0">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Wenn Sie „schneller“ studieren wollen/müssen, nehmen Sie bitte Kontakt mit der Studienberatung auf. </a:t>
            </a:r>
          </a:p>
          <a:p>
            <a:pPr>
              <a:buClr>
                <a:srgbClr val="589898"/>
              </a:buClr>
              <a:buFont typeface="Wingdings" panose="05000000000000000000" pitchFamily="2" charset="2"/>
              <a:buChar char="Ø"/>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Achten Sie auf Ihren Workload sowie Ihr Zeitmanagement.</a:t>
            </a:r>
          </a:p>
        </p:txBody>
      </p:sp>
    </p:spTree>
    <p:extLst>
      <p:ext uri="{BB962C8B-B14F-4D97-AF65-F5344CB8AC3E}">
        <p14:creationId xmlns:p14="http://schemas.microsoft.com/office/powerpoint/2010/main" val="34723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2420888"/>
            <a:ext cx="8424936"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dirty="0">
                <a:solidFill>
                  <a:srgbClr val="0070C0"/>
                </a:solidFill>
                <a:latin typeface="Edwardian Script ITC" panose="030303020407070D0804" pitchFamily="66" charset="0"/>
              </a:rPr>
              <a:t>Fast möcht‘ ich nun Theologie studieren</a:t>
            </a:r>
            <a:endParaRPr lang="de-DE" sz="6000" dirty="0">
              <a:solidFill>
                <a:srgbClr val="0070C0"/>
              </a:solidFill>
              <a:latin typeface="LMU CompatilFact" panose="02000500060000020003" pitchFamily="2" charset="0"/>
            </a:endParaRP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Belegen (LSF) und Prüfungen</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662557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2" y="2348879"/>
            <a:ext cx="8661648" cy="3996445"/>
          </a:xfrm>
        </p:spPr>
        <p:txBody>
          <a:bodyPr/>
          <a:lstStyle/>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Alle Veranstaltungen sind </a:t>
            </a:r>
            <a:r>
              <a:rPr lang="de-DE" sz="1600" b="1" dirty="0">
                <a:solidFill>
                  <a:schemeClr val="tx2">
                    <a:lumMod val="60000"/>
                    <a:lumOff val="40000"/>
                  </a:schemeClr>
                </a:solidFill>
                <a:latin typeface="LMU CompatilFact" panose="02000500060000020003" pitchFamily="2" charset="0"/>
              </a:rPr>
              <a:t>belegpflichtig.</a:t>
            </a:r>
          </a:p>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Für den Besuch der Veranstaltungen ist eine </a:t>
            </a:r>
            <a:r>
              <a:rPr lang="de-DE" sz="1600" b="1" dirty="0">
                <a:solidFill>
                  <a:schemeClr val="tx2">
                    <a:lumMod val="60000"/>
                    <a:lumOff val="40000"/>
                  </a:schemeClr>
                </a:solidFill>
                <a:latin typeface="LMU CompatilFact" panose="02000500060000020003" pitchFamily="2" charset="0"/>
              </a:rPr>
              <a:t>online-Anmeldung </a:t>
            </a:r>
            <a:r>
              <a:rPr lang="de-DE" sz="1600" dirty="0">
                <a:solidFill>
                  <a:schemeClr val="tx2">
                    <a:lumMod val="60000"/>
                    <a:lumOff val="40000"/>
                  </a:schemeClr>
                </a:solidFill>
                <a:latin typeface="LMU CompatilFact" panose="02000500060000020003" pitchFamily="2" charset="0"/>
              </a:rPr>
              <a:t>vor Semesterbeginn über das elektronische Vorlesungsverzeichnis der LMU „LSF“ notwendig. </a:t>
            </a:r>
          </a:p>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Anmeldungen sind nur </a:t>
            </a:r>
            <a:r>
              <a:rPr lang="de-DE" sz="1600" b="1" dirty="0">
                <a:solidFill>
                  <a:schemeClr val="tx2">
                    <a:lumMod val="60000"/>
                    <a:lumOff val="40000"/>
                  </a:schemeClr>
                </a:solidFill>
                <a:latin typeface="LMU CompatilFact" panose="02000500060000020003" pitchFamily="2" charset="0"/>
              </a:rPr>
              <a:t>innerhalb der Belegfrist </a:t>
            </a:r>
            <a:r>
              <a:rPr lang="de-DE" sz="1600" dirty="0">
                <a:solidFill>
                  <a:schemeClr val="tx2">
                    <a:lumMod val="60000"/>
                    <a:lumOff val="40000"/>
                  </a:schemeClr>
                </a:solidFill>
                <a:latin typeface="LMU CompatilFact" panose="02000500060000020003" pitchFamily="2" charset="0"/>
              </a:rPr>
              <a:t>möglich.</a:t>
            </a:r>
          </a:p>
          <a:p>
            <a:pPr>
              <a:lnSpc>
                <a:spcPct val="150000"/>
              </a:lnSpc>
              <a:buFont typeface="Wingdings" panose="05000000000000000000" pitchFamily="2" charset="2"/>
              <a:buChar char="Ø"/>
            </a:pPr>
            <a:r>
              <a:rPr lang="de-DE" altLang="de-DE" sz="1600" dirty="0">
                <a:solidFill>
                  <a:schemeClr val="tx2">
                    <a:lumMod val="60000"/>
                    <a:lumOff val="40000"/>
                  </a:schemeClr>
                </a:solidFill>
                <a:latin typeface="LMU CompatilFact" panose="02000500060000020003" pitchFamily="2" charset="0"/>
              </a:rPr>
              <a:t>Nach Ablauf der Belegfrist (für WS: 23.09.2024 – 07.10.2024) ist keine online-Anmeldung mehr möglich! </a:t>
            </a:r>
          </a:p>
          <a:p>
            <a:pPr>
              <a:lnSpc>
                <a:spcPct val="150000"/>
              </a:lnSpc>
              <a:buFont typeface="Wingdings" panose="05000000000000000000" pitchFamily="2" charset="2"/>
              <a:buChar char="Ø"/>
            </a:pPr>
            <a:r>
              <a:rPr lang="de-DE" altLang="de-DE" sz="1600" dirty="0">
                <a:solidFill>
                  <a:schemeClr val="tx2">
                    <a:lumMod val="60000"/>
                    <a:lumOff val="40000"/>
                  </a:schemeClr>
                </a:solidFill>
                <a:latin typeface="LMU CompatilFact" panose="02000500060000020003" pitchFamily="2" charset="0"/>
              </a:rPr>
              <a:t>In Ausnahmefällen können Sie nacherfasst werden. - Wenden Sie sich dazu an das Studienbüro und:</a:t>
            </a:r>
          </a:p>
          <a:p>
            <a:pPr lvl="1">
              <a:lnSpc>
                <a:spcPct val="150000"/>
              </a:lnSpc>
              <a:buFont typeface="Arial" panose="020B0604020202020204" pitchFamily="34" charset="0"/>
              <a:buChar char="•"/>
            </a:pPr>
            <a:r>
              <a:rPr lang="de-DE" altLang="de-DE" sz="1600" dirty="0">
                <a:solidFill>
                  <a:schemeClr val="tx2">
                    <a:lumMod val="60000"/>
                    <a:lumOff val="40000"/>
                  </a:schemeClr>
                </a:solidFill>
                <a:latin typeface="LMU CompatilFact" panose="02000500060000020003" pitchFamily="2" charset="0"/>
              </a:rPr>
              <a:t>Geben Sie vollständigen Namen und Studiengang an.</a:t>
            </a:r>
          </a:p>
          <a:p>
            <a:pPr lvl="1">
              <a:buFont typeface="Arial" panose="020B0604020202020204" pitchFamily="34" charset="0"/>
              <a:buChar char="•"/>
              <a:tabLst>
                <a:tab pos="355600" algn="l"/>
              </a:tabLst>
            </a:pPr>
            <a:r>
              <a:rPr lang="de-DE" altLang="de-DE" sz="1600" dirty="0">
                <a:solidFill>
                  <a:schemeClr val="tx2">
                    <a:lumMod val="60000"/>
                    <a:lumOff val="40000"/>
                  </a:schemeClr>
                </a:solidFill>
                <a:latin typeface="LMU CompatilFact" panose="02000500060000020003" pitchFamily="2" charset="0"/>
              </a:rPr>
              <a:t>Geben Sie immer Ihre Matrikelnummer an.</a:t>
            </a:r>
            <a:endParaRPr lang="de-DE" sz="1600" dirty="0">
              <a:solidFill>
                <a:schemeClr val="tx2">
                  <a:lumMod val="60000"/>
                  <a:lumOff val="40000"/>
                </a:schemeClr>
              </a:solidFill>
              <a:latin typeface="LMU CompatilFact" panose="02000500060000020003" pitchFamily="2" charset="0"/>
            </a:endParaRPr>
          </a:p>
          <a:p>
            <a:pPr marL="0" indent="0" eaLnBrk="1" hangingPunct="1">
              <a:tabLst>
                <a:tab pos="355600" algn="l"/>
              </a:tabLst>
            </a:pPr>
            <a:endParaRPr lang="de-DE" altLang="de-DE" sz="1100" dirty="0">
              <a:solidFill>
                <a:srgbClr val="589898"/>
              </a:solidFill>
            </a:endParaRPr>
          </a:p>
          <a:p>
            <a:pPr>
              <a:lnSpc>
                <a:spcPct val="150000"/>
              </a:lnSpc>
            </a:pPr>
            <a:endParaRPr lang="de-DE" sz="1800" dirty="0">
              <a:solidFill>
                <a:schemeClr val="tx2">
                  <a:lumMod val="60000"/>
                  <a:lumOff val="40000"/>
                </a:schemeClr>
              </a:solidFill>
              <a:latin typeface="LMU CompatilFact" panose="02000500060000020003" pitchFamily="2" charset="0"/>
            </a:endParaRPr>
          </a:p>
          <a:p>
            <a:endParaRPr lang="de-DE" sz="2000" dirty="0"/>
          </a:p>
        </p:txBody>
      </p:sp>
      <p:sp>
        <p:nvSpPr>
          <p:cNvPr id="6" name="Rechteck 5">
            <a:extLst>
              <a:ext uri="{FF2B5EF4-FFF2-40B4-BE49-F238E27FC236}">
                <a16:creationId xmlns:a16="http://schemas.microsoft.com/office/drawing/2014/main" id="{EF2E28AD-FEB7-BD16-3ACD-D4B62E68F0D3}"/>
              </a:ext>
            </a:extLst>
          </p:cNvPr>
          <p:cNvSpPr/>
          <p:nvPr/>
        </p:nvSpPr>
        <p:spPr>
          <a:xfrm>
            <a:off x="305718" y="1738713"/>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Belegung von Lehrveranstaltungen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22E654E-876D-DDDC-493A-96F6BD61A0EF}"/>
              </a:ext>
            </a:extLst>
          </p:cNvPr>
          <p:cNvSpPr/>
          <p:nvPr/>
        </p:nvSpPr>
        <p:spPr>
          <a:xfrm>
            <a:off x="175680"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Lehre-Studium-Forschung (LSF)</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9" y="2412741"/>
            <a:ext cx="8716800" cy="392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3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348880"/>
            <a:ext cx="8229600" cy="3888432"/>
          </a:xfrm>
        </p:spPr>
        <p:txBody>
          <a:bodyPr/>
          <a:lstStyle/>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Die Lehrveranstaltungen der Module werden mit studienbegleitenden (Modul-) Prüfungen abgeschlossen.</a:t>
            </a:r>
          </a:p>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Der Studiengang ist abgeschlossen, wenn alle (Modul-) Prüfungen in der vorgesehenen Weise erfolgreich abgelegt wurden.</a:t>
            </a:r>
          </a:p>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Eine Prüfung ist bestanden, wenn sie mit mindestens „ausreichend“ (4,0) bewertet ist. </a:t>
            </a:r>
          </a:p>
          <a:p>
            <a:pPr>
              <a:lnSpc>
                <a:spcPct val="150000"/>
              </a:lnSpc>
              <a:buFont typeface="Wingdings" panose="05000000000000000000" pitchFamily="2" charset="2"/>
              <a:buChar char="Ø"/>
            </a:pPr>
            <a:r>
              <a:rPr lang="de-DE" sz="1600" dirty="0">
                <a:solidFill>
                  <a:schemeClr val="tx2">
                    <a:lumMod val="60000"/>
                    <a:lumOff val="40000"/>
                  </a:schemeClr>
                </a:solidFill>
                <a:latin typeface="LMU CompatilFact" panose="02000500060000020003" pitchFamily="2" charset="0"/>
              </a:rPr>
              <a:t>Eine nicht bestandene Prüfung kann im Rahmen der Höchststudienzeit beliebig oft wiederholt werden.</a:t>
            </a:r>
          </a:p>
          <a:p>
            <a:pPr>
              <a:lnSpc>
                <a:spcPct val="150000"/>
              </a:lnSpc>
              <a:buFont typeface="Wingdings" panose="05000000000000000000" pitchFamily="2" charset="2"/>
              <a:buChar char="Ø"/>
            </a:pPr>
            <a:r>
              <a:rPr lang="de-DE" sz="1600" b="1" dirty="0">
                <a:solidFill>
                  <a:schemeClr val="tx2">
                    <a:lumMod val="60000"/>
                    <a:lumOff val="40000"/>
                  </a:schemeClr>
                </a:solidFill>
                <a:latin typeface="LMU CompatilFact" panose="02000500060000020003" pitchFamily="2" charset="0"/>
              </a:rPr>
              <a:t>Ausnahmen</a:t>
            </a:r>
            <a:r>
              <a:rPr lang="de-DE" sz="1600" dirty="0">
                <a:solidFill>
                  <a:schemeClr val="tx2">
                    <a:lumMod val="60000"/>
                    <a:lumOff val="40000"/>
                  </a:schemeClr>
                </a:solidFill>
                <a:latin typeface="LMU CompatilFact" panose="02000500060000020003" pitchFamily="2" charset="0"/>
              </a:rPr>
              <a:t>: Magister, P 28 – Theologische Abschlussarbeit SOWIE BA-NF, P 2.1 (GOP)</a:t>
            </a:r>
          </a:p>
          <a:p>
            <a:pPr>
              <a:buNone/>
            </a:pPr>
            <a:endParaRPr lang="de-DE" sz="2400" dirty="0"/>
          </a:p>
        </p:txBody>
      </p:sp>
      <p:sp>
        <p:nvSpPr>
          <p:cNvPr id="4" name="Rechteck 3">
            <a:extLst>
              <a:ext uri="{FF2B5EF4-FFF2-40B4-BE49-F238E27FC236}">
                <a16:creationId xmlns:a16="http://schemas.microsoft.com/office/drawing/2014/main" id="{CA30848A-75CB-8DF7-1803-F398964B1B8E}"/>
              </a:ext>
            </a:extLst>
          </p:cNvPr>
          <p:cNvSpPr/>
          <p:nvPr/>
        </p:nvSpPr>
        <p:spPr>
          <a:xfrm>
            <a:off x="305718"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Prüfungen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88B3404-E8F0-FF2D-3C98-793AD2D41384}"/>
              </a:ext>
            </a:extLst>
          </p:cNvPr>
          <p:cNvSpPr txBox="1"/>
          <p:nvPr/>
        </p:nvSpPr>
        <p:spPr>
          <a:xfrm>
            <a:off x="251520" y="1700808"/>
            <a:ext cx="8424936" cy="1231106"/>
          </a:xfrm>
          <a:prstGeom prst="rect">
            <a:avLst/>
          </a:prstGeom>
          <a:noFill/>
        </p:spPr>
        <p:txBody>
          <a:bodyPr wrap="square">
            <a:spAutoFit/>
          </a:bodyPr>
          <a:lstStyle/>
          <a:p>
            <a:pPr marL="0" indent="0" eaLnBrk="1" hangingPunct="1"/>
            <a:r>
              <a:rPr lang="de-DE" altLang="de-DE" sz="2000" b="1" dirty="0">
                <a:solidFill>
                  <a:schemeClr val="tx2">
                    <a:lumMod val="60000"/>
                    <a:lumOff val="40000"/>
                  </a:schemeClr>
                </a:solidFill>
                <a:latin typeface="LMU CompatilFact" panose="02000500060000020003" pitchFamily="2" charset="0"/>
              </a:rPr>
              <a:t>Zu allen Lehrveranstaltungen werden Prüfungen abgelegt.</a:t>
            </a:r>
          </a:p>
          <a:p>
            <a:pPr marL="0" indent="0" eaLnBrk="1" hangingPunct="1"/>
            <a:endParaRPr lang="de-DE" altLang="de-DE" b="1" dirty="0">
              <a:solidFill>
                <a:schemeClr val="tx2">
                  <a:lumMod val="60000"/>
                  <a:lumOff val="40000"/>
                </a:schemeClr>
              </a:solidFill>
              <a:latin typeface="LMU CompatilFact" panose="02000500060000020003" pitchFamily="2" charset="0"/>
            </a:endParaRPr>
          </a:p>
          <a:p>
            <a:pPr marL="0" indent="0" eaLnBrk="1" hangingPunct="1"/>
            <a:r>
              <a:rPr lang="de-DE" altLang="de-DE" dirty="0">
                <a:solidFill>
                  <a:schemeClr val="tx2">
                    <a:lumMod val="60000"/>
                    <a:lumOff val="40000"/>
                  </a:schemeClr>
                </a:solidFill>
                <a:latin typeface="LMU CompatilFact" panose="02000500060000020003" pitchFamily="2" charset="0"/>
              </a:rPr>
              <a:t>Dazu gibt es </a:t>
            </a:r>
            <a:r>
              <a:rPr lang="de-DE" altLang="de-DE" b="1" dirty="0">
                <a:solidFill>
                  <a:schemeClr val="tx2">
                    <a:lumMod val="60000"/>
                    <a:lumOff val="40000"/>
                  </a:schemeClr>
                </a:solidFill>
                <a:latin typeface="LMU CompatilFact" panose="02000500060000020003" pitchFamily="2" charset="0"/>
              </a:rPr>
              <a:t>zwei</a:t>
            </a:r>
            <a:r>
              <a:rPr lang="de-DE" altLang="de-DE" dirty="0">
                <a:solidFill>
                  <a:schemeClr val="tx2">
                    <a:lumMod val="60000"/>
                    <a:lumOff val="40000"/>
                  </a:schemeClr>
                </a:solidFill>
                <a:latin typeface="LMU CompatilFact" panose="02000500060000020003" pitchFamily="2" charset="0"/>
              </a:rPr>
              <a:t> Varianten:</a:t>
            </a:r>
          </a:p>
          <a:p>
            <a:pPr marL="0" indent="0" eaLnBrk="1" hangingPunct="1"/>
            <a:endParaRPr lang="de-DE" altLang="de-DE" dirty="0">
              <a:solidFill>
                <a:schemeClr val="tx2">
                  <a:lumMod val="60000"/>
                  <a:lumOff val="40000"/>
                </a:schemeClr>
              </a:solidFill>
              <a:latin typeface="LMU CompatilFact" panose="02000500060000020003" pitchFamily="2" charset="0"/>
            </a:endParaRPr>
          </a:p>
        </p:txBody>
      </p:sp>
      <p:sp>
        <p:nvSpPr>
          <p:cNvPr id="4" name="Textfeld 3">
            <a:extLst>
              <a:ext uri="{FF2B5EF4-FFF2-40B4-BE49-F238E27FC236}">
                <a16:creationId xmlns:a16="http://schemas.microsoft.com/office/drawing/2014/main" id="{BC5E77DF-AE57-9225-1A58-8A59EDAFB9A7}"/>
              </a:ext>
            </a:extLst>
          </p:cNvPr>
          <p:cNvSpPr txBox="1"/>
          <p:nvPr/>
        </p:nvSpPr>
        <p:spPr>
          <a:xfrm>
            <a:off x="191179" y="2852936"/>
            <a:ext cx="8784976" cy="1508105"/>
          </a:xfrm>
          <a:prstGeom prst="rect">
            <a:avLst/>
          </a:prstGeom>
          <a:noFill/>
        </p:spPr>
        <p:txBody>
          <a:bodyPr wrap="square">
            <a:spAutoFit/>
          </a:bodyPr>
          <a:lstStyle/>
          <a:p>
            <a:pPr marL="342900" indent="-342900" eaLnBrk="1" hangingPunct="1">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 Modulteilprüfungen (MTP):</a:t>
            </a:r>
            <a:endParaRPr lang="de-DE" altLang="de-DE" b="1" dirty="0">
              <a:solidFill>
                <a:srgbClr val="589898"/>
              </a:solidFill>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Zu jeder Lehrveranstaltung eines Moduls gibt es eine eigene Prüfung. </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Prüfung findet (außer bei Übungsaufgaben) nach Abschluss der Lehrveranstaltung am Ende des Semesters statt.</a:t>
            </a:r>
          </a:p>
          <a:p>
            <a:pPr marL="0" indent="0" eaLnBrk="1" hangingPunct="1"/>
            <a:endParaRPr lang="de-DE" altLang="de-DE" dirty="0">
              <a:solidFill>
                <a:schemeClr val="tx2">
                  <a:lumMod val="60000"/>
                  <a:lumOff val="40000"/>
                </a:schemeClr>
              </a:solidFill>
              <a:latin typeface="LMU CompatilFact" panose="02000500060000020003" pitchFamily="2" charset="0"/>
            </a:endParaRPr>
          </a:p>
        </p:txBody>
      </p:sp>
      <p:sp>
        <p:nvSpPr>
          <p:cNvPr id="5" name="Textfeld 4">
            <a:extLst>
              <a:ext uri="{FF2B5EF4-FFF2-40B4-BE49-F238E27FC236}">
                <a16:creationId xmlns:a16="http://schemas.microsoft.com/office/drawing/2014/main" id="{9ACBCDC4-5ABA-C19D-C5C5-7DC87F33FC5D}"/>
              </a:ext>
            </a:extLst>
          </p:cNvPr>
          <p:cNvSpPr txBox="1"/>
          <p:nvPr/>
        </p:nvSpPr>
        <p:spPr>
          <a:xfrm>
            <a:off x="263187" y="4325026"/>
            <a:ext cx="8712968" cy="1785104"/>
          </a:xfrm>
          <a:prstGeom prst="rect">
            <a:avLst/>
          </a:prstGeom>
          <a:noFill/>
        </p:spPr>
        <p:txBody>
          <a:bodyPr wrap="square">
            <a:spAutoFit/>
          </a:bodyPr>
          <a:lstStyle/>
          <a:p>
            <a:pPr marL="342900" indent="-342900">
              <a:buFont typeface="Wingdings" panose="05000000000000000000" pitchFamily="2" charset="2"/>
              <a:buChar char="Ø"/>
            </a:pPr>
            <a:r>
              <a:rPr lang="de-DE" altLang="de-DE" sz="2000" b="1" dirty="0">
                <a:solidFill>
                  <a:schemeClr val="tx2">
                    <a:lumMod val="60000"/>
                    <a:lumOff val="40000"/>
                  </a:schemeClr>
                </a:solidFill>
                <a:latin typeface="LMU CompatilFact" panose="02000500060000020003" pitchFamily="2" charset="0"/>
              </a:rPr>
              <a:t>Modulprüfungen (MP):</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Alle Lehrveranstaltungen eines Moduls werden im Rahmen </a:t>
            </a:r>
            <a:r>
              <a:rPr lang="de-DE" altLang="de-DE" b="1" u="sng" dirty="0">
                <a:solidFill>
                  <a:schemeClr val="tx2">
                    <a:lumMod val="60000"/>
                    <a:lumOff val="40000"/>
                  </a:schemeClr>
                </a:solidFill>
                <a:latin typeface="LMU CompatilFact" panose="02000500060000020003" pitchFamily="2" charset="0"/>
              </a:rPr>
              <a:t>einer</a:t>
            </a:r>
            <a:r>
              <a:rPr lang="de-DE" altLang="de-DE" dirty="0">
                <a:solidFill>
                  <a:schemeClr val="tx2">
                    <a:lumMod val="60000"/>
                    <a:lumOff val="40000"/>
                  </a:schemeClr>
                </a:solidFill>
                <a:latin typeface="LMU CompatilFact" panose="02000500060000020003" pitchFamily="2" charset="0"/>
              </a:rPr>
              <a:t> Prüfung abgeprüft.</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Modulprüfung findet am Ende des Moduls statt. Bei zweisemestrigen Modulen am Ende des zweiten Semesters.</a:t>
            </a:r>
          </a:p>
          <a:p>
            <a:pPr marL="0" indent="0" eaLnBrk="1" hangingPunct="1"/>
            <a:endParaRPr lang="de-DE" altLang="de-DE"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36506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504B484-5B25-2002-1588-5B0952A95020}"/>
              </a:ext>
            </a:extLst>
          </p:cNvPr>
          <p:cNvSpPr txBox="1"/>
          <p:nvPr/>
        </p:nvSpPr>
        <p:spPr>
          <a:xfrm>
            <a:off x="251520" y="2924944"/>
            <a:ext cx="8784976" cy="3200876"/>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Besonderheit: Magisterzwischenprüfung</a:t>
            </a:r>
          </a:p>
          <a:p>
            <a:pPr>
              <a:defRPr/>
            </a:pPr>
            <a:endParaRPr lang="de-DE" sz="2000" b="1" dirty="0">
              <a:solidFill>
                <a:schemeClr val="tx2">
                  <a:lumMod val="60000"/>
                  <a:lumOff val="40000"/>
                </a:schemeClr>
              </a:solidFill>
              <a:latin typeface="LMU CompatilFact" panose="02000500060000020003" pitchFamily="2" charset="0"/>
            </a:endParaRPr>
          </a:p>
          <a:p>
            <a:pPr marL="285750" indent="-285750">
              <a:buFont typeface="Wingdings" panose="05000000000000000000" pitchFamily="2" charset="2"/>
              <a:buChar char="Ø"/>
              <a:defRPr/>
            </a:pPr>
            <a:r>
              <a:rPr lang="de-DE" dirty="0">
                <a:solidFill>
                  <a:schemeClr val="tx2">
                    <a:lumMod val="60000"/>
                    <a:lumOff val="40000"/>
                  </a:schemeClr>
                </a:solidFill>
                <a:latin typeface="LMU CompatilFact" panose="02000500060000020003" pitchFamily="2" charset="0"/>
              </a:rPr>
              <a:t>Die Prüfung zu P 3.2 „Einführung in die Fundamentaltheologie“ (</a:t>
            </a:r>
            <a:r>
              <a:rPr lang="de-DE" dirty="0" err="1">
                <a:solidFill>
                  <a:schemeClr val="tx2">
                    <a:lumMod val="60000"/>
                    <a:lumOff val="40000"/>
                  </a:schemeClr>
                </a:solidFill>
                <a:latin typeface="LMU CompatilFact" panose="02000500060000020003" pitchFamily="2" charset="0"/>
              </a:rPr>
              <a:t>SoSe</a:t>
            </a:r>
            <a:r>
              <a:rPr lang="de-DE" dirty="0">
                <a:solidFill>
                  <a:schemeClr val="tx2">
                    <a:lumMod val="60000"/>
                    <a:lumOff val="40000"/>
                  </a:schemeClr>
                </a:solidFill>
                <a:latin typeface="LMU CompatilFact" panose="02000500060000020003" pitchFamily="2" charset="0"/>
              </a:rPr>
              <a:t>, 2. FS) ist als Magisterzwischenprüfung festgelegt.</a:t>
            </a:r>
          </a:p>
          <a:p>
            <a:pPr>
              <a:buClr>
                <a:srgbClr val="589898"/>
              </a:buClr>
              <a:tabLst>
                <a:tab pos="355600" algn="l"/>
              </a:tabLst>
              <a:defRPr/>
            </a:pPr>
            <a:endParaRPr 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dirty="0">
                <a:solidFill>
                  <a:schemeClr val="tx2">
                    <a:lumMod val="60000"/>
                    <a:lumOff val="40000"/>
                  </a:schemeClr>
                </a:solidFill>
                <a:latin typeface="LMU CompatilFact" panose="02000500060000020003" pitchFamily="2" charset="0"/>
              </a:rPr>
              <a:t>Die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a:t>
            </a:r>
            <a:r>
              <a:rPr lang="de-DE" b="1" dirty="0">
                <a:solidFill>
                  <a:schemeClr val="tx2">
                    <a:lumMod val="60000"/>
                    <a:lumOff val="40000"/>
                  </a:schemeClr>
                </a:solidFill>
                <a:latin typeface="LMU CompatilFact" panose="02000500060000020003" pitchFamily="2" charset="0"/>
              </a:rPr>
              <a:t>muss</a:t>
            </a:r>
            <a:r>
              <a:rPr lang="de-DE" dirty="0">
                <a:solidFill>
                  <a:schemeClr val="tx2">
                    <a:lumMod val="60000"/>
                    <a:lumOff val="40000"/>
                  </a:schemeClr>
                </a:solidFill>
                <a:latin typeface="LMU CompatilFact" panose="02000500060000020003" pitchFamily="2" charset="0"/>
              </a:rPr>
              <a:t> im 2. FS abgelegt werden. </a:t>
            </a:r>
          </a:p>
          <a:p>
            <a:pPr marL="444500" indent="-444500">
              <a:buClr>
                <a:srgbClr val="589898"/>
              </a:buClr>
              <a:buFont typeface="Arial" panose="020B0604020202020204" pitchFamily="34" charset="0"/>
              <a:buChar char="•"/>
              <a:defRPr/>
            </a:pPr>
            <a:endParaRPr 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dirty="0">
                <a:solidFill>
                  <a:schemeClr val="tx2">
                    <a:lumMod val="60000"/>
                    <a:lumOff val="40000"/>
                  </a:schemeClr>
                </a:solidFill>
                <a:latin typeface="LMU CompatilFact" panose="02000500060000020003" pitchFamily="2" charset="0"/>
              </a:rPr>
              <a:t>Melden Sie sich im 2. FS nicht zur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an, werden Sie vom Prüfungsamt pflichtangemeldet.</a:t>
            </a:r>
          </a:p>
          <a:p>
            <a:pPr>
              <a:buClr>
                <a:srgbClr val="589898"/>
              </a:buClr>
              <a:defRPr/>
            </a:pPr>
            <a:endParaRPr 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dirty="0">
                <a:solidFill>
                  <a:schemeClr val="tx2">
                    <a:lumMod val="60000"/>
                    <a:lumOff val="40000"/>
                  </a:schemeClr>
                </a:solidFill>
                <a:latin typeface="LMU CompatilFact" panose="02000500060000020003" pitchFamily="2" charset="0"/>
              </a:rPr>
              <a:t>Die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kann beliebig oft wiederholt werden.</a:t>
            </a:r>
          </a:p>
        </p:txBody>
      </p:sp>
      <p:sp>
        <p:nvSpPr>
          <p:cNvPr id="2" name="Rechteck 1">
            <a:extLst>
              <a:ext uri="{FF2B5EF4-FFF2-40B4-BE49-F238E27FC236}">
                <a16:creationId xmlns:a16="http://schemas.microsoft.com/office/drawing/2014/main" id="{A9A5728F-A17C-87DC-D95A-141866B34740}"/>
              </a:ext>
            </a:extLst>
          </p:cNvPr>
          <p:cNvSpPr/>
          <p:nvPr/>
        </p:nvSpPr>
        <p:spPr>
          <a:xfrm>
            <a:off x="305718"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 Gesonderte Informationen für Magister</a:t>
            </a:r>
          </a:p>
        </p:txBody>
      </p:sp>
    </p:spTree>
    <p:extLst>
      <p:ext uri="{BB962C8B-B14F-4D97-AF65-F5344CB8AC3E}">
        <p14:creationId xmlns:p14="http://schemas.microsoft.com/office/powerpoint/2010/main" val="30672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504B484-5B25-2002-1588-5B0952A95020}"/>
              </a:ext>
            </a:extLst>
          </p:cNvPr>
          <p:cNvSpPr txBox="1"/>
          <p:nvPr/>
        </p:nvSpPr>
        <p:spPr>
          <a:xfrm>
            <a:off x="251520" y="2564904"/>
            <a:ext cx="8712968" cy="3785652"/>
          </a:xfrm>
          <a:prstGeom prst="rect">
            <a:avLst/>
          </a:prstGeom>
          <a:noFill/>
        </p:spPr>
        <p:txBody>
          <a:bodyPr wrap="square">
            <a:spAutoFit/>
          </a:bodyPr>
          <a:lstStyle/>
          <a:p>
            <a:pPr eaLnBrk="1" hangingPunct="1"/>
            <a:r>
              <a:rPr lang="de-DE" altLang="de-DE" sz="1600" b="1" u="sng" dirty="0">
                <a:solidFill>
                  <a:schemeClr val="tx2">
                    <a:lumMod val="60000"/>
                    <a:lumOff val="40000"/>
                  </a:schemeClr>
                </a:solidFill>
                <a:latin typeface="LMU CompatilFact" panose="02000500060000020003" pitchFamily="2" charset="0"/>
              </a:rPr>
              <a:t>Grundlagen- und Orientierungsprüfung (GOP):</a:t>
            </a:r>
          </a:p>
          <a:p>
            <a:pPr eaLnBrk="1" hangingPunct="1"/>
            <a:endParaRPr lang="de-DE" altLang="de-DE" sz="1600"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sz="1600" dirty="0">
                <a:solidFill>
                  <a:schemeClr val="tx2">
                    <a:lumMod val="60000"/>
                    <a:lumOff val="40000"/>
                  </a:schemeClr>
                </a:solidFill>
                <a:latin typeface="LMU CompatilFact" panose="02000500060000020003" pitchFamily="2" charset="0"/>
              </a:rPr>
              <a:t>Modul P 2 sieht eine GOP vor.</a:t>
            </a:r>
          </a:p>
          <a:p>
            <a:pPr algn="ctr" eaLnBrk="1" hangingPunct="1"/>
            <a:r>
              <a:rPr lang="de-DE" altLang="de-DE" sz="1600" dirty="0">
                <a:solidFill>
                  <a:schemeClr val="tx2">
                    <a:lumMod val="60000"/>
                    <a:lumOff val="40000"/>
                  </a:schemeClr>
                </a:solidFill>
                <a:latin typeface="LMU CompatilFact" panose="02000500060000020003" pitchFamily="2" charset="0"/>
              </a:rPr>
              <a:t>	„Die GOP dient einer ersten und frühen Orientierung, ob die Studierenden den Anforderungen des Studiums voraussichtlich gerecht werden.“ (</a:t>
            </a:r>
            <a:r>
              <a:rPr lang="de-DE" altLang="de-DE" sz="1600" dirty="0" err="1">
                <a:solidFill>
                  <a:schemeClr val="tx2">
                    <a:lumMod val="60000"/>
                    <a:lumOff val="40000"/>
                  </a:schemeClr>
                </a:solidFill>
                <a:latin typeface="LMU CompatilFact" panose="02000500060000020003" pitchFamily="2" charset="0"/>
              </a:rPr>
              <a:t>PStO</a:t>
            </a:r>
            <a:r>
              <a:rPr lang="de-DE" altLang="de-DE" sz="1600" dirty="0">
                <a:solidFill>
                  <a:schemeClr val="tx2">
                    <a:lumMod val="60000"/>
                    <a:lumOff val="40000"/>
                  </a:schemeClr>
                </a:solidFill>
                <a:latin typeface="LMU CompatilFact" panose="02000500060000020003" pitchFamily="2" charset="0"/>
              </a:rPr>
              <a:t> BA-NF § 13 Abs.1)</a:t>
            </a:r>
          </a:p>
          <a:p>
            <a:pPr algn="ctr" eaLnBrk="1" hangingPunct="1"/>
            <a:endParaRPr lang="de-DE" altLang="de-DE" sz="1600"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sz="1600" dirty="0">
                <a:solidFill>
                  <a:schemeClr val="tx2">
                    <a:lumMod val="60000"/>
                    <a:lumOff val="40000"/>
                  </a:schemeClr>
                </a:solidFill>
                <a:latin typeface="LMU CompatilFact" panose="02000500060000020003" pitchFamily="2" charset="0"/>
              </a:rPr>
              <a:t>Die GOP wird in der Veranstaltung P 2.1 „Einführung in die Fundamentaltheologie“ abgelegt.</a:t>
            </a:r>
          </a:p>
          <a:p>
            <a:pPr eaLnBrk="1" hangingPunct="1"/>
            <a:endParaRPr lang="de-DE" altLang="de-DE" sz="1600" u="sng" dirty="0">
              <a:solidFill>
                <a:schemeClr val="tx2">
                  <a:lumMod val="60000"/>
                  <a:lumOff val="40000"/>
                </a:schemeClr>
              </a:solidFill>
              <a:latin typeface="LMU CompatilFact" panose="02000500060000020003" pitchFamily="2" charset="0"/>
            </a:endParaRPr>
          </a:p>
          <a:p>
            <a:pPr eaLnBrk="1" hangingPunct="1"/>
            <a:endParaRPr lang="de-DE" altLang="de-DE" sz="1600"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sz="1600" dirty="0">
                <a:solidFill>
                  <a:schemeClr val="tx2">
                    <a:lumMod val="60000"/>
                    <a:lumOff val="40000"/>
                  </a:schemeClr>
                </a:solidFill>
                <a:latin typeface="LMU CompatilFact" panose="02000500060000020003" pitchFamily="2" charset="0"/>
              </a:rPr>
              <a:t>Die Prüfung zu dieser Veranstaltung kann bei Nicht-Bestehen nur </a:t>
            </a:r>
            <a:r>
              <a:rPr lang="de-DE" altLang="de-DE" sz="1600" u="sng" dirty="0">
                <a:solidFill>
                  <a:schemeClr val="tx2">
                    <a:lumMod val="60000"/>
                    <a:lumOff val="40000"/>
                  </a:schemeClr>
                </a:solidFill>
                <a:latin typeface="LMU CompatilFact" panose="02000500060000020003" pitchFamily="2" charset="0"/>
              </a:rPr>
              <a:t>einmal, zum nächsten Regeltermin wiederholt werden</a:t>
            </a:r>
            <a:r>
              <a:rPr lang="de-DE" altLang="de-DE" sz="1600" dirty="0">
                <a:solidFill>
                  <a:schemeClr val="tx2">
                    <a:lumMod val="60000"/>
                    <a:lumOff val="40000"/>
                  </a:schemeClr>
                </a:solidFill>
                <a:latin typeface="LMU CompatilFact" panose="02000500060000020003" pitchFamily="2" charset="0"/>
              </a:rPr>
              <a:t>.</a:t>
            </a:r>
            <a:r>
              <a:rPr lang="de-DE" altLang="de-DE" sz="1600" u="sng" dirty="0">
                <a:solidFill>
                  <a:schemeClr val="tx2">
                    <a:lumMod val="60000"/>
                    <a:lumOff val="40000"/>
                  </a:schemeClr>
                </a:solidFill>
                <a:latin typeface="LMU CompatilFact" panose="02000500060000020003" pitchFamily="2" charset="0"/>
              </a:rPr>
              <a:t> </a:t>
            </a:r>
          </a:p>
          <a:p>
            <a:pPr eaLnBrk="1" hangingPunct="1"/>
            <a:endParaRPr lang="de-DE" altLang="de-DE" sz="1600" u="sng"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sz="1600" dirty="0">
                <a:solidFill>
                  <a:schemeClr val="tx2">
                    <a:lumMod val="60000"/>
                    <a:lumOff val="40000"/>
                  </a:schemeClr>
                </a:solidFill>
                <a:latin typeface="LMU CompatilFact" panose="02000500060000020003" pitchFamily="2" charset="0"/>
              </a:rPr>
              <a:t>Melden Sie sich im 2. FS nicht zur GOP an, werden Sie vom Prüfungsamt </a:t>
            </a:r>
            <a:r>
              <a:rPr lang="de-DE" altLang="de-DE" sz="1600" b="1" dirty="0">
                <a:solidFill>
                  <a:schemeClr val="tx2">
                    <a:lumMod val="60000"/>
                    <a:lumOff val="40000"/>
                  </a:schemeClr>
                </a:solidFill>
                <a:latin typeface="LMU CompatilFact" panose="02000500060000020003" pitchFamily="2" charset="0"/>
              </a:rPr>
              <a:t>pflichtangemeldet</a:t>
            </a:r>
            <a:r>
              <a:rPr lang="de-DE" altLang="de-DE" sz="1600" dirty="0">
                <a:solidFill>
                  <a:schemeClr val="tx2">
                    <a:lumMod val="60000"/>
                    <a:lumOff val="40000"/>
                  </a:schemeClr>
                </a:solidFill>
                <a:latin typeface="LMU CompatilFact" panose="02000500060000020003" pitchFamily="2" charset="0"/>
              </a:rPr>
              <a:t>.</a:t>
            </a:r>
          </a:p>
        </p:txBody>
      </p:sp>
      <p:sp>
        <p:nvSpPr>
          <p:cNvPr id="2" name="Rechteck 1">
            <a:extLst>
              <a:ext uri="{FF2B5EF4-FFF2-40B4-BE49-F238E27FC236}">
                <a16:creationId xmlns:a16="http://schemas.microsoft.com/office/drawing/2014/main" id="{A9A5728F-A17C-87DC-D95A-141866B34740}"/>
              </a:ext>
            </a:extLst>
          </p:cNvPr>
          <p:cNvSpPr/>
          <p:nvPr/>
        </p:nvSpPr>
        <p:spPr>
          <a:xfrm>
            <a:off x="305718"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 Gesonderte Informationen für BA-Nebenfach</a:t>
            </a:r>
          </a:p>
        </p:txBody>
      </p:sp>
    </p:spTree>
    <p:extLst>
      <p:ext uri="{BB962C8B-B14F-4D97-AF65-F5344CB8AC3E}">
        <p14:creationId xmlns:p14="http://schemas.microsoft.com/office/powerpoint/2010/main" val="9817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gls-berlin.de/uploads/tx_brgallery/08_Muenchen_Panorama.jpg">
            <a:extLst>
              <a:ext uri="{FF2B5EF4-FFF2-40B4-BE49-F238E27FC236}">
                <a16:creationId xmlns:a16="http://schemas.microsoft.com/office/drawing/2014/main" id="{DEBAD475-6EE9-6AA6-EEA0-614904D309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05"/>
          <a:stretch/>
        </p:blipFill>
        <p:spPr bwMode="auto">
          <a:xfrm>
            <a:off x="251520" y="1760239"/>
            <a:ext cx="8640959" cy="47003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DC92DFF5-B525-437B-73F2-88873281225C}"/>
              </a:ext>
            </a:extLst>
          </p:cNvPr>
          <p:cNvSpPr txBox="1"/>
          <p:nvPr/>
        </p:nvSpPr>
        <p:spPr>
          <a:xfrm>
            <a:off x="467544" y="2060848"/>
            <a:ext cx="4572000" cy="954107"/>
          </a:xfrm>
          <a:prstGeom prst="rect">
            <a:avLst/>
          </a:prstGeom>
          <a:noFill/>
        </p:spPr>
        <p:txBody>
          <a:bodyPr wrap="square">
            <a:spAutoFit/>
          </a:bodyPr>
          <a:lstStyle/>
          <a:p>
            <a:r>
              <a:rPr lang="de-DE" sz="2800" b="1" dirty="0">
                <a:solidFill>
                  <a:schemeClr val="bg1"/>
                </a:solidFill>
                <a:latin typeface="LMU CompatilFact" panose="02000500060000020003" pitchFamily="2" charset="0"/>
              </a:rPr>
              <a:t>STUDIENSTANDORT</a:t>
            </a:r>
          </a:p>
          <a:p>
            <a:r>
              <a:rPr lang="de-DE" sz="2800" b="1" dirty="0">
                <a:solidFill>
                  <a:schemeClr val="bg1"/>
                </a:solidFill>
                <a:latin typeface="LMU CompatilFact" panose="02000500060000020003" pitchFamily="2" charset="0"/>
              </a:rPr>
              <a:t>MÜNCHEN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5DE0FE5-907C-40E9-548E-ECBC383CFFB9}"/>
              </a:ext>
            </a:extLst>
          </p:cNvPr>
          <p:cNvSpPr txBox="1"/>
          <p:nvPr/>
        </p:nvSpPr>
        <p:spPr>
          <a:xfrm>
            <a:off x="323528" y="1875758"/>
            <a:ext cx="8208912" cy="590931"/>
          </a:xfrm>
          <a:prstGeom prst="rect">
            <a:avLst/>
          </a:prstGeom>
          <a:noFill/>
        </p:spPr>
        <p:txBody>
          <a:bodyPr wrap="square">
            <a:spAutoFit/>
          </a:bodyPr>
          <a:lstStyle/>
          <a:p>
            <a:pPr marL="0" indent="0" eaLnBrk="1" hangingPunct="1">
              <a:lnSpc>
                <a:spcPct val="90000"/>
              </a:lnSpc>
            </a:pPr>
            <a:r>
              <a:rPr lang="de-DE" altLang="de-DE" dirty="0">
                <a:solidFill>
                  <a:schemeClr val="tx2">
                    <a:lumMod val="60000"/>
                    <a:lumOff val="40000"/>
                  </a:schemeClr>
                </a:solidFill>
                <a:latin typeface="LMU CompatilFact" panose="02000500060000020003" pitchFamily="2" charset="0"/>
              </a:rPr>
              <a:t>Informationen, wann Sie welche Prüfung haben, können Sie jedes Semester der Homepage, LSF und den Aushängen der Lehrstühle entnehmen.</a:t>
            </a:r>
          </a:p>
        </p:txBody>
      </p:sp>
      <p:sp>
        <p:nvSpPr>
          <p:cNvPr id="5" name="Textfeld 4">
            <a:extLst>
              <a:ext uri="{FF2B5EF4-FFF2-40B4-BE49-F238E27FC236}">
                <a16:creationId xmlns:a16="http://schemas.microsoft.com/office/drawing/2014/main" id="{6B18B13B-69B9-EF0C-98B1-A603597875DF}"/>
              </a:ext>
            </a:extLst>
          </p:cNvPr>
          <p:cNvSpPr txBox="1"/>
          <p:nvPr/>
        </p:nvSpPr>
        <p:spPr>
          <a:xfrm>
            <a:off x="322194" y="2780928"/>
            <a:ext cx="8066230" cy="2308324"/>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Bitte achten Sie auf Folgendes:</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An einer Lehrveranstaltung nehmen oft </a:t>
            </a:r>
            <a:r>
              <a:rPr lang="de-DE" altLang="de-DE" u="sng" dirty="0">
                <a:solidFill>
                  <a:schemeClr val="tx2">
                    <a:lumMod val="60000"/>
                    <a:lumOff val="40000"/>
                  </a:schemeClr>
                </a:solidFill>
                <a:latin typeface="LMU CompatilFact" panose="02000500060000020003" pitchFamily="2" charset="0"/>
              </a:rPr>
              <a:t>verschiedene Studiengänge</a:t>
            </a:r>
            <a:r>
              <a:rPr lang="de-DE" altLang="de-DE" dirty="0">
                <a:solidFill>
                  <a:schemeClr val="tx2">
                    <a:lumMod val="60000"/>
                    <a:lumOff val="40000"/>
                  </a:schemeClr>
                </a:solidFill>
                <a:latin typeface="LMU CompatilFact" panose="02000500060000020003" pitchFamily="2" charset="0"/>
              </a:rPr>
              <a:t> der Katholischen Theologie teil.</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Eine LV wird </a:t>
            </a:r>
            <a:r>
              <a:rPr lang="de-DE" altLang="de-DE" u="sng" dirty="0">
                <a:solidFill>
                  <a:schemeClr val="tx2">
                    <a:lumMod val="60000"/>
                    <a:lumOff val="40000"/>
                  </a:schemeClr>
                </a:solidFill>
                <a:latin typeface="LMU CompatilFact" panose="02000500060000020003" pitchFamily="2" charset="0"/>
              </a:rPr>
              <a:t>nicht für jeden</a:t>
            </a:r>
            <a:r>
              <a:rPr lang="de-DE" altLang="de-DE" dirty="0">
                <a:solidFill>
                  <a:schemeClr val="tx2">
                    <a:lumMod val="60000"/>
                    <a:lumOff val="40000"/>
                  </a:schemeClr>
                </a:solidFill>
                <a:latin typeface="LMU CompatilFact" panose="02000500060000020003" pitchFamily="2" charset="0"/>
              </a:rPr>
              <a:t> Studiengang auf dieselbe Weise abgeprüft.</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Was für Sie in dieser Lehrveranstaltung gilt, gilt nicht unbedingt für Ihren Kommilitonen/Ihre Kommilitonin aus einem anderen Studiengang.</a:t>
            </a:r>
          </a:p>
        </p:txBody>
      </p:sp>
    </p:spTree>
    <p:extLst>
      <p:ext uri="{BB962C8B-B14F-4D97-AF65-F5344CB8AC3E}">
        <p14:creationId xmlns:p14="http://schemas.microsoft.com/office/powerpoint/2010/main" val="24097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8CAC7B3-E5A3-3359-2EB9-4982B0DD08E3}"/>
              </a:ext>
            </a:extLst>
          </p:cNvPr>
          <p:cNvSpPr txBox="1"/>
          <p:nvPr/>
        </p:nvSpPr>
        <p:spPr>
          <a:xfrm>
            <a:off x="467544" y="1916832"/>
            <a:ext cx="7920880" cy="4278094"/>
          </a:xfrm>
          <a:prstGeom prst="rect">
            <a:avLst/>
          </a:prstGeom>
          <a:noFill/>
        </p:spPr>
        <p:txBody>
          <a:bodyPr wrap="square">
            <a:spAutoFit/>
          </a:bodyPr>
          <a:lstStyle/>
          <a:p>
            <a:pPr eaLnBrk="1" hangingPunct="1"/>
            <a:r>
              <a:rPr lang="de-DE" altLang="de-DE" sz="2000" b="1" dirty="0">
                <a:solidFill>
                  <a:schemeClr val="tx2">
                    <a:lumMod val="60000"/>
                    <a:lumOff val="40000"/>
                  </a:schemeClr>
                </a:solidFill>
                <a:latin typeface="LMU CompatilFact" panose="02000500060000020003" pitchFamily="2" charset="0"/>
              </a:rPr>
              <a:t>Prüfungsmodalitäten</a:t>
            </a:r>
          </a:p>
          <a:p>
            <a:pPr eaLnBrk="1" hangingPunct="1"/>
            <a:endParaRPr lang="de-DE" altLang="de-DE" dirty="0">
              <a:solidFill>
                <a:srgbClr val="589898"/>
              </a:solidFill>
            </a:endParaRPr>
          </a:p>
          <a:p>
            <a:pPr eaLnBrk="1" hangingPunct="1"/>
            <a:r>
              <a:rPr lang="de-DE" altLang="de-DE" dirty="0">
                <a:solidFill>
                  <a:schemeClr val="tx2">
                    <a:lumMod val="60000"/>
                    <a:lumOff val="40000"/>
                  </a:schemeClr>
                </a:solidFill>
                <a:latin typeface="LMU CompatilFact" panose="02000500060000020003" pitchFamily="2" charset="0"/>
              </a:rPr>
              <a:t>In der Satzung (</a:t>
            </a:r>
            <a:r>
              <a:rPr lang="de-DE" altLang="de-DE" dirty="0" err="1">
                <a:solidFill>
                  <a:schemeClr val="tx2">
                    <a:lumMod val="60000"/>
                    <a:lumOff val="40000"/>
                  </a:schemeClr>
                </a:solidFill>
                <a:latin typeface="LMU CompatilFact" panose="02000500060000020003" pitchFamily="2" charset="0"/>
              </a:rPr>
              <a:t>PStO</a:t>
            </a:r>
            <a:r>
              <a:rPr lang="de-DE" altLang="de-DE" dirty="0">
                <a:solidFill>
                  <a:schemeClr val="tx2">
                    <a:lumMod val="60000"/>
                    <a:lumOff val="40000"/>
                  </a:schemeClr>
                </a:solidFill>
                <a:latin typeface="LMU CompatilFact" panose="02000500060000020003" pitchFamily="2" charset="0"/>
              </a:rPr>
              <a:t>) sind die Prüfungsmodalitäten festgelegt.</a:t>
            </a:r>
          </a:p>
          <a:p>
            <a:pPr eaLnBrk="1" hangingPunct="1"/>
            <a:endParaRPr lang="de-DE" altLang="de-DE" sz="1800" dirty="0">
              <a:solidFill>
                <a:srgbClr val="589898"/>
              </a:solidFill>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Die Lehrenden wählen aus der Satzung eine Prüfungsform und den Umfang aus.</a:t>
            </a:r>
          </a:p>
          <a:p>
            <a:pPr marL="285750" indent="-285750" eaLnBrk="1" hangingPunct="1">
              <a:buClr>
                <a:schemeClr val="tx2">
                  <a:lumMod val="60000"/>
                  <a:lumOff val="40000"/>
                </a:schemeClr>
              </a:buClr>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Die Art der Prüfung (Klausur, </a:t>
            </a:r>
            <a:r>
              <a:rPr lang="de-DE" altLang="de-DE" dirty="0" err="1">
                <a:solidFill>
                  <a:schemeClr val="tx2">
                    <a:lumMod val="60000"/>
                    <a:lumOff val="40000"/>
                  </a:schemeClr>
                </a:solidFill>
                <a:latin typeface="LMU CompatilFact" panose="02000500060000020003" pitchFamily="2" charset="0"/>
              </a:rPr>
              <a:t>mündl</a:t>
            </a:r>
            <a:r>
              <a:rPr lang="de-DE" altLang="de-DE" dirty="0">
                <a:solidFill>
                  <a:schemeClr val="tx2">
                    <a:lumMod val="60000"/>
                    <a:lumOff val="40000"/>
                  </a:schemeClr>
                </a:solidFill>
                <a:latin typeface="LMU CompatilFact" panose="02000500060000020003" pitchFamily="2" charset="0"/>
              </a:rPr>
              <a:t>. Prüfung, Seminararbeit etc.) wird Ihnen nach Veranstaltungsbeginn mitgeteilt. </a:t>
            </a:r>
          </a:p>
          <a:p>
            <a:pPr marL="285750" indent="-285750" eaLnBrk="1" hangingPunct="1">
              <a:buClr>
                <a:schemeClr val="tx2">
                  <a:lumMod val="60000"/>
                  <a:lumOff val="40000"/>
                </a:schemeClr>
              </a:buClr>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Achtung: Zielgruppe/Studiengang beachten!</a:t>
            </a:r>
          </a:p>
          <a:p>
            <a:pPr marL="285750" indent="-285750" eaLnBrk="1" hangingPunct="1">
              <a:buClr>
                <a:schemeClr val="tx2">
                  <a:lumMod val="60000"/>
                  <a:lumOff val="40000"/>
                </a:schemeClr>
              </a:buClr>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Termin und Ort der Prüfung erfahren Sie u.a. </a:t>
            </a:r>
            <a:r>
              <a:rPr lang="de-DE" altLang="de-DE" b="1" dirty="0">
                <a:solidFill>
                  <a:schemeClr val="tx2">
                    <a:lumMod val="60000"/>
                    <a:lumOff val="40000"/>
                  </a:schemeClr>
                </a:solidFill>
                <a:latin typeface="LMU CompatilFact" panose="02000500060000020003" pitchFamily="2" charset="0"/>
              </a:rPr>
              <a:t>per Aushang am Lehrstuhl </a:t>
            </a:r>
            <a:r>
              <a:rPr lang="de-DE" altLang="de-DE" dirty="0">
                <a:solidFill>
                  <a:schemeClr val="tx2">
                    <a:lumMod val="60000"/>
                    <a:lumOff val="40000"/>
                  </a:schemeClr>
                </a:solidFill>
                <a:latin typeface="LMU CompatilFact" panose="02000500060000020003" pitchFamily="2" charset="0"/>
              </a:rPr>
              <a:t>mindestens 2 Wochen vor dem Prüfungstermin. Außerdem auf der </a:t>
            </a:r>
            <a:r>
              <a:rPr lang="de-DE" altLang="de-DE" b="1" dirty="0">
                <a:solidFill>
                  <a:schemeClr val="tx2">
                    <a:lumMod val="60000"/>
                    <a:lumOff val="40000"/>
                  </a:schemeClr>
                </a:solidFill>
                <a:latin typeface="LMU CompatilFact" panose="02000500060000020003" pitchFamily="2" charset="0"/>
              </a:rPr>
              <a:t>Homepage </a:t>
            </a:r>
            <a:r>
              <a:rPr lang="de-DE" altLang="de-DE" dirty="0">
                <a:solidFill>
                  <a:schemeClr val="tx2">
                    <a:lumMod val="60000"/>
                    <a:lumOff val="40000"/>
                  </a:schemeClr>
                </a:solidFill>
                <a:latin typeface="LMU CompatilFact" panose="02000500060000020003" pitchFamily="2" charset="0"/>
              </a:rPr>
              <a:t>unter „</a:t>
            </a:r>
            <a:r>
              <a:rPr lang="de-DE" altLang="de-DE" b="1" dirty="0">
                <a:solidFill>
                  <a:schemeClr val="tx2">
                    <a:lumMod val="60000"/>
                    <a:lumOff val="40000"/>
                  </a:schemeClr>
                </a:solidFill>
                <a:latin typeface="LMU CompatilFact" panose="02000500060000020003" pitchFamily="2" charset="0"/>
              </a:rPr>
              <a:t>Aktuelles</a:t>
            </a:r>
            <a:r>
              <a:rPr lang="de-DE" altLang="de-DE" dirty="0">
                <a:solidFill>
                  <a:schemeClr val="tx2">
                    <a:lumMod val="60000"/>
                    <a:lumOff val="40000"/>
                  </a:schemeClr>
                </a:solidFill>
                <a:latin typeface="LMU CompatilFact" panose="02000500060000020003" pitchFamily="2" charset="0"/>
              </a:rPr>
              <a:t>“.</a:t>
            </a:r>
          </a:p>
        </p:txBody>
      </p:sp>
    </p:spTree>
    <p:extLst>
      <p:ext uri="{BB962C8B-B14F-4D97-AF65-F5344CB8AC3E}">
        <p14:creationId xmlns:p14="http://schemas.microsoft.com/office/powerpoint/2010/main" val="86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178E81F-87B7-F293-9A21-3E8AEC958BAB}"/>
              </a:ext>
            </a:extLst>
          </p:cNvPr>
          <p:cNvSpPr txBox="1"/>
          <p:nvPr/>
        </p:nvSpPr>
        <p:spPr>
          <a:xfrm>
            <a:off x="197768" y="2100918"/>
            <a:ext cx="8748464" cy="3693319"/>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Zu allen Prüfungen müssen Sie sich vorab anmelden!</a:t>
            </a:r>
          </a:p>
          <a:p>
            <a:pPr marL="285750" indent="-285750" eaLnBrk="1" hangingPunct="1">
              <a:spcBef>
                <a:spcPct val="60000"/>
              </a:spcBef>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Das Prüfungsamt und die Fakultät geben auf ihren Homepages die Frist zur Prüfungsanmeldung bekannt.</a:t>
            </a:r>
          </a:p>
          <a:p>
            <a:pPr marL="285750" indent="-285750" eaLnBrk="1" hangingPunct="1">
              <a:spcBef>
                <a:spcPct val="60000"/>
              </a:spcBef>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Anmeldefrist für das WS 2024/25 für Prüfungen: </a:t>
            </a:r>
            <a:r>
              <a:rPr lang="de-DE" dirty="0">
                <a:solidFill>
                  <a:schemeClr val="tx2">
                    <a:lumMod val="60000"/>
                    <a:lumOff val="40000"/>
                  </a:schemeClr>
                </a:solidFill>
                <a:latin typeface="LMU CompatilFact" panose="02000500060000020003" pitchFamily="2" charset="0"/>
              </a:rPr>
              <a:t>25.11. - 16.12.2024</a:t>
            </a:r>
            <a:endParaRPr lang="de-DE" altLang="de-DE" dirty="0">
              <a:solidFill>
                <a:schemeClr val="tx2">
                  <a:lumMod val="60000"/>
                  <a:lumOff val="40000"/>
                </a:schemeClr>
              </a:solidFill>
              <a:latin typeface="LMU CompatilFact" panose="02000500060000020003" pitchFamily="2" charset="0"/>
            </a:endParaRPr>
          </a:p>
          <a:p>
            <a:pPr marL="285750" indent="-285750" eaLnBrk="1" hangingPunct="1">
              <a:spcBef>
                <a:spcPct val="60000"/>
              </a:spcBef>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Innerhalb dieser Frist melden Sie sich online über LSF zu Prüfungen an (Funktion: „Prüfungen an- und abmelden“).</a:t>
            </a:r>
          </a:p>
          <a:p>
            <a:pPr marL="285750" indent="-285750" eaLnBrk="1" hangingPunct="1">
              <a:spcBef>
                <a:spcPct val="60000"/>
              </a:spcBef>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Für Wahlpflichtmodule und –</a:t>
            </a:r>
            <a:r>
              <a:rPr lang="de-DE" altLang="de-DE" b="1" dirty="0" err="1">
                <a:solidFill>
                  <a:schemeClr val="tx2">
                    <a:lumMod val="60000"/>
                    <a:lumOff val="40000"/>
                  </a:schemeClr>
                </a:solidFill>
                <a:latin typeface="LMU CompatilFact" panose="02000500060000020003" pitchFamily="2" charset="0"/>
              </a:rPr>
              <a:t>lehrveranstaltungen</a:t>
            </a:r>
            <a:r>
              <a:rPr lang="de-DE" altLang="de-DE" b="1" dirty="0">
                <a:solidFill>
                  <a:schemeClr val="tx2">
                    <a:lumMod val="60000"/>
                    <a:lumOff val="40000"/>
                  </a:schemeClr>
                </a:solidFill>
                <a:latin typeface="LMU CompatilFact" panose="02000500060000020003" pitchFamily="2" charset="0"/>
              </a:rPr>
              <a:t> gilt</a:t>
            </a:r>
            <a:r>
              <a:rPr lang="de-DE" altLang="de-DE" dirty="0">
                <a:solidFill>
                  <a:schemeClr val="tx2">
                    <a:lumMod val="60000"/>
                    <a:lumOff val="40000"/>
                  </a:schemeClr>
                </a:solidFill>
                <a:latin typeface="LMU CompatilFact" panose="02000500060000020003" pitchFamily="2" charset="0"/>
              </a:rPr>
              <a:t>: Sobald Sie die Prüfung zu einer Lehrveranstaltung angemeldet haben, können Sie die Wahl nicht mehr rückgängig machen.</a:t>
            </a:r>
          </a:p>
          <a:p>
            <a:pPr marL="285750" indent="-285750" eaLnBrk="1" hangingPunct="1">
              <a:spcBef>
                <a:spcPct val="60000"/>
              </a:spcBef>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Nicht bestandene Prüfungen müssen wiederholt werden. </a:t>
            </a:r>
          </a:p>
        </p:txBody>
      </p:sp>
      <p:sp>
        <p:nvSpPr>
          <p:cNvPr id="5" name="Textfeld 4">
            <a:extLst>
              <a:ext uri="{FF2B5EF4-FFF2-40B4-BE49-F238E27FC236}">
                <a16:creationId xmlns:a16="http://schemas.microsoft.com/office/drawing/2014/main" id="{4ECA4AEE-39E0-A8C4-13BF-53DA4C97DFD9}"/>
              </a:ext>
            </a:extLst>
          </p:cNvPr>
          <p:cNvSpPr txBox="1"/>
          <p:nvPr/>
        </p:nvSpPr>
        <p:spPr>
          <a:xfrm>
            <a:off x="220006" y="1700808"/>
            <a:ext cx="4572000" cy="400110"/>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Prüfungsanmeldung</a:t>
            </a:r>
          </a:p>
        </p:txBody>
      </p:sp>
    </p:spTree>
    <p:extLst>
      <p:ext uri="{BB962C8B-B14F-4D97-AF65-F5344CB8AC3E}">
        <p14:creationId xmlns:p14="http://schemas.microsoft.com/office/powerpoint/2010/main" val="31108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9D3EFE6-D4CE-67F8-CE56-CC8DC031A617}"/>
              </a:ext>
            </a:extLst>
          </p:cNvPr>
          <p:cNvSpPr txBox="1"/>
          <p:nvPr/>
        </p:nvSpPr>
        <p:spPr>
          <a:xfrm>
            <a:off x="218939" y="1926610"/>
            <a:ext cx="8456450" cy="1754326"/>
          </a:xfrm>
          <a:prstGeom prst="rect">
            <a:avLst/>
          </a:prstGeom>
          <a:noFill/>
        </p:spPr>
        <p:txBody>
          <a:bodyPr wrap="square">
            <a:spAutoFit/>
          </a:bodyPr>
          <a:lstStyle/>
          <a:p>
            <a:pPr marL="285750" indent="-285750">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Innerhalb der Rücktrittsfrist können Sie von Prüfungen zurücktreten (= Abmeldung).</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 funktioniert ebenfalls online (analog zur Anmeldung zur Prüfung). </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Nach Ablauf der Rücktrittsfrist (</a:t>
            </a:r>
            <a:r>
              <a:rPr lang="de-DE" b="1" dirty="0">
                <a:solidFill>
                  <a:schemeClr val="tx2">
                    <a:lumMod val="60000"/>
                    <a:lumOff val="40000"/>
                  </a:schemeClr>
                </a:solidFill>
                <a:latin typeface="LMU CompatilFact" panose="02000500060000020003" pitchFamily="2" charset="0"/>
              </a:rPr>
              <a:t>25.11.2024 - 07.01.2025</a:t>
            </a:r>
            <a:r>
              <a:rPr lang="de-DE" altLang="de-DE" dirty="0">
                <a:solidFill>
                  <a:schemeClr val="tx2">
                    <a:lumMod val="60000"/>
                    <a:lumOff val="40000"/>
                  </a:schemeClr>
                </a:solidFill>
                <a:latin typeface="LMU CompatilFact" panose="02000500060000020003" pitchFamily="2" charset="0"/>
              </a:rPr>
              <a:t>) ist kein Rücktritt mehr möglich. </a:t>
            </a:r>
          </a:p>
        </p:txBody>
      </p:sp>
      <p:sp>
        <p:nvSpPr>
          <p:cNvPr id="4" name="Textfeld 3">
            <a:extLst>
              <a:ext uri="{FF2B5EF4-FFF2-40B4-BE49-F238E27FC236}">
                <a16:creationId xmlns:a16="http://schemas.microsoft.com/office/drawing/2014/main" id="{C0F156FD-7D4F-4499-4CBB-DE310A37A2E7}"/>
              </a:ext>
            </a:extLst>
          </p:cNvPr>
          <p:cNvSpPr txBox="1"/>
          <p:nvPr/>
        </p:nvSpPr>
        <p:spPr>
          <a:xfrm>
            <a:off x="218939" y="1583558"/>
            <a:ext cx="4572000" cy="400110"/>
          </a:xfrm>
          <a:prstGeom prst="rect">
            <a:avLst/>
          </a:prstGeom>
          <a:noFill/>
        </p:spPr>
        <p:txBody>
          <a:bodyPr wrap="square">
            <a:spAutoFit/>
          </a:bodyPr>
          <a:lstStyle/>
          <a:p>
            <a:pPr marL="342900" indent="-342900">
              <a:buFont typeface="Wingdings" panose="05000000000000000000" pitchFamily="2" charset="2"/>
              <a:buChar char="Ø"/>
              <a:defRPr/>
            </a:pPr>
            <a:r>
              <a:rPr lang="de-DE" sz="2000" b="1" dirty="0">
                <a:solidFill>
                  <a:schemeClr val="tx2">
                    <a:lumMod val="60000"/>
                    <a:lumOff val="40000"/>
                  </a:schemeClr>
                </a:solidFill>
                <a:latin typeface="LMU CompatilFact" panose="02000500060000020003" pitchFamily="2" charset="0"/>
              </a:rPr>
              <a:t>Prüfungsrücktritt</a:t>
            </a:r>
          </a:p>
        </p:txBody>
      </p:sp>
      <p:sp>
        <p:nvSpPr>
          <p:cNvPr id="5" name="Textfeld 4">
            <a:extLst>
              <a:ext uri="{FF2B5EF4-FFF2-40B4-BE49-F238E27FC236}">
                <a16:creationId xmlns:a16="http://schemas.microsoft.com/office/drawing/2014/main" id="{CF3BB140-5ACA-4817-1DDE-2B0916AD7326}"/>
              </a:ext>
            </a:extLst>
          </p:cNvPr>
          <p:cNvSpPr txBox="1"/>
          <p:nvPr/>
        </p:nvSpPr>
        <p:spPr>
          <a:xfrm>
            <a:off x="218938" y="3811740"/>
            <a:ext cx="7665429" cy="400110"/>
          </a:xfrm>
          <a:prstGeom prst="rect">
            <a:avLst/>
          </a:prstGeom>
          <a:noFill/>
        </p:spPr>
        <p:txBody>
          <a:bodyPr wrap="square">
            <a:spAutoFit/>
          </a:bodyPr>
          <a:lstStyle/>
          <a:p>
            <a:pPr marL="342900" indent="-342900">
              <a:buFont typeface="Wingdings" panose="05000000000000000000" pitchFamily="2" charset="2"/>
              <a:buChar char="Ø"/>
              <a:defRPr/>
            </a:pPr>
            <a:r>
              <a:rPr lang="de-DE" sz="2000" b="1" dirty="0">
                <a:solidFill>
                  <a:schemeClr val="tx2">
                    <a:lumMod val="60000"/>
                    <a:lumOff val="40000"/>
                  </a:schemeClr>
                </a:solidFill>
                <a:latin typeface="LMU CompatilFact" panose="02000500060000020003" pitchFamily="2" charset="0"/>
              </a:rPr>
              <a:t>Verpassen der Prüfungsanmeldung</a:t>
            </a:r>
          </a:p>
        </p:txBody>
      </p:sp>
      <p:sp>
        <p:nvSpPr>
          <p:cNvPr id="7" name="Textfeld 6">
            <a:extLst>
              <a:ext uri="{FF2B5EF4-FFF2-40B4-BE49-F238E27FC236}">
                <a16:creationId xmlns:a16="http://schemas.microsoft.com/office/drawing/2014/main" id="{C322E95E-958C-01C7-E4B2-910306E2C0AE}"/>
              </a:ext>
            </a:extLst>
          </p:cNvPr>
          <p:cNvSpPr txBox="1"/>
          <p:nvPr/>
        </p:nvSpPr>
        <p:spPr>
          <a:xfrm>
            <a:off x="218939" y="4165683"/>
            <a:ext cx="8529525" cy="2031325"/>
          </a:xfrm>
          <a:prstGeom prst="rect">
            <a:avLst/>
          </a:prstGeom>
          <a:noFill/>
        </p:spPr>
        <p:txBody>
          <a:bodyPr wrap="square">
            <a:spAutoFit/>
          </a:bodyPr>
          <a:lstStyle/>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Eine Nacherfassung ist nicht möglich!</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Wird die Frist versäumt, kann eine Anmeldung erst zum nächsten regulären Prüfungstermin (ein Jahr später) wieder vorgenommen werden! </a:t>
            </a:r>
          </a:p>
          <a:p>
            <a:pPr marL="0" indent="0" algn="ctr" eaLnBrk="1" hangingPunct="1"/>
            <a:r>
              <a:rPr lang="de-DE" altLang="de-DE" b="1" u="sng" dirty="0">
                <a:solidFill>
                  <a:schemeClr val="tx2">
                    <a:lumMod val="60000"/>
                    <a:lumOff val="40000"/>
                  </a:schemeClr>
                </a:solidFill>
                <a:latin typeface="LMU CompatilFact" panose="02000500060000020003" pitchFamily="2" charset="0"/>
              </a:rPr>
              <a:t>Halten Sie deswegen die Frist unbedingt ein!</a:t>
            </a:r>
          </a:p>
          <a:p>
            <a:pPr marL="0" indent="0" eaLnBrk="1" hangingPunct="1"/>
            <a:endParaRPr lang="de-DE" altLang="de-DE" b="1" u="sng" dirty="0">
              <a:solidFill>
                <a:schemeClr val="tx2">
                  <a:lumMod val="60000"/>
                  <a:lumOff val="40000"/>
                </a:schemeClr>
              </a:solidFill>
              <a:latin typeface="LMU CompatilFact" panose="02000500060000020003" pitchFamily="2" charset="0"/>
            </a:endParaRPr>
          </a:p>
          <a:p>
            <a:pPr marL="285750" indent="-285750">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Für BA-BB</a:t>
            </a:r>
            <a:r>
              <a:rPr lang="de-DE" altLang="de-DE" dirty="0">
                <a:solidFill>
                  <a:schemeClr val="tx2">
                    <a:lumMod val="60000"/>
                    <a:lumOff val="40000"/>
                  </a:schemeClr>
                </a:solidFill>
                <a:latin typeface="LMU CompatilFact" panose="02000500060000020003" pitchFamily="2" charset="0"/>
              </a:rPr>
              <a:t>: Sollten Sie bis Mitte November noch keine Campus-LMU-Kennung haben, melden Sie sich im Studienbüro!</a:t>
            </a:r>
          </a:p>
        </p:txBody>
      </p:sp>
    </p:spTree>
    <p:extLst>
      <p:ext uri="{BB962C8B-B14F-4D97-AF65-F5344CB8AC3E}">
        <p14:creationId xmlns:p14="http://schemas.microsoft.com/office/powerpoint/2010/main" val="30789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178E81F-87B7-F293-9A21-3E8AEC958BAB}"/>
              </a:ext>
            </a:extLst>
          </p:cNvPr>
          <p:cNvSpPr txBox="1"/>
          <p:nvPr/>
        </p:nvSpPr>
        <p:spPr>
          <a:xfrm>
            <a:off x="177342" y="2768360"/>
            <a:ext cx="8876574" cy="3471720"/>
          </a:xfrm>
          <a:prstGeom prst="rect">
            <a:avLst/>
          </a:prstGeom>
          <a:noFill/>
        </p:spPr>
        <p:txBody>
          <a:bodyPr wrap="square">
            <a:spAutoFit/>
          </a:bodyPr>
          <a:lstStyle/>
          <a:p>
            <a:pPr marL="285750" indent="-285750" eaLnBrk="1" hangingPunct="1">
              <a:spcBef>
                <a:spcPct val="60000"/>
              </a:spcBef>
              <a:buFont typeface="Wingdings" panose="05000000000000000000" pitchFamily="2" charset="2"/>
              <a:buChar char="Ø"/>
            </a:pPr>
            <a:r>
              <a:rPr lang="de-DE" altLang="de-DE" sz="1800" b="1" dirty="0">
                <a:solidFill>
                  <a:schemeClr val="tx2">
                    <a:lumMod val="60000"/>
                    <a:lumOff val="40000"/>
                  </a:schemeClr>
                </a:solidFill>
                <a:latin typeface="LMU CompatilFact" panose="02000500060000020003" pitchFamily="2" charset="0"/>
              </a:rPr>
              <a:t>Für Magister, BA-BB</a:t>
            </a:r>
            <a:r>
              <a:rPr lang="de-DE" altLang="de-DE" b="1" dirty="0">
                <a:solidFill>
                  <a:schemeClr val="tx2">
                    <a:lumMod val="60000"/>
                    <a:lumOff val="40000"/>
                  </a:schemeClr>
                </a:solidFill>
                <a:latin typeface="LMU CompatilFact" panose="02000500060000020003" pitchFamily="2" charset="0"/>
              </a:rPr>
              <a:t> sowie </a:t>
            </a:r>
            <a:r>
              <a:rPr lang="de-DE" altLang="de-DE" sz="1800" b="1" dirty="0">
                <a:solidFill>
                  <a:schemeClr val="tx2">
                    <a:lumMod val="60000"/>
                    <a:lumOff val="40000"/>
                  </a:schemeClr>
                </a:solidFill>
                <a:latin typeface="LMU CompatilFact" panose="02000500060000020003" pitchFamily="2" charset="0"/>
              </a:rPr>
              <a:t>BA-Nebenfach</a:t>
            </a:r>
            <a:r>
              <a:rPr lang="de-DE" altLang="de-DE" sz="1800" dirty="0">
                <a:solidFill>
                  <a:schemeClr val="tx2">
                    <a:lumMod val="60000"/>
                    <a:lumOff val="40000"/>
                  </a:schemeClr>
                </a:solidFill>
                <a:latin typeface="LMU CompatilFact" panose="02000500060000020003" pitchFamily="2" charset="0"/>
              </a:rPr>
              <a:t>:</a:t>
            </a:r>
          </a:p>
          <a:p>
            <a:pPr marL="0" indent="0" eaLnBrk="1" hangingPunct="1">
              <a:spcBef>
                <a:spcPct val="60000"/>
              </a:spcBef>
            </a:pPr>
            <a:r>
              <a:rPr lang="de-DE" altLang="de-DE" dirty="0">
                <a:solidFill>
                  <a:schemeClr val="tx2">
                    <a:lumMod val="60000"/>
                    <a:lumOff val="40000"/>
                  </a:schemeClr>
                </a:solidFill>
                <a:latin typeface="LMU CompatilFact" panose="02000500060000020003" pitchFamily="2" charset="0"/>
              </a:rPr>
              <a:t>Prüfungsamt für Geistes- und Sozialwissenschaften (PAGS):</a:t>
            </a:r>
            <a:r>
              <a:rPr lang="de-DE" altLang="de-DE" sz="1800" dirty="0">
                <a:solidFill>
                  <a:schemeClr val="tx2">
                    <a:lumMod val="60000"/>
                    <a:lumOff val="40000"/>
                  </a:schemeClr>
                </a:solidFill>
                <a:latin typeface="LMU CompatilFact" panose="02000500060000020003" pitchFamily="2" charset="0"/>
              </a:rPr>
              <a:t>  </a:t>
            </a:r>
          </a:p>
          <a:p>
            <a:pPr marL="0" indent="0" eaLnBrk="1" hangingPunct="1">
              <a:spcBef>
                <a:spcPct val="60000"/>
              </a:spcBef>
            </a:pPr>
            <a:r>
              <a:rPr lang="de-DE" altLang="de-DE" dirty="0">
                <a:solidFill>
                  <a:schemeClr val="tx2">
                    <a:lumMod val="60000"/>
                    <a:lumOff val="40000"/>
                  </a:schemeClr>
                </a:solidFill>
                <a:latin typeface="LMU CompatilFact" panose="02000500060000020003" pitchFamily="2" charset="0"/>
                <a:hlinkClick r:id="rId2"/>
              </a:rPr>
              <a:t>www.uni-muenchen.de/pa/pags</a:t>
            </a:r>
            <a:r>
              <a:rPr lang="de-DE" altLang="de-DE" dirty="0">
                <a:solidFill>
                  <a:schemeClr val="tx2">
                    <a:lumMod val="60000"/>
                    <a:lumOff val="40000"/>
                  </a:schemeClr>
                </a:solidFill>
                <a:latin typeface="LMU CompatilFact" panose="02000500060000020003" pitchFamily="2" charset="0"/>
              </a:rPr>
              <a:t> </a:t>
            </a:r>
            <a:endParaRPr lang="de-DE" altLang="de-DE" b="1" dirty="0">
              <a:solidFill>
                <a:schemeClr val="tx2">
                  <a:lumMod val="60000"/>
                  <a:lumOff val="40000"/>
                </a:schemeClr>
              </a:solidFill>
              <a:latin typeface="LMU CompatilFact" panose="02000500060000020003" pitchFamily="2" charset="0"/>
            </a:endParaRPr>
          </a:p>
          <a:p>
            <a:pPr marL="0" indent="0" eaLnBrk="1" hangingPunct="1">
              <a:spcBef>
                <a:spcPct val="60000"/>
              </a:spcBef>
            </a:pPr>
            <a:endParaRPr lang="de-DE" altLang="de-DE" sz="1800" b="1" dirty="0">
              <a:solidFill>
                <a:schemeClr val="tx2">
                  <a:lumMod val="60000"/>
                  <a:lumOff val="40000"/>
                </a:schemeClr>
              </a:solidFill>
              <a:latin typeface="LMU CompatilFact" panose="02000500060000020003" pitchFamily="2" charset="0"/>
            </a:endParaRPr>
          </a:p>
          <a:p>
            <a:pPr marL="285750" indent="-285750" eaLnBrk="1" hangingPunct="1">
              <a:spcBef>
                <a:spcPct val="60000"/>
              </a:spcBef>
              <a:buFont typeface="Wingdings" panose="05000000000000000000" pitchFamily="2" charset="2"/>
              <a:buChar char="Ø"/>
            </a:pPr>
            <a:r>
              <a:rPr lang="de-DE" altLang="de-DE" sz="1800" b="1" dirty="0">
                <a:solidFill>
                  <a:schemeClr val="tx2">
                    <a:lumMod val="60000"/>
                    <a:lumOff val="40000"/>
                  </a:schemeClr>
                </a:solidFill>
                <a:latin typeface="LMU CompatilFact" panose="02000500060000020003" pitchFamily="2" charset="0"/>
              </a:rPr>
              <a:t>Für BA-</a:t>
            </a:r>
            <a:r>
              <a:rPr lang="de-DE" altLang="de-DE" sz="1800" b="1" dirty="0" err="1">
                <a:solidFill>
                  <a:schemeClr val="tx2">
                    <a:lumMod val="60000"/>
                    <a:lumOff val="40000"/>
                  </a:schemeClr>
                </a:solidFill>
                <a:latin typeface="LMU CompatilFact" panose="02000500060000020003" pitchFamily="2" charset="0"/>
              </a:rPr>
              <a:t>WiPäd</a:t>
            </a:r>
            <a:r>
              <a:rPr lang="de-DE" altLang="de-DE" sz="1800" b="1" dirty="0">
                <a:solidFill>
                  <a:schemeClr val="tx2">
                    <a:lumMod val="60000"/>
                    <a:lumOff val="40000"/>
                  </a:schemeClr>
                </a:solidFill>
                <a:latin typeface="LMU CompatilFact" panose="02000500060000020003" pitchFamily="2" charset="0"/>
              </a:rPr>
              <a:t>:</a:t>
            </a:r>
          </a:p>
          <a:p>
            <a:pPr marL="0" indent="0" eaLnBrk="1" hangingPunct="1">
              <a:spcBef>
                <a:spcPct val="60000"/>
              </a:spcBef>
            </a:pPr>
            <a:r>
              <a:rPr lang="de-DE" altLang="de-DE" dirty="0">
                <a:solidFill>
                  <a:schemeClr val="tx2">
                    <a:lumMod val="60000"/>
                    <a:lumOff val="40000"/>
                  </a:schemeClr>
                </a:solidFill>
                <a:latin typeface="LMU CompatilFact" panose="02000500060000020003" pitchFamily="2" charset="0"/>
              </a:rPr>
              <a:t>Informations- und Servicecenter Wirtschaftswissenschaftliche Prüfungen (ISC):</a:t>
            </a:r>
          </a:p>
          <a:p>
            <a:pPr marL="0" indent="0" eaLnBrk="1" hangingPunct="1">
              <a:spcBef>
                <a:spcPct val="60000"/>
              </a:spcBef>
            </a:pPr>
            <a:r>
              <a:rPr lang="de-DE" altLang="de-DE" dirty="0">
                <a:solidFill>
                  <a:schemeClr val="tx2">
                    <a:lumMod val="60000"/>
                    <a:lumOff val="40000"/>
                  </a:schemeClr>
                </a:solidFill>
                <a:latin typeface="LMU CompatilFact" panose="02000500060000020003" pitchFamily="2" charset="0"/>
              </a:rPr>
              <a:t> </a:t>
            </a:r>
            <a:r>
              <a:rPr lang="de-DE" altLang="de-DE" sz="1800" dirty="0">
                <a:solidFill>
                  <a:schemeClr val="tx2">
                    <a:lumMod val="60000"/>
                    <a:lumOff val="40000"/>
                  </a:schemeClr>
                </a:solidFill>
                <a:latin typeface="LMU CompatilFact" panose="02000500060000020003" pitchFamily="2" charset="0"/>
                <a:hlinkClick r:id="rId3"/>
              </a:rPr>
              <a:t>www.isc.uni-muenchen.de</a:t>
            </a:r>
            <a:endParaRPr lang="de-DE" altLang="de-DE" dirty="0">
              <a:solidFill>
                <a:schemeClr val="tx2">
                  <a:lumMod val="60000"/>
                  <a:lumOff val="40000"/>
                </a:schemeClr>
              </a:solidFill>
              <a:latin typeface="LMU CompatilFact" panose="02000500060000020003" pitchFamily="2" charset="0"/>
            </a:endParaRPr>
          </a:p>
          <a:p>
            <a:pPr marL="0" indent="0" eaLnBrk="1" hangingPunct="1">
              <a:spcBef>
                <a:spcPct val="60000"/>
              </a:spcBef>
            </a:pPr>
            <a:endParaRPr lang="de-DE" altLang="de-DE" dirty="0">
              <a:solidFill>
                <a:schemeClr val="tx2">
                  <a:lumMod val="60000"/>
                  <a:lumOff val="40000"/>
                </a:schemeClr>
              </a:solidFill>
              <a:latin typeface="LMU CompatilFact" panose="02000500060000020003" pitchFamily="2" charset="0"/>
            </a:endParaRPr>
          </a:p>
        </p:txBody>
      </p:sp>
      <p:sp>
        <p:nvSpPr>
          <p:cNvPr id="5" name="Textfeld 4">
            <a:extLst>
              <a:ext uri="{FF2B5EF4-FFF2-40B4-BE49-F238E27FC236}">
                <a16:creationId xmlns:a16="http://schemas.microsoft.com/office/drawing/2014/main" id="{4ECA4AEE-39E0-A8C4-13BF-53DA4C97DFD9}"/>
              </a:ext>
            </a:extLst>
          </p:cNvPr>
          <p:cNvSpPr txBox="1"/>
          <p:nvPr/>
        </p:nvSpPr>
        <p:spPr>
          <a:xfrm>
            <a:off x="163566" y="1772816"/>
            <a:ext cx="8584898" cy="707886"/>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Zuständige Prüfungsämter</a:t>
            </a:r>
          </a:p>
          <a:p>
            <a:pPr>
              <a:defRPr/>
            </a:pPr>
            <a:endParaRPr lang="de-DE" sz="2000" b="1"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20763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6EE0557-3EA0-4DBC-1F44-DE4DFEABD40A}"/>
              </a:ext>
            </a:extLst>
          </p:cNvPr>
          <p:cNvSpPr txBox="1"/>
          <p:nvPr/>
        </p:nvSpPr>
        <p:spPr>
          <a:xfrm>
            <a:off x="323528" y="2277406"/>
            <a:ext cx="8568952" cy="646331"/>
          </a:xfrm>
          <a:prstGeom prst="rect">
            <a:avLst/>
          </a:prstGeom>
          <a:noFill/>
        </p:spPr>
        <p:txBody>
          <a:bodyPr wrap="square">
            <a:spAutoFit/>
          </a:bodyPr>
          <a:lstStyle/>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Prüfungsstoff wird Ihnen von den Lehrenden bekannt gegeben. </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Seien Sie ca. 10 Minuten vor Prüfungsbeginn anwesend.</a:t>
            </a:r>
          </a:p>
        </p:txBody>
      </p:sp>
      <p:sp>
        <p:nvSpPr>
          <p:cNvPr id="5" name="Textfeld 4">
            <a:extLst>
              <a:ext uri="{FF2B5EF4-FFF2-40B4-BE49-F238E27FC236}">
                <a16:creationId xmlns:a16="http://schemas.microsoft.com/office/drawing/2014/main" id="{848DEFAD-E069-F949-66B3-1BDBFF32502D}"/>
              </a:ext>
            </a:extLst>
          </p:cNvPr>
          <p:cNvSpPr txBox="1"/>
          <p:nvPr/>
        </p:nvSpPr>
        <p:spPr>
          <a:xfrm>
            <a:off x="323528" y="1772816"/>
            <a:ext cx="4572000" cy="400110"/>
          </a:xfrm>
          <a:prstGeom prst="rect">
            <a:avLst/>
          </a:prstGeom>
          <a:noFill/>
        </p:spPr>
        <p:txBody>
          <a:bodyPr wrap="square">
            <a:spAutoFit/>
          </a:bodyPr>
          <a:lstStyle/>
          <a:p>
            <a:pPr marL="342900" indent="-342900">
              <a:buFont typeface="Wingdings" panose="05000000000000000000" pitchFamily="2" charset="2"/>
              <a:buChar char="Ø"/>
            </a:pPr>
            <a:r>
              <a:rPr lang="de-DE" sz="2000" b="1" dirty="0">
                <a:solidFill>
                  <a:schemeClr val="tx2">
                    <a:lumMod val="60000"/>
                    <a:lumOff val="40000"/>
                  </a:schemeClr>
                </a:solidFill>
                <a:latin typeface="LMU CompatilFact" panose="02000500060000020003" pitchFamily="2" charset="0"/>
              </a:rPr>
              <a:t>Prüfungsablauf</a:t>
            </a:r>
            <a:endParaRPr lang="de-DE" sz="2000" dirty="0"/>
          </a:p>
        </p:txBody>
      </p:sp>
      <p:sp>
        <p:nvSpPr>
          <p:cNvPr id="6" name="Textfeld 5">
            <a:extLst>
              <a:ext uri="{FF2B5EF4-FFF2-40B4-BE49-F238E27FC236}">
                <a16:creationId xmlns:a16="http://schemas.microsoft.com/office/drawing/2014/main" id="{0C05773D-DED3-1F20-7C4E-EADF9C9C3695}"/>
              </a:ext>
            </a:extLst>
          </p:cNvPr>
          <p:cNvSpPr txBox="1"/>
          <p:nvPr/>
        </p:nvSpPr>
        <p:spPr>
          <a:xfrm>
            <a:off x="287524" y="3356992"/>
            <a:ext cx="8568952" cy="2585323"/>
          </a:xfrm>
          <a:prstGeom prst="rect">
            <a:avLst/>
          </a:prstGeom>
          <a:noFill/>
        </p:spPr>
        <p:txBody>
          <a:bodyPr wrap="square">
            <a:spAutoFit/>
          </a:bodyPr>
          <a:lstStyle/>
          <a:p>
            <a:pPr marL="285750" indent="-285750">
              <a:lnSpc>
                <a:spcPct val="90000"/>
              </a:lnSpc>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Bei Klausuren:</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742950" lvl="1"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Sollte Ihnen der Gebrauch von Hilfsmitteln (Bibel etc.) erlaubt sein, werden Sie von den Lehrenden vorab informiert.</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742950" lvl="1"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Gebrauch nicht erlaubter Hilfsmittel gilt als Täuschungsversuch und hat die Note 5,0 zur Folge.</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742950" lvl="1"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Auf dem Klausurblatt steht, wie Sie die Fragen zu beantworten haben. Halten Sie diese Vorgaben ein.</a:t>
            </a:r>
          </a:p>
        </p:txBody>
      </p:sp>
    </p:spTree>
    <p:extLst>
      <p:ext uri="{BB962C8B-B14F-4D97-AF65-F5344CB8AC3E}">
        <p14:creationId xmlns:p14="http://schemas.microsoft.com/office/powerpoint/2010/main" val="1980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FDE986F-EAF9-401A-269F-01DF17A3EB9D}"/>
              </a:ext>
            </a:extLst>
          </p:cNvPr>
          <p:cNvSpPr txBox="1"/>
          <p:nvPr/>
        </p:nvSpPr>
        <p:spPr>
          <a:xfrm>
            <a:off x="403054" y="3429000"/>
            <a:ext cx="7913362" cy="2031325"/>
          </a:xfrm>
          <a:prstGeom prst="rect">
            <a:avLst/>
          </a:prstGeom>
          <a:noFill/>
        </p:spPr>
        <p:txBody>
          <a:bodyPr wrap="square">
            <a:spAutoFit/>
          </a:bodyPr>
          <a:lstStyle/>
          <a:p>
            <a:pPr marL="285750" indent="-285750" eaLnBrk="1" hangingPunct="1">
              <a:buFont typeface="Wingdings" panose="05000000000000000000" pitchFamily="2" charset="2"/>
              <a:buChar char="Ø"/>
              <a:defRPr/>
            </a:pPr>
            <a:r>
              <a:rPr lang="de-DE" altLang="de-DE" b="1" dirty="0">
                <a:solidFill>
                  <a:schemeClr val="tx2">
                    <a:lumMod val="60000"/>
                    <a:lumOff val="40000"/>
                  </a:schemeClr>
                </a:solidFill>
                <a:latin typeface="LMU CompatilFact" panose="02000500060000020003" pitchFamily="2" charset="0"/>
              </a:rPr>
              <a:t>Bei Seminararbeiten:</a:t>
            </a:r>
          </a:p>
          <a:p>
            <a:pPr marL="266700" indent="-266700" eaLnBrk="1" hangingPunct="1">
              <a:defRPr/>
            </a:pPr>
            <a:endParaRPr lang="de-DE" altLang="de-DE" dirty="0">
              <a:solidFill>
                <a:srgbClr val="589898"/>
              </a:solidFill>
            </a:endParaRPr>
          </a:p>
          <a:p>
            <a:pPr marL="742950" lvl="1"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Sie bekommen von den Lehrenden ein Thema für eine Seminararbeit und erfahren den gewünschten Umfang der Arbeit.</a:t>
            </a:r>
          </a:p>
          <a:p>
            <a:pPr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742950" lvl="1"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Sie erhalten von Ihren Lehrenden einen </a:t>
            </a:r>
            <a:r>
              <a:rPr lang="de-DE" altLang="de-DE" b="1" dirty="0">
                <a:solidFill>
                  <a:schemeClr val="tx2">
                    <a:lumMod val="60000"/>
                    <a:lumOff val="40000"/>
                  </a:schemeClr>
                </a:solidFill>
                <a:latin typeface="LMU CompatilFact" panose="02000500060000020003" pitchFamily="2" charset="0"/>
              </a:rPr>
              <a:t>Abgabetermin.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a:t>
            </a:r>
            <a:r>
              <a:rPr lang="de-DE" altLang="de-DE" b="1" dirty="0">
                <a:solidFill>
                  <a:schemeClr val="tx2">
                    <a:lumMod val="60000"/>
                    <a:lumOff val="40000"/>
                  </a:schemeClr>
                </a:solidFill>
                <a:latin typeface="LMU CompatilFact" panose="02000500060000020003" pitchFamily="2" charset="0"/>
              </a:rPr>
              <a:t>(= Prüfungstermin</a:t>
            </a:r>
            <a:r>
              <a:rPr lang="de-DE" altLang="de-DE" dirty="0">
                <a:solidFill>
                  <a:schemeClr val="tx2">
                    <a:lumMod val="60000"/>
                    <a:lumOff val="40000"/>
                  </a:schemeClr>
                </a:solidFill>
                <a:latin typeface="LMU CompatilFact" panose="02000500060000020003" pitchFamily="2" charset="0"/>
              </a:rPr>
              <a:t>; dieser Termin ist auf jeden Fall einzuhalten!)</a:t>
            </a:r>
          </a:p>
        </p:txBody>
      </p:sp>
      <p:sp>
        <p:nvSpPr>
          <p:cNvPr id="4" name="Textfeld 3">
            <a:extLst>
              <a:ext uri="{FF2B5EF4-FFF2-40B4-BE49-F238E27FC236}">
                <a16:creationId xmlns:a16="http://schemas.microsoft.com/office/drawing/2014/main" id="{A20E11C7-AAC9-F125-605A-EADD1D989B20}"/>
              </a:ext>
            </a:extLst>
          </p:cNvPr>
          <p:cNvSpPr txBox="1"/>
          <p:nvPr/>
        </p:nvSpPr>
        <p:spPr>
          <a:xfrm>
            <a:off x="403054" y="1772816"/>
            <a:ext cx="8568952" cy="1089529"/>
          </a:xfrm>
          <a:prstGeom prst="rect">
            <a:avLst/>
          </a:prstGeom>
          <a:noFill/>
        </p:spPr>
        <p:txBody>
          <a:bodyPr wrap="square">
            <a:spAutoFit/>
          </a:bodyPr>
          <a:lstStyle/>
          <a:p>
            <a:pPr marL="285750" indent="-285750">
              <a:lnSpc>
                <a:spcPct val="90000"/>
              </a:lnSpc>
              <a:buFont typeface="Wingdings" panose="05000000000000000000" pitchFamily="2" charset="2"/>
              <a:buChar char="Ø"/>
            </a:pPr>
            <a:r>
              <a:rPr lang="de-DE" altLang="de-DE" b="1" dirty="0">
                <a:solidFill>
                  <a:schemeClr val="tx2">
                    <a:lumMod val="60000"/>
                    <a:lumOff val="40000"/>
                  </a:schemeClr>
                </a:solidFill>
                <a:latin typeface="LMU CompatilFact" panose="02000500060000020003" pitchFamily="2" charset="0"/>
              </a:rPr>
              <a:t>Bei mündlichen Prüfungen:</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742950" lvl="1"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genauen Prüfungstermine (Tag und Uhrzeit) erhalten Sie durch einen </a:t>
            </a:r>
            <a:r>
              <a:rPr lang="de-DE" altLang="de-DE" b="1" dirty="0">
                <a:solidFill>
                  <a:schemeClr val="tx2">
                    <a:lumMod val="60000"/>
                    <a:lumOff val="40000"/>
                  </a:schemeClr>
                </a:solidFill>
                <a:latin typeface="LMU CompatilFact" panose="02000500060000020003" pitchFamily="2" charset="0"/>
              </a:rPr>
              <a:t>Aushang an den Lehrstühlen</a:t>
            </a:r>
            <a:r>
              <a:rPr lang="de-DE" altLang="de-DE" dirty="0">
                <a:solidFill>
                  <a:schemeClr val="tx2">
                    <a:lumMod val="60000"/>
                    <a:lumOff val="40000"/>
                  </a:schemeClr>
                </a:solidFill>
                <a:latin typeface="LMU CompatilFact" panose="02000500060000020003" pitchFamily="2" charset="0"/>
              </a:rPr>
              <a:t>.</a:t>
            </a:r>
          </a:p>
        </p:txBody>
      </p:sp>
    </p:spTree>
    <p:extLst>
      <p:ext uri="{BB962C8B-B14F-4D97-AF65-F5344CB8AC3E}">
        <p14:creationId xmlns:p14="http://schemas.microsoft.com/office/powerpoint/2010/main" val="564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6DDE2BE-BEFD-29BF-6F5E-E520EFB56E46}"/>
              </a:ext>
            </a:extLst>
          </p:cNvPr>
          <p:cNvSpPr txBox="1"/>
          <p:nvPr/>
        </p:nvSpPr>
        <p:spPr>
          <a:xfrm>
            <a:off x="323528" y="2276872"/>
            <a:ext cx="8424936" cy="3139321"/>
          </a:xfrm>
          <a:prstGeom prst="rect">
            <a:avLst/>
          </a:prstGeom>
          <a:noFill/>
        </p:spPr>
        <p:txBody>
          <a:bodyPr wrap="square">
            <a:spAutoFit/>
          </a:bodyPr>
          <a:lstStyle/>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Prüfungsleistungen werden </a:t>
            </a:r>
            <a:r>
              <a:rPr lang="de-DE" altLang="de-DE" b="1" dirty="0">
                <a:solidFill>
                  <a:schemeClr val="tx2">
                    <a:lumMod val="60000"/>
                    <a:lumOff val="40000"/>
                  </a:schemeClr>
                </a:solidFill>
                <a:latin typeface="LMU CompatilFact" panose="02000500060000020003" pitchFamily="2" charset="0"/>
              </a:rPr>
              <a:t>benotet</a:t>
            </a:r>
            <a:r>
              <a:rPr lang="de-DE" altLang="de-DE" dirty="0">
                <a:solidFill>
                  <a:schemeClr val="tx2">
                    <a:lumMod val="60000"/>
                    <a:lumOff val="40000"/>
                  </a:schemeClr>
                </a:solidFill>
                <a:latin typeface="LMU CompatilFact" panose="02000500060000020003" pitchFamily="2" charset="0"/>
              </a:rPr>
              <a:t> oder im Einzelfall mit </a:t>
            </a:r>
            <a:r>
              <a:rPr lang="de-DE" altLang="de-DE" b="1" dirty="0">
                <a:solidFill>
                  <a:schemeClr val="tx2">
                    <a:lumMod val="60000"/>
                    <a:lumOff val="40000"/>
                  </a:schemeClr>
                </a:solidFill>
                <a:latin typeface="LMU CompatilFact" panose="02000500060000020003" pitchFamily="2" charset="0"/>
              </a:rPr>
              <a:t>bestanden/nicht bestanden</a:t>
            </a:r>
            <a:r>
              <a:rPr lang="de-DE" altLang="de-DE" dirty="0">
                <a:solidFill>
                  <a:schemeClr val="tx2">
                    <a:lumMod val="60000"/>
                    <a:lumOff val="40000"/>
                  </a:schemeClr>
                </a:solidFill>
                <a:latin typeface="LMU CompatilFact" panose="02000500060000020003" pitchFamily="2" charset="0"/>
              </a:rPr>
              <a:t> bewertet.</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Eine Prüfung ist bestanden, wenn Sie mit 4,0 oder besser bewertet wurde. </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Die Note hat keine Auswirkung auf den Wert der ECTS-Punkte.</a:t>
            </a:r>
          </a:p>
          <a:p>
            <a:pPr>
              <a:buClr>
                <a:schemeClr val="tx2">
                  <a:lumMod val="60000"/>
                  <a:lumOff val="40000"/>
                </a:schemeClr>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Eine Notenverbesserung ist ausgeschlossen.</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Ihre Noten können Sie am Ende der vorlesungsfreien Zeit/am Beginn des nächsten Semesters in „LSF“ einsehen.</a:t>
            </a:r>
          </a:p>
        </p:txBody>
      </p:sp>
      <p:sp>
        <p:nvSpPr>
          <p:cNvPr id="5" name="Textfeld 4">
            <a:extLst>
              <a:ext uri="{FF2B5EF4-FFF2-40B4-BE49-F238E27FC236}">
                <a16:creationId xmlns:a16="http://schemas.microsoft.com/office/drawing/2014/main" id="{6BC4F4D8-96F8-59E0-B366-09387D7CCB21}"/>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Prüfungsbewertung</a:t>
            </a:r>
            <a:endParaRPr lang="de-DE" sz="2000" dirty="0"/>
          </a:p>
        </p:txBody>
      </p:sp>
    </p:spTree>
    <p:extLst>
      <p:ext uri="{BB962C8B-B14F-4D97-AF65-F5344CB8AC3E}">
        <p14:creationId xmlns:p14="http://schemas.microsoft.com/office/powerpoint/2010/main" val="25135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C889524-E084-5402-155D-A82974398424}"/>
              </a:ext>
            </a:extLst>
          </p:cNvPr>
          <p:cNvSpPr txBox="1"/>
          <p:nvPr/>
        </p:nvSpPr>
        <p:spPr>
          <a:xfrm>
            <a:off x="395536" y="2172926"/>
            <a:ext cx="8496944" cy="4801314"/>
          </a:xfrm>
          <a:prstGeom prst="rect">
            <a:avLst/>
          </a:prstGeom>
          <a:noFill/>
        </p:spPr>
        <p:txBody>
          <a:bodyPr wrap="square">
            <a:spAutoFit/>
          </a:bodyPr>
          <a:lstStyle/>
          <a:p>
            <a:pPr marL="285750" indent="-285750">
              <a:buClr>
                <a:schemeClr val="tx2">
                  <a:lumMod val="60000"/>
                  <a:lumOff val="40000"/>
                </a:schemeClr>
              </a:buClr>
              <a:buFont typeface="Wingdings" panose="05000000000000000000" pitchFamily="2" charset="2"/>
              <a:buChar char="Ø"/>
              <a:defRPr/>
            </a:pPr>
            <a:r>
              <a:rPr lang="de-DE" sz="1600" dirty="0">
                <a:solidFill>
                  <a:schemeClr val="tx2">
                    <a:lumMod val="60000"/>
                    <a:lumOff val="40000"/>
                  </a:schemeClr>
                </a:solidFill>
                <a:latin typeface="LMU CompatilFact" panose="02000500060000020003" pitchFamily="2" charset="0"/>
              </a:rPr>
              <a:t>Wenn Sie von der Prüfung fernbleiben, gilt diese als nicht bestanden. </a:t>
            </a:r>
          </a:p>
          <a:p>
            <a:pPr marL="285750" indent="-285750">
              <a:buClr>
                <a:schemeClr val="tx2">
                  <a:lumMod val="60000"/>
                  <a:lumOff val="40000"/>
                </a:schemeClr>
              </a:buClr>
              <a:buFont typeface="Arial" panose="020B0604020202020204" pitchFamily="34" charset="0"/>
              <a:buChar char="•"/>
              <a:defRPr/>
            </a:pPr>
            <a:endParaRPr lang="de-DE" sz="1600"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sz="1600" dirty="0">
                <a:solidFill>
                  <a:schemeClr val="tx2">
                    <a:lumMod val="60000"/>
                    <a:lumOff val="40000"/>
                  </a:schemeClr>
                </a:solidFill>
                <a:latin typeface="LMU CompatilFact" panose="02000500060000020003" pitchFamily="2" charset="0"/>
              </a:rPr>
              <a:t>Wenn Sie am Tag der Prüfung </a:t>
            </a:r>
            <a:r>
              <a:rPr lang="de-DE" sz="1600" b="1" dirty="0">
                <a:solidFill>
                  <a:schemeClr val="tx2">
                    <a:lumMod val="60000"/>
                    <a:lumOff val="40000"/>
                  </a:schemeClr>
                </a:solidFill>
                <a:latin typeface="LMU CompatilFact" panose="02000500060000020003" pitchFamily="2" charset="0"/>
              </a:rPr>
              <a:t>erkrankt </a:t>
            </a:r>
            <a:r>
              <a:rPr lang="de-DE" sz="1600" dirty="0">
                <a:solidFill>
                  <a:schemeClr val="tx2">
                    <a:lumMod val="60000"/>
                    <a:lumOff val="40000"/>
                  </a:schemeClr>
                </a:solidFill>
                <a:latin typeface="LMU CompatilFact" panose="02000500060000020003" pitchFamily="2" charset="0"/>
              </a:rPr>
              <a:t>sind, benötigen Sie auf jeden Fall ein </a:t>
            </a:r>
            <a:r>
              <a:rPr lang="de-DE" sz="1600" b="1" dirty="0">
                <a:solidFill>
                  <a:schemeClr val="tx2">
                    <a:lumMod val="60000"/>
                    <a:lumOff val="40000"/>
                  </a:schemeClr>
                </a:solidFill>
                <a:latin typeface="LMU CompatilFact" panose="02000500060000020003" pitchFamily="2" charset="0"/>
              </a:rPr>
              <a:t>ärztliches Attest</a:t>
            </a:r>
            <a:r>
              <a:rPr lang="de-DE" sz="1600" dirty="0">
                <a:solidFill>
                  <a:schemeClr val="tx2">
                    <a:lumMod val="60000"/>
                    <a:lumOff val="40000"/>
                  </a:schemeClr>
                </a:solidFill>
                <a:latin typeface="LMU CompatilFact" panose="02000500060000020003" pitchFamily="2" charset="0"/>
              </a:rPr>
              <a:t>. Eine Arbeitsunfähigkeitsbescheinigung reicht nicht aus!</a:t>
            </a:r>
          </a:p>
          <a:p>
            <a:pPr marL="285750" indent="-285750">
              <a:buClr>
                <a:schemeClr val="tx2">
                  <a:lumMod val="60000"/>
                  <a:lumOff val="40000"/>
                </a:schemeClr>
              </a:buClr>
              <a:buFont typeface="Arial" panose="020B0604020202020204" pitchFamily="34" charset="0"/>
              <a:buChar char="•"/>
              <a:defRPr/>
            </a:pPr>
            <a:endParaRPr lang="de-DE" sz="1600"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sz="1600" dirty="0">
                <a:solidFill>
                  <a:schemeClr val="tx2">
                    <a:lumMod val="60000"/>
                    <a:lumOff val="40000"/>
                  </a:schemeClr>
                </a:solidFill>
                <a:latin typeface="LMU CompatilFact" panose="02000500060000020003" pitchFamily="2" charset="0"/>
              </a:rPr>
              <a:t>Schicken Sie dieses Attest unverzüglich (in den nächsten drei Tagen nach Prüfungstermin) an das Prüfungsamt: </a:t>
            </a:r>
          </a:p>
          <a:p>
            <a:pPr algn="ctr">
              <a:buClr>
                <a:schemeClr val="tx2">
                  <a:lumMod val="60000"/>
                  <a:lumOff val="40000"/>
                </a:schemeClr>
              </a:buClr>
              <a:defRPr/>
            </a:pPr>
            <a:r>
              <a:rPr lang="de-DE" altLang="de-DE" sz="1600" b="1" dirty="0">
                <a:solidFill>
                  <a:schemeClr val="tx2">
                    <a:lumMod val="60000"/>
                    <a:lumOff val="40000"/>
                  </a:schemeClr>
                </a:solidFill>
                <a:latin typeface="LMU CompatilFact" panose="02000500060000020003" pitchFamily="2" charset="0"/>
              </a:rPr>
              <a:t>PAGS</a:t>
            </a:r>
            <a:r>
              <a:rPr lang="de-DE" altLang="de-DE" sz="1600" dirty="0">
                <a:solidFill>
                  <a:schemeClr val="tx2">
                    <a:lumMod val="60000"/>
                    <a:lumOff val="40000"/>
                  </a:schemeClr>
                </a:solidFill>
                <a:latin typeface="LMU CompatilFact" panose="02000500060000020003" pitchFamily="2" charset="0"/>
              </a:rPr>
              <a:t> (Prüfungsamt für Geistes- und Sozialwissenschaften)</a:t>
            </a:r>
          </a:p>
          <a:p>
            <a:pPr algn="ctr">
              <a:tabLst>
                <a:tab pos="622300" algn="l"/>
              </a:tabLst>
            </a:pPr>
            <a:r>
              <a:rPr lang="de-DE" altLang="de-DE" sz="1600" dirty="0">
                <a:solidFill>
                  <a:schemeClr val="tx2">
                    <a:lumMod val="60000"/>
                    <a:lumOff val="40000"/>
                  </a:schemeClr>
                </a:solidFill>
                <a:latin typeface="LMU CompatilFact" panose="02000500060000020003" pitchFamily="2" charset="0"/>
              </a:rPr>
              <a:t>	Geschwister-Scholl-Platz 1</a:t>
            </a:r>
          </a:p>
          <a:p>
            <a:pPr algn="ctr">
              <a:tabLst>
                <a:tab pos="622300" algn="l"/>
              </a:tabLst>
            </a:pPr>
            <a:r>
              <a:rPr lang="de-DE" altLang="de-DE" sz="1600" dirty="0">
                <a:solidFill>
                  <a:schemeClr val="tx2">
                    <a:lumMod val="60000"/>
                    <a:lumOff val="40000"/>
                  </a:schemeClr>
                </a:solidFill>
                <a:latin typeface="LMU CompatilFact" panose="02000500060000020003" pitchFamily="2" charset="0"/>
              </a:rPr>
              <a:t>	Herr Phil </a:t>
            </a:r>
            <a:r>
              <a:rPr lang="de-DE" altLang="de-DE" sz="1600" dirty="0" err="1">
                <a:solidFill>
                  <a:schemeClr val="tx2">
                    <a:lumMod val="60000"/>
                    <a:lumOff val="40000"/>
                  </a:schemeClr>
                </a:solidFill>
                <a:latin typeface="LMU CompatilFact" panose="02000500060000020003" pitchFamily="2" charset="0"/>
              </a:rPr>
              <a:t>Hänßler</a:t>
            </a:r>
            <a:endParaRPr lang="de-DE" altLang="de-DE" sz="1600" dirty="0">
              <a:solidFill>
                <a:schemeClr val="tx2">
                  <a:lumMod val="60000"/>
                  <a:lumOff val="40000"/>
                </a:schemeClr>
              </a:solidFill>
              <a:latin typeface="LMU CompatilFact" panose="02000500060000020003" pitchFamily="2" charset="0"/>
            </a:endParaRPr>
          </a:p>
          <a:p>
            <a:pPr algn="ctr">
              <a:tabLst>
                <a:tab pos="622300" algn="l"/>
              </a:tabLst>
            </a:pPr>
            <a:r>
              <a:rPr lang="de-DE" altLang="de-DE" sz="1600" dirty="0">
                <a:solidFill>
                  <a:schemeClr val="tx2">
                    <a:lumMod val="60000"/>
                    <a:lumOff val="40000"/>
                  </a:schemeClr>
                </a:solidFill>
                <a:latin typeface="LMU CompatilFact" panose="02000500060000020003" pitchFamily="2" charset="0"/>
              </a:rPr>
              <a:t>	80539 München</a:t>
            </a:r>
          </a:p>
          <a:p>
            <a:pPr algn="ctr">
              <a:tabLst>
                <a:tab pos="622300" algn="l"/>
              </a:tabLst>
            </a:pPr>
            <a:endParaRPr lang="de-DE" altLang="de-DE" sz="1600" dirty="0">
              <a:solidFill>
                <a:schemeClr val="tx2">
                  <a:lumMod val="60000"/>
                  <a:lumOff val="40000"/>
                </a:schemeClr>
              </a:solidFill>
              <a:latin typeface="LMU CompatilFact" panose="02000500060000020003" pitchFamily="2" charset="0"/>
            </a:endParaRPr>
          </a:p>
          <a:p>
            <a:pPr algn="ctr">
              <a:tabLst>
                <a:tab pos="622300" algn="l"/>
              </a:tabLst>
            </a:pPr>
            <a:r>
              <a:rPr lang="de-DE" altLang="de-DE" sz="1600" dirty="0">
                <a:solidFill>
                  <a:schemeClr val="tx2">
                    <a:lumMod val="60000"/>
                    <a:lumOff val="40000"/>
                  </a:schemeClr>
                </a:solidFill>
                <a:latin typeface="LMU CompatilFact" panose="02000500060000020003" pitchFamily="2" charset="0"/>
              </a:rPr>
              <a:t>oder für Studierende des BA-</a:t>
            </a:r>
            <a:r>
              <a:rPr lang="de-DE" altLang="de-DE" sz="1600" dirty="0" err="1">
                <a:solidFill>
                  <a:schemeClr val="tx2">
                    <a:lumMod val="60000"/>
                    <a:lumOff val="40000"/>
                  </a:schemeClr>
                </a:solidFill>
                <a:latin typeface="LMU CompatilFact" panose="02000500060000020003" pitchFamily="2" charset="0"/>
              </a:rPr>
              <a:t>WiPäd</a:t>
            </a:r>
            <a:r>
              <a:rPr lang="de-DE" altLang="de-DE" sz="1600" dirty="0">
                <a:solidFill>
                  <a:schemeClr val="tx2">
                    <a:lumMod val="60000"/>
                    <a:lumOff val="40000"/>
                  </a:schemeClr>
                </a:solidFill>
                <a:latin typeface="LMU CompatilFact" panose="02000500060000020003" pitchFamily="2" charset="0"/>
              </a:rPr>
              <a:t>: Informations- und Servicecenter Wirtschaftswissenschaftliche Prüfungen (</a:t>
            </a:r>
            <a:r>
              <a:rPr lang="de-DE" altLang="de-DE" sz="1600" b="1" dirty="0">
                <a:solidFill>
                  <a:schemeClr val="tx2">
                    <a:lumMod val="60000"/>
                    <a:lumOff val="40000"/>
                  </a:schemeClr>
                </a:solidFill>
                <a:latin typeface="LMU CompatilFact" panose="02000500060000020003" pitchFamily="2" charset="0"/>
              </a:rPr>
              <a:t>ISC</a:t>
            </a:r>
            <a:r>
              <a:rPr lang="de-DE" altLang="de-DE" sz="1600" dirty="0">
                <a:solidFill>
                  <a:schemeClr val="tx2">
                    <a:lumMod val="60000"/>
                    <a:lumOff val="40000"/>
                  </a:schemeClr>
                </a:solidFill>
                <a:latin typeface="LMU CompatilFact" panose="02000500060000020003" pitchFamily="2" charset="0"/>
              </a:rPr>
              <a:t>)</a:t>
            </a:r>
          </a:p>
          <a:p>
            <a:pPr marL="285750" indent="-285750">
              <a:buFont typeface="Arial" panose="020B0604020202020204" pitchFamily="34" charset="0"/>
              <a:buChar char="•"/>
              <a:tabLst>
                <a:tab pos="622300" algn="l"/>
              </a:tabLst>
            </a:pPr>
            <a:endParaRPr lang="de-DE" altLang="de-DE" sz="1600" dirty="0">
              <a:solidFill>
                <a:srgbClr val="589898"/>
              </a:solidFill>
            </a:endParaRPr>
          </a:p>
          <a:p>
            <a:pPr marL="285750" indent="-285750">
              <a:buFont typeface="Wingdings" panose="05000000000000000000" pitchFamily="2" charset="2"/>
              <a:buChar char="Ø"/>
              <a:tabLst>
                <a:tab pos="622300" algn="l"/>
              </a:tabLst>
            </a:pPr>
            <a:r>
              <a:rPr lang="de-DE" altLang="de-DE" sz="1600" dirty="0">
                <a:solidFill>
                  <a:schemeClr val="tx2">
                    <a:lumMod val="60000"/>
                    <a:lumOff val="40000"/>
                  </a:schemeClr>
                </a:solidFill>
                <a:latin typeface="LMU CompatilFact" panose="02000500060000020003" pitchFamily="2" charset="0"/>
              </a:rPr>
              <a:t>Dem Attest ist ein ausgefülltes Formular (Beiblatt zum Attest) beizufügen, das Sie auf der Homepage des Prüfungsamtes </a:t>
            </a:r>
            <a:r>
              <a:rPr lang="de-DE" altLang="de-DE" sz="1600" dirty="0">
                <a:solidFill>
                  <a:schemeClr val="tx2">
                    <a:lumMod val="60000"/>
                    <a:lumOff val="40000"/>
                  </a:schemeClr>
                </a:solidFill>
                <a:latin typeface="LMU CompatilFact" panose="02000500060000020003" pitchFamily="2" charset="0"/>
                <a:hlinkClick r:id="rId2"/>
              </a:rPr>
              <a:t>www.uni-muenchen.de/pa/pags</a:t>
            </a:r>
            <a:r>
              <a:rPr lang="de-DE" altLang="de-DE" sz="1600" dirty="0">
                <a:solidFill>
                  <a:schemeClr val="tx2">
                    <a:lumMod val="60000"/>
                    <a:lumOff val="40000"/>
                  </a:schemeClr>
                </a:solidFill>
                <a:latin typeface="LMU CompatilFact" panose="02000500060000020003" pitchFamily="2" charset="0"/>
              </a:rPr>
              <a:t> herunterladen können. </a:t>
            </a:r>
          </a:p>
          <a:p>
            <a:pPr marL="285750" indent="-285750">
              <a:buClr>
                <a:schemeClr val="tx2">
                  <a:lumMod val="60000"/>
                  <a:lumOff val="40000"/>
                </a:schemeClr>
              </a:buClr>
              <a:buFont typeface="Arial" panose="020B0604020202020204" pitchFamily="34" charset="0"/>
              <a:buChar char="•"/>
              <a:defRPr/>
            </a:pPr>
            <a:endParaRPr lang="de-DE" dirty="0">
              <a:solidFill>
                <a:schemeClr val="tx2">
                  <a:lumMod val="60000"/>
                  <a:lumOff val="40000"/>
                </a:schemeClr>
              </a:solidFill>
              <a:latin typeface="LMU CompatilFact" panose="02000500060000020003" pitchFamily="2" charset="0"/>
            </a:endParaRPr>
          </a:p>
        </p:txBody>
      </p:sp>
      <p:sp>
        <p:nvSpPr>
          <p:cNvPr id="4" name="Textfeld 3">
            <a:extLst>
              <a:ext uri="{FF2B5EF4-FFF2-40B4-BE49-F238E27FC236}">
                <a16:creationId xmlns:a16="http://schemas.microsoft.com/office/drawing/2014/main" id="{0D85EB61-3E70-933D-4FDC-4F1AE9521C54}"/>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Nichtantreten von Prüfungen</a:t>
            </a:r>
            <a:endParaRPr lang="de-DE" sz="2000" dirty="0"/>
          </a:p>
        </p:txBody>
      </p:sp>
    </p:spTree>
    <p:extLst>
      <p:ext uri="{BB962C8B-B14F-4D97-AF65-F5344CB8AC3E}">
        <p14:creationId xmlns:p14="http://schemas.microsoft.com/office/powerpoint/2010/main" val="33629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454E669-75AD-AF7D-62BD-A79151C54BCD}"/>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Nichtbestehen einer Prüfung</a:t>
            </a:r>
            <a:endParaRPr lang="de-DE" sz="2000" dirty="0"/>
          </a:p>
        </p:txBody>
      </p:sp>
      <p:sp>
        <p:nvSpPr>
          <p:cNvPr id="6" name="Textfeld 5">
            <a:extLst>
              <a:ext uri="{FF2B5EF4-FFF2-40B4-BE49-F238E27FC236}">
                <a16:creationId xmlns:a16="http://schemas.microsoft.com/office/drawing/2014/main" id="{91C016E5-560F-BC83-EB61-47D4034A40F0}"/>
              </a:ext>
            </a:extLst>
          </p:cNvPr>
          <p:cNvSpPr txBox="1"/>
          <p:nvPr/>
        </p:nvSpPr>
        <p:spPr>
          <a:xfrm>
            <a:off x="292260" y="2229958"/>
            <a:ext cx="8672228" cy="2308324"/>
          </a:xfrm>
          <a:prstGeom prst="rect">
            <a:avLst/>
          </a:prstGeom>
          <a:noFill/>
        </p:spPr>
        <p:txBody>
          <a:bodyPr wrap="square">
            <a:spAutoFit/>
          </a:bodyPr>
          <a:lstStyle/>
          <a:p>
            <a:pPr marL="285750" indent="-285750">
              <a:buClr>
                <a:schemeClr val="tx2">
                  <a:lumMod val="60000"/>
                  <a:lumOff val="40000"/>
                </a:schemeClr>
              </a:buClr>
              <a:buFont typeface="Wingdings" panose="05000000000000000000" pitchFamily="2" charset="2"/>
              <a:buChar char="Ø"/>
              <a:tabLst>
                <a:tab pos="355600" algn="l"/>
              </a:tabLst>
              <a:defRPr/>
            </a:pPr>
            <a:r>
              <a:rPr lang="de-DE" altLang="de-DE" dirty="0">
                <a:solidFill>
                  <a:schemeClr val="tx2">
                    <a:lumMod val="60000"/>
                    <a:lumOff val="40000"/>
                  </a:schemeClr>
                </a:solidFill>
                <a:latin typeface="LMU CompatilFact" panose="02000500060000020003" pitchFamily="2" charset="0"/>
              </a:rPr>
              <a:t>Um Ihr Studium erfolgreich abzuschließen, müssen alle vorgesehenen Prüfungen bestanden (Note 1,0 – 4,0) sein.</a:t>
            </a:r>
          </a:p>
          <a:p>
            <a:pPr marL="0" indent="0">
              <a:buClr>
                <a:schemeClr val="tx2">
                  <a:lumMod val="60000"/>
                  <a:lumOff val="40000"/>
                </a:schemeClr>
              </a:buClr>
              <a:tabLst>
                <a:tab pos="355600" algn="l"/>
              </a:tabLst>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tabLst>
                <a:tab pos="355600" algn="l"/>
              </a:tabLst>
              <a:defRPr/>
            </a:pPr>
            <a:r>
              <a:rPr lang="de-DE" altLang="de-DE" dirty="0">
                <a:solidFill>
                  <a:schemeClr val="tx2">
                    <a:lumMod val="60000"/>
                    <a:lumOff val="40000"/>
                  </a:schemeClr>
                </a:solidFill>
                <a:latin typeface="LMU CompatilFact" panose="02000500060000020003" pitchFamily="2" charset="0"/>
              </a:rPr>
              <a:t>Sie können Prüfungen im Rahmen der Maximalstudienzeit beliebig oft wiederholen.</a:t>
            </a:r>
          </a:p>
          <a:p>
            <a:pPr marL="0" indent="0">
              <a:buClr>
                <a:schemeClr val="tx2">
                  <a:lumMod val="60000"/>
                  <a:lumOff val="40000"/>
                </a:schemeClr>
              </a:buClr>
              <a:tabLst>
                <a:tab pos="355600" algn="l"/>
              </a:tabLst>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tabLst>
                <a:tab pos="355600" algn="l"/>
              </a:tabLst>
              <a:defRPr/>
            </a:pPr>
            <a:r>
              <a:rPr lang="de-DE" altLang="de-DE" b="1" dirty="0">
                <a:solidFill>
                  <a:schemeClr val="tx2">
                    <a:lumMod val="60000"/>
                    <a:lumOff val="40000"/>
                  </a:schemeClr>
                </a:solidFill>
                <a:latin typeface="LMU CompatilFact" panose="02000500060000020003" pitchFamily="2" charset="0"/>
              </a:rPr>
              <a:t>Ausnahme</a:t>
            </a:r>
            <a:r>
              <a:rPr lang="de-DE" altLang="de-DE" dirty="0">
                <a:solidFill>
                  <a:schemeClr val="tx2">
                    <a:lumMod val="60000"/>
                    <a:lumOff val="40000"/>
                  </a:schemeClr>
                </a:solidFill>
                <a:latin typeface="LMU CompatilFact" panose="02000500060000020003" pitchFamily="2" charset="0"/>
              </a:rPr>
              <a:t>: Magister, P 28 – </a:t>
            </a:r>
            <a:r>
              <a:rPr lang="de-DE" altLang="de-DE" b="1" dirty="0">
                <a:solidFill>
                  <a:schemeClr val="tx2">
                    <a:lumMod val="60000"/>
                    <a:lumOff val="40000"/>
                  </a:schemeClr>
                </a:solidFill>
                <a:latin typeface="LMU CompatilFact" panose="02000500060000020003" pitchFamily="2" charset="0"/>
              </a:rPr>
              <a:t>Magisterarbeit </a:t>
            </a:r>
            <a:r>
              <a:rPr lang="de-DE" altLang="de-DE" dirty="0">
                <a:solidFill>
                  <a:schemeClr val="tx2">
                    <a:lumMod val="60000"/>
                    <a:lumOff val="40000"/>
                  </a:schemeClr>
                </a:solidFill>
                <a:latin typeface="LMU CompatilFact" panose="02000500060000020003" pitchFamily="2" charset="0"/>
              </a:rPr>
              <a:t>sowie BA-NF, P 2.1 </a:t>
            </a:r>
            <a:r>
              <a:rPr lang="de-DE" altLang="de-DE" b="1" dirty="0">
                <a:solidFill>
                  <a:schemeClr val="tx2">
                    <a:lumMod val="60000"/>
                    <a:lumOff val="40000"/>
                  </a:schemeClr>
                </a:solidFill>
                <a:latin typeface="LMU CompatilFact" panose="02000500060000020003" pitchFamily="2" charset="0"/>
              </a:rPr>
              <a:t>GOP</a:t>
            </a:r>
            <a:r>
              <a:rPr lang="de-DE" altLang="de-DE" dirty="0">
                <a:solidFill>
                  <a:schemeClr val="tx2">
                    <a:lumMod val="60000"/>
                    <a:lumOff val="40000"/>
                  </a:schemeClr>
                </a:solidFill>
                <a:latin typeface="LMU CompatilFact" panose="02000500060000020003" pitchFamily="2" charset="0"/>
              </a:rPr>
              <a:t>. Diese können nur einmal zum nächstmöglichen Zeitpunkt wiederholt werden.</a:t>
            </a:r>
          </a:p>
        </p:txBody>
      </p:sp>
    </p:spTree>
    <p:extLst>
      <p:ext uri="{BB962C8B-B14F-4D97-AF65-F5344CB8AC3E}">
        <p14:creationId xmlns:p14="http://schemas.microsoft.com/office/powerpoint/2010/main" val="14285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Netzwerkbüro\Website\Fototour\Flu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69" t="18504" b="15769"/>
          <a:stretch/>
        </p:blipFill>
        <p:spPr bwMode="auto">
          <a:xfrm>
            <a:off x="4629927" y="4374035"/>
            <a:ext cx="4320480" cy="21400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ultiplikatoren-projekt.peoplemanagement.uni-muenchen.de/bilder/web_bilder_l/lmu-audi__kleiner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8" y="1710763"/>
            <a:ext cx="4320480" cy="21400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dgph.de/sites/default/files/content/startseite/Material/uni_muenchen.jpg"/>
          <p:cNvPicPr>
            <a:picLocks noChangeAspect="1" noChangeArrowheads="1"/>
          </p:cNvPicPr>
          <p:nvPr/>
        </p:nvPicPr>
        <p:blipFill rotWithShape="1">
          <a:blip r:embed="rId4">
            <a:extLst>
              <a:ext uri="{28A0092B-C50C-407E-A947-70E740481C1C}">
                <a14:useLocalDpi xmlns:a14="http://schemas.microsoft.com/office/drawing/2010/main" val="0"/>
              </a:ext>
            </a:extLst>
          </a:blip>
          <a:srcRect r="4584"/>
          <a:stretch/>
        </p:blipFill>
        <p:spPr bwMode="auto">
          <a:xfrm>
            <a:off x="4629927" y="1710763"/>
            <a:ext cx="4320480" cy="21358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general.ge.topuniversity.eu/fotos/Films/Muchen/4361333878_438288e8f5_b.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18856"/>
          <a:stretch/>
        </p:blipFill>
        <p:spPr bwMode="auto">
          <a:xfrm>
            <a:off x="193789" y="4374035"/>
            <a:ext cx="4348792" cy="21400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86749" y="3850815"/>
            <a:ext cx="8788034" cy="523220"/>
          </a:xfrm>
          <a:prstGeom prst="rect">
            <a:avLst/>
          </a:prstGeom>
          <a:noFill/>
        </p:spPr>
        <p:txBody>
          <a:bodyPr wrap="square" rtlCol="0">
            <a:spAutoFit/>
          </a:bodyPr>
          <a:lstStyle/>
          <a:p>
            <a:pPr algn="ctr"/>
            <a:r>
              <a:rPr lang="de-DE" sz="2800" b="1" dirty="0">
                <a:solidFill>
                  <a:srgbClr val="0070C0"/>
                </a:solidFill>
                <a:latin typeface="LMU CompatilFact" panose="02000500060000020003" pitchFamily="2" charset="0"/>
              </a:rPr>
              <a:t>LUDWIG-MAXIMILIANS-UNIVERSITÄT</a:t>
            </a:r>
          </a:p>
        </p:txBody>
      </p:sp>
    </p:spTree>
    <p:extLst>
      <p:ext uri="{BB962C8B-B14F-4D97-AF65-F5344CB8AC3E}">
        <p14:creationId xmlns:p14="http://schemas.microsoft.com/office/powerpoint/2010/main" val="4217366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CFCF3AB-7DE3-F984-1881-2D914E2DEE97}"/>
              </a:ext>
            </a:extLst>
          </p:cNvPr>
          <p:cNvSpPr txBox="1"/>
          <p:nvPr/>
        </p:nvSpPr>
        <p:spPr>
          <a:xfrm>
            <a:off x="419665" y="2136981"/>
            <a:ext cx="7848872" cy="1754326"/>
          </a:xfrm>
          <a:prstGeom prst="rect">
            <a:avLst/>
          </a:prstGeom>
          <a:noFill/>
        </p:spPr>
        <p:txBody>
          <a:bodyPr wrap="square">
            <a:spAutoFit/>
          </a:bodyPr>
          <a:lstStyle/>
          <a:p>
            <a:pPr eaLnBrk="1" hangingPunct="1"/>
            <a:r>
              <a:rPr lang="de-DE" altLang="de-DE" b="1" u="sng" dirty="0">
                <a:solidFill>
                  <a:schemeClr val="tx2">
                    <a:lumMod val="60000"/>
                    <a:lumOff val="40000"/>
                  </a:schemeClr>
                </a:solidFill>
                <a:latin typeface="LMU CompatilFact" panose="02000500060000020003" pitchFamily="2" charset="0"/>
              </a:rPr>
              <a:t>Möglichkeit 1: </a:t>
            </a:r>
          </a:p>
          <a:p>
            <a:pPr eaLnBrk="1" hangingPunct="1"/>
            <a:r>
              <a:rPr lang="de-DE" altLang="de-DE" dirty="0">
                <a:solidFill>
                  <a:schemeClr val="tx2">
                    <a:lumMod val="60000"/>
                    <a:lumOff val="40000"/>
                  </a:schemeClr>
                </a:solidFill>
                <a:latin typeface="LMU CompatilFact" panose="02000500060000020003" pitchFamily="2" charset="0"/>
              </a:rPr>
              <a:t>Wiederholung der Prüfung im Folgesemester (WS nicht bestanden - im SoSe wiederholen) ohne die LV nochmals zu 	besuchen.</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Diese Prüfungen werden in LSF und der Homepage der Fakultät veröffentlicht.</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Anmeldung erfolgt bei diesen Prüfungen über LSF.</a:t>
            </a:r>
          </a:p>
        </p:txBody>
      </p:sp>
      <p:sp>
        <p:nvSpPr>
          <p:cNvPr id="4" name="Textfeld 3">
            <a:extLst>
              <a:ext uri="{FF2B5EF4-FFF2-40B4-BE49-F238E27FC236}">
                <a16:creationId xmlns:a16="http://schemas.microsoft.com/office/drawing/2014/main" id="{6DDF87DF-0FC6-7F8D-5F5B-DEF2ACF96C93}"/>
              </a:ext>
            </a:extLst>
          </p:cNvPr>
          <p:cNvSpPr txBox="1"/>
          <p:nvPr/>
        </p:nvSpPr>
        <p:spPr>
          <a:xfrm>
            <a:off x="251520" y="1638818"/>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Wiederholungsprüfungen</a:t>
            </a:r>
            <a:endParaRPr lang="de-DE" sz="2000" dirty="0"/>
          </a:p>
        </p:txBody>
      </p:sp>
      <p:sp>
        <p:nvSpPr>
          <p:cNvPr id="6" name="Textfeld 5">
            <a:extLst>
              <a:ext uri="{FF2B5EF4-FFF2-40B4-BE49-F238E27FC236}">
                <a16:creationId xmlns:a16="http://schemas.microsoft.com/office/drawing/2014/main" id="{2CA59C3B-2BBA-FEB4-A99C-FFDE2DACF442}"/>
              </a:ext>
            </a:extLst>
          </p:cNvPr>
          <p:cNvSpPr txBox="1"/>
          <p:nvPr/>
        </p:nvSpPr>
        <p:spPr>
          <a:xfrm>
            <a:off x="419665" y="3989361"/>
            <a:ext cx="8544823" cy="2308324"/>
          </a:xfrm>
          <a:prstGeom prst="rect">
            <a:avLst/>
          </a:prstGeom>
          <a:noFill/>
        </p:spPr>
        <p:txBody>
          <a:bodyPr wrap="square">
            <a:spAutoFit/>
          </a:bodyPr>
          <a:lstStyle/>
          <a:p>
            <a:r>
              <a:rPr lang="de-DE" altLang="de-DE" b="1" u="sng" dirty="0">
                <a:solidFill>
                  <a:schemeClr val="tx2">
                    <a:lumMod val="60000"/>
                    <a:lumOff val="40000"/>
                  </a:schemeClr>
                </a:solidFill>
                <a:latin typeface="LMU CompatilFact" panose="02000500060000020003" pitchFamily="2" charset="0"/>
              </a:rPr>
              <a:t>Möglichkeit 2: </a:t>
            </a:r>
          </a:p>
          <a:p>
            <a:pPr eaLnBrk="1" hangingPunct="1"/>
            <a:r>
              <a:rPr lang="de-DE" altLang="de-DE" dirty="0">
                <a:solidFill>
                  <a:schemeClr val="tx2">
                    <a:lumMod val="60000"/>
                    <a:lumOff val="40000"/>
                  </a:schemeClr>
                </a:solidFill>
                <a:latin typeface="LMU CompatilFact" panose="02000500060000020003" pitchFamily="2" charset="0"/>
              </a:rPr>
              <a:t>Wiederholung der Prüfung zum Regeltermin ein Jahr später (WS 2024/25 nicht bestanden, WS 2025/26 wiederholen) mit der Möglichkeit, die LV nochmals zu hören.</a:t>
            </a:r>
            <a:endParaRPr lang="de-DE" altLang="de-DE" sz="1800" dirty="0">
              <a:solidFill>
                <a:srgbClr val="589898"/>
              </a:solidFill>
            </a:endParaRP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Diese Prüfungen werden durch u.a. Aushang am Lehrstuhl (wie bei der Erstablegung) veröffentlicht.</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Anmeldung erfolgt über LSF.</a:t>
            </a:r>
          </a:p>
          <a:p>
            <a:pPr marL="742950" lvl="1"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Anmeldezeitraum entspricht dem der Erstablegung.</a:t>
            </a:r>
          </a:p>
        </p:txBody>
      </p:sp>
    </p:spTree>
    <p:extLst>
      <p:ext uri="{BB962C8B-B14F-4D97-AF65-F5344CB8AC3E}">
        <p14:creationId xmlns:p14="http://schemas.microsoft.com/office/powerpoint/2010/main" val="2430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79D2CDB-E3BB-2BA1-72CD-EA653E6887ED}"/>
              </a:ext>
            </a:extLst>
          </p:cNvPr>
          <p:cNvSpPr txBox="1"/>
          <p:nvPr/>
        </p:nvSpPr>
        <p:spPr>
          <a:xfrm>
            <a:off x="179512" y="1844824"/>
            <a:ext cx="7704856" cy="2677656"/>
          </a:xfrm>
          <a:prstGeom prst="rect">
            <a:avLst/>
          </a:prstGeom>
          <a:noFill/>
        </p:spPr>
        <p:txBody>
          <a:bodyPr wrap="square">
            <a:spAutoFit/>
          </a:bodyPr>
          <a:lstStyle/>
          <a:p>
            <a:pPr>
              <a:buClr>
                <a:schemeClr val="tx2">
                  <a:lumMod val="60000"/>
                  <a:lumOff val="40000"/>
                </a:schemeClr>
              </a:buClr>
            </a:pPr>
            <a:r>
              <a:rPr lang="de-DE" altLang="de-DE" sz="2000" b="1" dirty="0">
                <a:solidFill>
                  <a:schemeClr val="tx2">
                    <a:lumMod val="60000"/>
                    <a:lumOff val="40000"/>
                  </a:schemeClr>
                </a:solidFill>
                <a:latin typeface="LMU CompatilFact" panose="02000500060000020003" pitchFamily="2" charset="0"/>
              </a:rPr>
              <a:t>FÜR MAGISTER:</a:t>
            </a:r>
          </a:p>
          <a:p>
            <a:pPr>
              <a:buClr>
                <a:schemeClr val="tx2">
                  <a:lumMod val="60000"/>
                  <a:lumOff val="40000"/>
                </a:schemeClr>
              </a:buClr>
            </a:pPr>
            <a:endParaRPr lang="de-DE" altLang="de-DE" sz="2000" b="1" dirty="0">
              <a:solidFill>
                <a:schemeClr val="tx2">
                  <a:lumMod val="60000"/>
                  <a:lumOff val="40000"/>
                </a:schemeClr>
              </a:solidFill>
              <a:latin typeface="LMU CompatilFact" panose="02000500060000020003" pitchFamily="2" charset="0"/>
            </a:endParaRPr>
          </a:p>
          <a:p>
            <a:pPr>
              <a:buClr>
                <a:schemeClr val="tx2">
                  <a:lumMod val="60000"/>
                  <a:lumOff val="40000"/>
                </a:schemeClr>
              </a:buClr>
            </a:pPr>
            <a:r>
              <a:rPr lang="de-DE" altLang="de-DE" sz="2000" b="1" dirty="0">
                <a:solidFill>
                  <a:schemeClr val="tx2">
                    <a:lumMod val="60000"/>
                    <a:lumOff val="40000"/>
                  </a:schemeClr>
                </a:solidFill>
                <a:latin typeface="LMU CompatilFact" panose="02000500060000020003" pitchFamily="2" charset="0"/>
              </a:rPr>
              <a:t>Prüfungswiederholung in der Aufbauphase</a:t>
            </a:r>
          </a:p>
          <a:p>
            <a:pPr marL="285750" indent="-285750">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Die Lehrveranstaltungen/Module der Aufbauphase werden </a:t>
            </a:r>
            <a:r>
              <a:rPr lang="de-DE" altLang="de-DE" b="1" dirty="0">
                <a:solidFill>
                  <a:schemeClr val="tx2">
                    <a:lumMod val="60000"/>
                    <a:lumOff val="40000"/>
                  </a:schemeClr>
                </a:solidFill>
                <a:latin typeface="LMU CompatilFact" panose="02000500060000020003" pitchFamily="2" charset="0"/>
              </a:rPr>
              <a:t>nur alle zwei Jahre </a:t>
            </a:r>
            <a:r>
              <a:rPr lang="de-DE" altLang="de-DE" dirty="0">
                <a:solidFill>
                  <a:schemeClr val="tx2">
                    <a:lumMod val="60000"/>
                    <a:lumOff val="40000"/>
                  </a:schemeClr>
                </a:solidFill>
                <a:latin typeface="LMU CompatilFact" panose="02000500060000020003" pitchFamily="2" charset="0"/>
              </a:rPr>
              <a:t>angeboten.</a:t>
            </a:r>
          </a:p>
          <a:p>
            <a:pPr marL="285750" indent="-285750">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Die Prüfungen und die dazugehörigen Wiederholungsprüfungen werden jedoch jährlich angeboten.</a:t>
            </a:r>
          </a:p>
        </p:txBody>
      </p:sp>
    </p:spTree>
    <p:extLst>
      <p:ext uri="{BB962C8B-B14F-4D97-AF65-F5344CB8AC3E}">
        <p14:creationId xmlns:p14="http://schemas.microsoft.com/office/powerpoint/2010/main" val="33884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658B807-6683-7B41-2DCA-D541DE16A24F}"/>
              </a:ext>
            </a:extLst>
          </p:cNvPr>
          <p:cNvSpPr txBox="1"/>
          <p:nvPr/>
        </p:nvSpPr>
        <p:spPr>
          <a:xfrm>
            <a:off x="251520" y="2564904"/>
            <a:ext cx="7818939" cy="3693319"/>
          </a:xfrm>
          <a:prstGeom prst="rect">
            <a:avLst/>
          </a:prstGeom>
          <a:noFill/>
        </p:spPr>
        <p:txBody>
          <a:bodyPr wrap="square">
            <a:spAutoFit/>
          </a:bodyPr>
          <a:lstStyle/>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Wenden Sie sich an Ihre Lehrenden und erkundigen Sie sich, wann eine „Einsichtnahme“ in die Klausuren erfolgen kann.</a:t>
            </a:r>
          </a:p>
          <a:p>
            <a:pPr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Der Zeitpunkt wird von den Lehrenden festgesetzt.</a:t>
            </a:r>
          </a:p>
          <a:p>
            <a:pPr marL="285750" indent="-285750" eaLnBrk="1" hangingPunct="1">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Zu empfehlen, wenn:</a:t>
            </a: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Sie nicht bestanden haben und sich nicht erklären können, warum.</a:t>
            </a:r>
          </a:p>
          <a:p>
            <a:pPr marL="742950" lvl="1" indent="-285750">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742950" lvl="1"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Sie eine schlechte Note bekommen haben und wissen möchten, was Sie das nächste Mal besser machen können.</a:t>
            </a:r>
          </a:p>
          <a:p>
            <a:pPr marL="742950" lvl="1" indent="-285750">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eaLnBrk="1" hangingPunct="1"/>
            <a:endParaRPr lang="de-DE" altLang="de-DE" dirty="0">
              <a:solidFill>
                <a:schemeClr val="tx2">
                  <a:lumMod val="60000"/>
                  <a:lumOff val="40000"/>
                </a:schemeClr>
              </a:solidFill>
              <a:latin typeface="LMU CompatilFact" panose="02000500060000020003" pitchFamily="2" charset="0"/>
            </a:endParaRPr>
          </a:p>
        </p:txBody>
      </p:sp>
      <p:sp>
        <p:nvSpPr>
          <p:cNvPr id="4" name="Textfeld 3">
            <a:extLst>
              <a:ext uri="{FF2B5EF4-FFF2-40B4-BE49-F238E27FC236}">
                <a16:creationId xmlns:a16="http://schemas.microsoft.com/office/drawing/2014/main" id="{A8727614-1FD3-05AF-04A7-3FC4892D4F48}"/>
              </a:ext>
            </a:extLst>
          </p:cNvPr>
          <p:cNvSpPr txBox="1"/>
          <p:nvPr/>
        </p:nvSpPr>
        <p:spPr>
          <a:xfrm>
            <a:off x="251520" y="1916832"/>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Klausureinsicht</a:t>
            </a:r>
            <a:endParaRPr lang="de-DE" sz="2000" dirty="0"/>
          </a:p>
        </p:txBody>
      </p:sp>
    </p:spTree>
    <p:extLst>
      <p:ext uri="{BB962C8B-B14F-4D97-AF65-F5344CB8AC3E}">
        <p14:creationId xmlns:p14="http://schemas.microsoft.com/office/powerpoint/2010/main" val="375217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1916832"/>
            <a:ext cx="8424936" cy="44012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dirty="0">
                <a:solidFill>
                  <a:srgbClr val="0070C0"/>
                </a:solidFill>
                <a:latin typeface="Edwardian Script ITC" panose="030303020407070D0804" pitchFamily="66" charset="0"/>
              </a:rPr>
              <a:t>Allwissend bin ich nicht, doch viel ist mir bewusst.</a:t>
            </a:r>
            <a:endParaRPr lang="de-DE" sz="6000" dirty="0">
              <a:solidFill>
                <a:srgbClr val="0070C0"/>
              </a:solidFill>
              <a:latin typeface="LMU CompatilFact" panose="02000500060000020003" pitchFamily="2" charset="0"/>
            </a:endParaRP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Anlaufstellen und Hinweise</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1819486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graphicFrame>
        <p:nvGraphicFramePr>
          <p:cNvPr id="2058" name="Diagramm 2057">
            <a:extLst>
              <a:ext uri="{FF2B5EF4-FFF2-40B4-BE49-F238E27FC236}">
                <a16:creationId xmlns:a16="http://schemas.microsoft.com/office/drawing/2014/main" id="{B5C8C2AE-6223-4D1E-9602-01DAF79780B6}"/>
              </a:ext>
            </a:extLst>
          </p:cNvPr>
          <p:cNvGraphicFramePr/>
          <p:nvPr>
            <p:extLst>
              <p:ext uri="{D42A27DB-BD31-4B8C-83A1-F6EECF244321}">
                <p14:modId xmlns:p14="http://schemas.microsoft.com/office/powerpoint/2010/main" val="4061518304"/>
              </p:ext>
            </p:extLst>
          </p:nvPr>
        </p:nvGraphicFramePr>
        <p:xfrm>
          <a:off x="215900" y="2809582"/>
          <a:ext cx="8748588" cy="371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eck 5">
            <a:extLst>
              <a:ext uri="{FF2B5EF4-FFF2-40B4-BE49-F238E27FC236}">
                <a16:creationId xmlns:a16="http://schemas.microsoft.com/office/drawing/2014/main" id="{0F318730-4BB5-261E-E134-69B2E0010CD9}"/>
              </a:ext>
            </a:extLst>
          </p:cNvPr>
          <p:cNvSpPr/>
          <p:nvPr/>
        </p:nvSpPr>
        <p:spPr>
          <a:xfrm>
            <a:off x="179512" y="1772816"/>
            <a:ext cx="8532564"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Berufsziele</a:t>
            </a:r>
          </a:p>
        </p:txBody>
      </p:sp>
    </p:spTree>
    <p:extLst>
      <p:ext uri="{BB962C8B-B14F-4D97-AF65-F5344CB8AC3E}">
        <p14:creationId xmlns:p14="http://schemas.microsoft.com/office/powerpoint/2010/main" val="266113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588276"/>
            <a:ext cx="8229600" cy="576064"/>
          </a:xfrm>
        </p:spPr>
        <p:txBody>
          <a:bodyPr/>
          <a:lstStyle/>
          <a:p>
            <a:pPr algn="l"/>
            <a:r>
              <a:rPr lang="de-DE" sz="2800" b="1" dirty="0" err="1">
                <a:solidFill>
                  <a:srgbClr val="0070C0"/>
                </a:solidFill>
                <a:latin typeface="LMU CompatilFact" panose="02000500060000020003" pitchFamily="2" charset="0"/>
              </a:rPr>
              <a:t>Missio</a:t>
            </a:r>
            <a:endParaRPr lang="de-DE" sz="2800" b="1" dirty="0">
              <a:solidFill>
                <a:srgbClr val="0070C0"/>
              </a:solidFill>
              <a:latin typeface="LMU CompatilFact" panose="02000500060000020003" pitchFamily="2" charset="0"/>
            </a:endParaRPr>
          </a:p>
        </p:txBody>
      </p:sp>
      <p:sp>
        <p:nvSpPr>
          <p:cNvPr id="3" name="Inhaltsplatzhalter 2"/>
          <p:cNvSpPr>
            <a:spLocks noGrp="1"/>
          </p:cNvSpPr>
          <p:nvPr>
            <p:ph idx="1"/>
          </p:nvPr>
        </p:nvSpPr>
        <p:spPr>
          <a:xfrm>
            <a:off x="180496" y="2129081"/>
            <a:ext cx="6335720" cy="4540279"/>
          </a:xfrm>
        </p:spPr>
        <p:txBody>
          <a:bodyPr/>
          <a:lstStyle/>
          <a:p>
            <a:pPr>
              <a:buFont typeface="Wingdings" panose="05000000000000000000" pitchFamily="2" charset="2"/>
              <a:buChar char="Ø"/>
            </a:pPr>
            <a:r>
              <a:rPr lang="de-DE" sz="2000" dirty="0" err="1">
                <a:solidFill>
                  <a:schemeClr val="tx2">
                    <a:lumMod val="60000"/>
                    <a:lumOff val="40000"/>
                  </a:schemeClr>
                </a:solidFill>
                <a:latin typeface="LMU CompatilFact" panose="02000500060000020003" pitchFamily="2" charset="0"/>
              </a:rPr>
              <a:t>Religionslehrer:innen</a:t>
            </a:r>
            <a:r>
              <a:rPr lang="de-DE" sz="2000" dirty="0">
                <a:solidFill>
                  <a:schemeClr val="tx2">
                    <a:lumMod val="60000"/>
                    <a:lumOff val="40000"/>
                  </a:schemeClr>
                </a:solidFill>
                <a:latin typeface="LMU CompatilFact" panose="02000500060000020003" pitchFamily="2" charset="0"/>
              </a:rPr>
              <a:t> müssen die sogenannte „Missio“, (kirchliche Unterrichtserlaubnis) erwerben.</a:t>
            </a:r>
          </a:p>
          <a:p>
            <a:pPr>
              <a:buFont typeface="Wingdings" panose="05000000000000000000" pitchFamily="2" charset="2"/>
              <a:buChar char="Ø"/>
            </a:pPr>
            <a:r>
              <a:rPr lang="de-DE" altLang="de-DE" sz="2000" dirty="0">
                <a:solidFill>
                  <a:schemeClr val="tx2">
                    <a:lumMod val="60000"/>
                    <a:lumOff val="40000"/>
                  </a:schemeClr>
                </a:solidFill>
                <a:latin typeface="LMU CompatilFact" panose="02000500060000020003" pitchFamily="2" charset="0"/>
              </a:rPr>
              <a:t>Diese erwerben Sie nicht an der Universität, sondern indem Sie das Angebot und bestimmte verpflichtende Veranstaltungen des „Mentorats“ wahrnehmen.</a:t>
            </a:r>
            <a:endParaRPr lang="de-DE" sz="2000" dirty="0">
              <a:solidFill>
                <a:schemeClr val="tx2">
                  <a:lumMod val="60000"/>
                  <a:lumOff val="40000"/>
                </a:schemeClr>
              </a:solidFill>
              <a:latin typeface="LMU CompatilFact" panose="02000500060000020003" pitchFamily="2" charset="0"/>
            </a:endParaRPr>
          </a:p>
          <a:p>
            <a:pPr>
              <a:buFont typeface="Wingdings" panose="05000000000000000000" pitchFamily="2" charset="2"/>
              <a:buChar char="Ø"/>
            </a:pPr>
            <a:r>
              <a:rPr lang="de-DE" sz="2000" dirty="0">
                <a:solidFill>
                  <a:schemeClr val="tx2">
                    <a:lumMod val="60000"/>
                    <a:lumOff val="40000"/>
                  </a:schemeClr>
                </a:solidFill>
                <a:latin typeface="LMU CompatilFact" panose="02000500060000020003" pitchFamily="2" charset="0"/>
              </a:rPr>
              <a:t>Begleitung durch </a:t>
            </a:r>
            <a:r>
              <a:rPr lang="de-DE" sz="2000" dirty="0" err="1">
                <a:solidFill>
                  <a:schemeClr val="tx2">
                    <a:lumMod val="60000"/>
                    <a:lumOff val="40000"/>
                  </a:schemeClr>
                </a:solidFill>
                <a:latin typeface="LMU CompatilFact" panose="02000500060000020003" pitchFamily="2" charset="0"/>
              </a:rPr>
              <a:t>Mentor:innen</a:t>
            </a:r>
            <a:endParaRPr lang="de-DE" sz="2000" dirty="0">
              <a:solidFill>
                <a:schemeClr val="tx2">
                  <a:lumMod val="60000"/>
                  <a:lumOff val="40000"/>
                </a:schemeClr>
              </a:solidFill>
              <a:latin typeface="LMU CompatilFact" panose="02000500060000020003" pitchFamily="2" charset="0"/>
            </a:endParaRPr>
          </a:p>
          <a:p>
            <a:pPr lvl="1">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Persönlichkeitsentwicklung, Möglichkeit für Erfahrungsaustausch, Wegweisung und persönliche Gespräche</a:t>
            </a:r>
          </a:p>
          <a:p>
            <a:pPr>
              <a:lnSpc>
                <a:spcPct val="150000"/>
              </a:lnSpc>
              <a:buFont typeface="Wingdings" panose="05000000000000000000" pitchFamily="2" charset="2"/>
              <a:buChar char="Ø"/>
            </a:pPr>
            <a:r>
              <a:rPr lang="de-DE" sz="2000" dirty="0">
                <a:solidFill>
                  <a:schemeClr val="tx2">
                    <a:lumMod val="60000"/>
                    <a:lumOff val="40000"/>
                  </a:schemeClr>
                </a:solidFill>
                <a:latin typeface="LMU CompatilFact" panose="02000500060000020003" pitchFamily="2" charset="0"/>
              </a:rPr>
              <a:t>Weiterführende Informationen: 			</a:t>
            </a:r>
            <a:r>
              <a:rPr lang="de-DE" sz="2000" b="1" dirty="0">
                <a:solidFill>
                  <a:schemeClr val="tx2">
                    <a:lumMod val="60000"/>
                    <a:lumOff val="40000"/>
                  </a:schemeClr>
                </a:solidFill>
                <a:latin typeface="LMU CompatilFact" panose="02000500060000020003" pitchFamily="2" charset="0"/>
              </a:rPr>
              <a:t>www.mentorat.lmu.de</a:t>
            </a:r>
          </a:p>
        </p:txBody>
      </p:sp>
      <p:pic>
        <p:nvPicPr>
          <p:cNvPr id="6" name="Grafik 5">
            <a:extLst>
              <a:ext uri="{FF2B5EF4-FFF2-40B4-BE49-F238E27FC236}">
                <a16:creationId xmlns:a16="http://schemas.microsoft.com/office/drawing/2014/main" id="{72A5998F-F926-8A8A-7769-075B111FA4AF}"/>
              </a:ext>
            </a:extLst>
          </p:cNvPr>
          <p:cNvPicPr>
            <a:picLocks noChangeAspect="1"/>
          </p:cNvPicPr>
          <p:nvPr/>
        </p:nvPicPr>
        <p:blipFill>
          <a:blip r:embed="rId2"/>
          <a:stretch>
            <a:fillRect/>
          </a:stretch>
        </p:blipFill>
        <p:spPr>
          <a:xfrm>
            <a:off x="6804248" y="3355033"/>
            <a:ext cx="2157300" cy="1438200"/>
          </a:xfrm>
          <a:prstGeom prst="rect">
            <a:avLst/>
          </a:prstGeom>
        </p:spPr>
      </p:pic>
      <p:pic>
        <p:nvPicPr>
          <p:cNvPr id="7" name="Grafik 6">
            <a:extLst>
              <a:ext uri="{FF2B5EF4-FFF2-40B4-BE49-F238E27FC236}">
                <a16:creationId xmlns:a16="http://schemas.microsoft.com/office/drawing/2014/main" id="{7A9AA046-201F-6EFB-CC4E-125D50584E1E}"/>
              </a:ext>
            </a:extLst>
          </p:cNvPr>
          <p:cNvPicPr>
            <a:picLocks noChangeAspect="1"/>
          </p:cNvPicPr>
          <p:nvPr/>
        </p:nvPicPr>
        <p:blipFill>
          <a:blip r:embed="rId3"/>
          <a:stretch>
            <a:fillRect/>
          </a:stretch>
        </p:blipFill>
        <p:spPr>
          <a:xfrm>
            <a:off x="6804248" y="4931607"/>
            <a:ext cx="2157300" cy="1438200"/>
          </a:xfrm>
          <a:prstGeom prst="rect">
            <a:avLst/>
          </a:prstGeom>
        </p:spPr>
      </p:pic>
      <p:pic>
        <p:nvPicPr>
          <p:cNvPr id="1028" name="Picture 4" descr="gemeinsam beten - kirche stock-fotos und bilder">
            <a:extLst>
              <a:ext uri="{FF2B5EF4-FFF2-40B4-BE49-F238E27FC236}">
                <a16:creationId xmlns:a16="http://schemas.microsoft.com/office/drawing/2014/main" id="{99ECA9CA-CA67-440A-A5E9-91459E2BBD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9174" y="1916831"/>
            <a:ext cx="2152373" cy="129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2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feld 2"/>
          <p:cNvSpPr txBox="1"/>
          <p:nvPr/>
        </p:nvSpPr>
        <p:spPr>
          <a:xfrm>
            <a:off x="369247" y="1772816"/>
            <a:ext cx="8261490"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200"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Netzwerkbüro</a:t>
            </a:r>
            <a:r>
              <a:rPr sz="2000" dirty="0">
                <a:solidFill>
                  <a:schemeClr val="tx2">
                    <a:lumMod val="60000"/>
                    <a:lumOff val="40000"/>
                  </a:schemeClr>
                </a:solidFill>
                <a:latin typeface="LMU CompatilFact" panose="02000500060000020003" pitchFamily="2" charset="0"/>
              </a:rPr>
              <a:t> für </a:t>
            </a:r>
            <a:r>
              <a:rPr sz="2000" dirty="0" err="1">
                <a:solidFill>
                  <a:schemeClr val="tx2">
                    <a:lumMod val="60000"/>
                    <a:lumOff val="40000"/>
                  </a:schemeClr>
                </a:solidFill>
                <a:latin typeface="LMU CompatilFact" panose="02000500060000020003" pitchFamily="2" charset="0"/>
              </a:rPr>
              <a:t>Theologie</a:t>
            </a:r>
            <a:r>
              <a:rPr sz="2000" dirty="0">
                <a:solidFill>
                  <a:schemeClr val="tx2">
                    <a:lumMod val="60000"/>
                    <a:lumOff val="40000"/>
                  </a:schemeClr>
                </a:solidFill>
                <a:latin typeface="LMU CompatilFact" panose="02000500060000020003" pitchFamily="2" charset="0"/>
              </a:rPr>
              <a:t> und </a:t>
            </a:r>
            <a:r>
              <a:rPr sz="2000" dirty="0" err="1">
                <a:solidFill>
                  <a:schemeClr val="tx2">
                    <a:lumMod val="60000"/>
                    <a:lumOff val="40000"/>
                  </a:schemeClr>
                </a:solidFill>
                <a:latin typeface="LMU CompatilFact" panose="02000500060000020003" pitchFamily="2" charset="0"/>
              </a:rPr>
              <a:t>Berufsqualifikation</a:t>
            </a:r>
            <a:endParaRPr sz="2000" dirty="0">
              <a:solidFill>
                <a:schemeClr val="tx2">
                  <a:lumMod val="60000"/>
                  <a:lumOff val="40000"/>
                </a:schemeClr>
              </a:solidFill>
              <a:latin typeface="LMU CompatilFact" panose="02000500060000020003" pitchFamily="2" charset="0"/>
            </a:endParaRPr>
          </a:p>
          <a:p>
            <a:pPr>
              <a:defRPr sz="2400" b="1">
                <a:latin typeface="LMU CompatilFact"/>
                <a:ea typeface="LMU CompatilFact"/>
                <a:cs typeface="LMU CompatilFact"/>
                <a:sym typeface="LMU CompatilFact"/>
              </a:defRPr>
            </a:pPr>
            <a:endParaRPr sz="2000" dirty="0">
              <a:solidFill>
                <a:schemeClr val="tx2">
                  <a:lumMod val="60000"/>
                  <a:lumOff val="40000"/>
                </a:schemeClr>
              </a:solidFill>
              <a:latin typeface="LMU CompatilFact" panose="02000500060000020003" pitchFamily="2" charset="0"/>
            </a:endParaRPr>
          </a:p>
          <a:p>
            <a:pPr>
              <a:defRPr sz="2100" b="1" i="1">
                <a:latin typeface="LMU CompatilFact"/>
                <a:ea typeface="LMU CompatilFact"/>
                <a:cs typeface="LMU CompatilFact"/>
                <a:sym typeface="LMU CompatilFact"/>
              </a:defRPr>
            </a:pPr>
            <a:r>
              <a:rPr sz="2000" dirty="0">
                <a:solidFill>
                  <a:schemeClr val="tx2">
                    <a:lumMod val="60000"/>
                    <a:lumOff val="40000"/>
                  </a:schemeClr>
                </a:solidFill>
                <a:latin typeface="LMU CompatilFact" panose="02000500060000020003" pitchFamily="2" charset="0"/>
              </a:rPr>
              <a:t>     „Und was </a:t>
            </a:r>
            <a:r>
              <a:rPr sz="2000" dirty="0" err="1">
                <a:solidFill>
                  <a:schemeClr val="tx2">
                    <a:lumMod val="60000"/>
                    <a:lumOff val="40000"/>
                  </a:schemeClr>
                </a:solidFill>
                <a:latin typeface="LMU CompatilFact" panose="02000500060000020003" pitchFamily="2" charset="0"/>
              </a:rPr>
              <a:t>mache</a:t>
            </a:r>
            <a:r>
              <a:rPr sz="2000" dirty="0">
                <a:solidFill>
                  <a:schemeClr val="tx2">
                    <a:lumMod val="60000"/>
                    <a:lumOff val="40000"/>
                  </a:schemeClr>
                </a:solidFill>
                <a:latin typeface="LMU CompatilFact" panose="02000500060000020003" pitchFamily="2" charset="0"/>
              </a:rPr>
              <a:t> ich </a:t>
            </a:r>
            <a:r>
              <a:rPr sz="2000" dirty="0" err="1">
                <a:solidFill>
                  <a:schemeClr val="tx2">
                    <a:lumMod val="60000"/>
                    <a:lumOff val="40000"/>
                  </a:schemeClr>
                </a:solidFill>
                <a:latin typeface="LMU CompatilFact" panose="02000500060000020003" pitchFamily="2" charset="0"/>
              </a:rPr>
              <a:t>nach</a:t>
            </a:r>
            <a:r>
              <a:rPr sz="2000" dirty="0">
                <a:solidFill>
                  <a:schemeClr val="tx2">
                    <a:lumMod val="60000"/>
                    <a:lumOff val="40000"/>
                  </a:schemeClr>
                </a:solidFill>
                <a:latin typeface="LMU CompatilFact" panose="02000500060000020003" pitchFamily="2" charset="0"/>
              </a:rPr>
              <a:t> dem Studium …?“</a:t>
            </a:r>
          </a:p>
          <a:p>
            <a:pPr>
              <a:defRPr sz="2000" b="1">
                <a:latin typeface="LMU CompatilFact"/>
                <a:ea typeface="LMU CompatilFact"/>
                <a:cs typeface="LMU CompatilFact"/>
                <a:sym typeface="LMU CompatilFact"/>
              </a:defRPr>
            </a:pPr>
            <a:endParaRPr sz="2000" dirty="0">
              <a:solidFill>
                <a:schemeClr val="tx2">
                  <a:lumMod val="60000"/>
                  <a:lumOff val="40000"/>
                </a:schemeClr>
              </a:solidFill>
              <a:latin typeface="LMU CompatilFact" panose="02000500060000020003" pitchFamily="2" charset="0"/>
            </a:endParaRPr>
          </a:p>
          <a:p>
            <a:pPr>
              <a:defRPr sz="2000" b="1">
                <a:latin typeface="LMU CompatilFact"/>
                <a:ea typeface="LMU CompatilFact"/>
                <a:cs typeface="LMU CompatilFact"/>
                <a:sym typeface="LMU CompatilFact"/>
              </a:defRPr>
            </a:pPr>
            <a:endParaRPr sz="2000" dirty="0">
              <a:solidFill>
                <a:schemeClr val="tx2">
                  <a:lumMod val="60000"/>
                  <a:lumOff val="40000"/>
                </a:schemeClr>
              </a:solidFill>
              <a:latin typeface="LMU CompatilFact" panose="02000500060000020003" pitchFamily="2" charset="0"/>
            </a:endParaRPr>
          </a:p>
          <a:p>
            <a:pPr marL="342900" indent="-342900">
              <a:buSzPct val="100000"/>
              <a:buFont typeface="Wingdings" panose="05000000000000000000" pitchFamily="2" charset="2"/>
              <a:buChar char="Ø"/>
              <a:defRPr sz="2000"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Unsere</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Angebote</a:t>
            </a:r>
            <a:r>
              <a:rPr sz="2000" dirty="0">
                <a:solidFill>
                  <a:schemeClr val="tx2">
                    <a:lumMod val="60000"/>
                    <a:lumOff val="40000"/>
                  </a:schemeClr>
                </a:solidFill>
                <a:latin typeface="LMU CompatilFact" panose="02000500060000020003" pitchFamily="2" charset="0"/>
              </a:rPr>
              <a:t>:</a:t>
            </a:r>
          </a:p>
          <a:p>
            <a:pPr marL="800100" lvl="1" indent="-342900">
              <a:buSzPct val="100000"/>
              <a:buFont typeface="Arial"/>
              <a:buChar char="•"/>
              <a:defRPr sz="1900"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persönliche</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Beratung</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zu</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Berufsoptionen</a:t>
            </a:r>
            <a:r>
              <a:rPr sz="2000" dirty="0">
                <a:solidFill>
                  <a:schemeClr val="tx2">
                    <a:lumMod val="60000"/>
                    <a:lumOff val="40000"/>
                  </a:schemeClr>
                </a:solidFill>
                <a:latin typeface="LMU CompatilFact" panose="02000500060000020003" pitchFamily="2" charset="0"/>
              </a:rPr>
              <a:t> &amp; </a:t>
            </a:r>
            <a:r>
              <a:rPr sz="2000" dirty="0" err="1">
                <a:solidFill>
                  <a:schemeClr val="tx2">
                    <a:lumMod val="60000"/>
                    <a:lumOff val="40000"/>
                  </a:schemeClr>
                </a:solidFill>
                <a:latin typeface="LMU CompatilFact" panose="02000500060000020003" pitchFamily="2" charset="0"/>
              </a:rPr>
              <a:t>Bewerbungen</a:t>
            </a:r>
            <a:endParaRPr sz="2000" dirty="0">
              <a:solidFill>
                <a:schemeClr val="tx2">
                  <a:lumMod val="60000"/>
                  <a:lumOff val="40000"/>
                </a:schemeClr>
              </a:solidFill>
              <a:latin typeface="LMU CompatilFact" panose="02000500060000020003" pitchFamily="2" charset="0"/>
            </a:endParaRPr>
          </a:p>
          <a:p>
            <a:pPr marL="800100" lvl="1" indent="-342900">
              <a:buSzPct val="100000"/>
              <a:buFont typeface="Arial"/>
              <a:buChar char="•"/>
              <a:defRPr sz="1900"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monatlicher</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digitaler</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Jobletter</a:t>
            </a:r>
            <a:r>
              <a:rPr sz="2000" dirty="0">
                <a:solidFill>
                  <a:schemeClr val="tx2">
                    <a:lumMod val="60000"/>
                    <a:lumOff val="40000"/>
                  </a:schemeClr>
                </a:solidFill>
                <a:latin typeface="LMU CompatilFact" panose="02000500060000020003" pitchFamily="2" charset="0"/>
              </a:rPr>
              <a:t>“ </a:t>
            </a:r>
          </a:p>
          <a:p>
            <a:pPr marL="800100" lvl="1" indent="-342900">
              <a:buSzPct val="100000"/>
              <a:buFont typeface="Arial"/>
              <a:buChar char="•"/>
              <a:defRPr sz="1900"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Netzwerkevents</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mit</a:t>
            </a:r>
            <a:r>
              <a:rPr sz="2000" dirty="0">
                <a:solidFill>
                  <a:schemeClr val="tx2">
                    <a:lumMod val="60000"/>
                    <a:lumOff val="40000"/>
                  </a:schemeClr>
                </a:solidFill>
                <a:latin typeface="LMU CompatilFact" panose="02000500060000020003" pitchFamily="2" charset="0"/>
              </a:rPr>
              <a:t> </a:t>
            </a:r>
            <a:r>
              <a:rPr sz="2000" dirty="0" err="1">
                <a:solidFill>
                  <a:schemeClr val="tx2">
                    <a:lumMod val="60000"/>
                    <a:lumOff val="40000"/>
                  </a:schemeClr>
                </a:solidFill>
                <a:latin typeface="LMU CompatilFact" panose="02000500060000020003" pitchFamily="2" charset="0"/>
              </a:rPr>
              <a:t>Arbeitgebern</a:t>
            </a:r>
            <a:r>
              <a:rPr sz="2000" dirty="0">
                <a:solidFill>
                  <a:schemeClr val="tx2">
                    <a:lumMod val="60000"/>
                    <a:lumOff val="40000"/>
                  </a:schemeClr>
                </a:solidFill>
                <a:latin typeface="LMU CompatilFact" panose="02000500060000020003" pitchFamily="2" charset="0"/>
              </a:rPr>
              <a:t> und Alumni</a:t>
            </a:r>
          </a:p>
          <a:p>
            <a:pPr marL="800100" lvl="1" indent="-342900">
              <a:buSzPct val="100000"/>
              <a:buFont typeface="Arial"/>
              <a:buChar char="•"/>
              <a:defRPr sz="1900" b="1">
                <a:latin typeface="LMU CompatilFact"/>
                <a:ea typeface="LMU CompatilFact"/>
                <a:cs typeface="LMU CompatilFact"/>
                <a:sym typeface="LMU CompatilFact"/>
              </a:defRPr>
            </a:pPr>
            <a:endParaRPr sz="2000" dirty="0">
              <a:solidFill>
                <a:schemeClr val="tx2">
                  <a:lumMod val="60000"/>
                  <a:lumOff val="40000"/>
                </a:schemeClr>
              </a:solidFill>
              <a:latin typeface="LMU CompatilFact" panose="02000500060000020003" pitchFamily="2" charset="0"/>
            </a:endParaRPr>
          </a:p>
          <a:p>
            <a:pPr lvl="1">
              <a:defRPr sz="2000" b="1">
                <a:latin typeface="LMU CompatilFact"/>
                <a:ea typeface="LMU CompatilFact"/>
                <a:cs typeface="LMU CompatilFact"/>
                <a:sym typeface="LMU CompatilFact"/>
              </a:defRPr>
            </a:pPr>
            <a:endParaRPr sz="2000" dirty="0">
              <a:solidFill>
                <a:schemeClr val="tx2">
                  <a:lumMod val="60000"/>
                  <a:lumOff val="40000"/>
                </a:schemeClr>
              </a:solidFill>
              <a:latin typeface="LMU CompatilFact" panose="02000500060000020003" pitchFamily="2" charset="0"/>
            </a:endParaRPr>
          </a:p>
          <a:p>
            <a:pPr marL="342900" indent="-342900">
              <a:buSzPct val="100000"/>
              <a:buFont typeface="Wingdings" panose="05000000000000000000" pitchFamily="2" charset="2"/>
              <a:buChar char="Ø"/>
              <a:defRPr b="1">
                <a:latin typeface="LMU CompatilFact"/>
                <a:ea typeface="LMU CompatilFact"/>
                <a:cs typeface="LMU CompatilFact"/>
                <a:sym typeface="LMU CompatilFact"/>
              </a:defRPr>
            </a:pPr>
            <a:r>
              <a:rPr sz="2000" dirty="0" err="1">
                <a:solidFill>
                  <a:schemeClr val="tx2">
                    <a:lumMod val="60000"/>
                    <a:lumOff val="40000"/>
                  </a:schemeClr>
                </a:solidFill>
                <a:latin typeface="LMU CompatilFact" panose="02000500060000020003" pitchFamily="2" charset="0"/>
              </a:rPr>
              <a:t>Kontakt</a:t>
            </a:r>
            <a:r>
              <a:rPr sz="2000" dirty="0">
                <a:solidFill>
                  <a:schemeClr val="tx2">
                    <a:lumMod val="60000"/>
                    <a:lumOff val="40000"/>
                  </a:schemeClr>
                </a:solidFill>
                <a:latin typeface="LMU CompatilFact" panose="02000500060000020003" pitchFamily="2" charset="0"/>
              </a:rPr>
              <a:t>:</a:t>
            </a:r>
          </a:p>
          <a:p>
            <a:pPr marL="800100" lvl="1" indent="-342900">
              <a:buSzPct val="100000"/>
              <a:buFont typeface="Arial"/>
              <a:buChar char="•"/>
              <a:defRPr b="1">
                <a:latin typeface="LMU CompatilFact"/>
                <a:ea typeface="LMU CompatilFact"/>
                <a:cs typeface="LMU CompatilFact"/>
                <a:sym typeface="LMU CompatilFact"/>
              </a:defRPr>
            </a:pPr>
            <a:r>
              <a:rPr sz="2000" dirty="0">
                <a:solidFill>
                  <a:schemeClr val="tx2">
                    <a:lumMod val="60000"/>
                    <a:lumOff val="40000"/>
                  </a:schemeClr>
                </a:solidFill>
                <a:latin typeface="LMU CompatilFact" panose="02000500060000020003" pitchFamily="2" charset="0"/>
              </a:rPr>
              <a:t>verena.keidel@lmu.de  (</a:t>
            </a:r>
            <a:r>
              <a:rPr sz="2000" dirty="0" err="1">
                <a:solidFill>
                  <a:schemeClr val="tx2">
                    <a:lumMod val="60000"/>
                    <a:lumOff val="40000"/>
                  </a:schemeClr>
                </a:solidFill>
                <a:latin typeface="LMU CompatilFact" panose="02000500060000020003" pitchFamily="2" charset="0"/>
              </a:rPr>
              <a:t>Raum</a:t>
            </a:r>
            <a:r>
              <a:rPr sz="2000" dirty="0">
                <a:solidFill>
                  <a:schemeClr val="tx2">
                    <a:lumMod val="60000"/>
                    <a:lumOff val="40000"/>
                  </a:schemeClr>
                </a:solidFill>
                <a:latin typeface="LMU CompatilFact" panose="02000500060000020003" pitchFamily="2" charset="0"/>
              </a:rPr>
              <a:t>: C 218)</a:t>
            </a:r>
          </a:p>
          <a:p>
            <a:pPr marL="800100" lvl="1" indent="-342900">
              <a:buSzPct val="100000"/>
              <a:buFont typeface="Arial"/>
              <a:buChar char="•"/>
              <a:defRPr b="1">
                <a:latin typeface="LMU CompatilFact"/>
                <a:ea typeface="LMU CompatilFact"/>
                <a:cs typeface="LMU CompatilFact"/>
                <a:sym typeface="LMU CompatilFact"/>
              </a:defRPr>
            </a:pPr>
            <a:r>
              <a:rPr sz="2000" dirty="0">
                <a:solidFill>
                  <a:schemeClr val="tx2">
                    <a:lumMod val="60000"/>
                    <a:lumOff val="40000"/>
                  </a:schemeClr>
                </a:solidFill>
                <a:latin typeface="LMU CompatilFact" panose="02000500060000020003" pitchFamily="2" charset="0"/>
              </a:rPr>
              <a:t>https://www.netzwerkbuero.kaththeol.uni-muenchen.de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7C121B7-A2C1-8EA4-12E3-204ABFF8BC98}"/>
              </a:ext>
            </a:extLst>
          </p:cNvPr>
          <p:cNvSpPr txBox="1"/>
          <p:nvPr/>
        </p:nvSpPr>
        <p:spPr>
          <a:xfrm>
            <a:off x="240511" y="2020193"/>
            <a:ext cx="8424936" cy="4278094"/>
          </a:xfrm>
          <a:prstGeom prst="rect">
            <a:avLst/>
          </a:prstGeom>
          <a:noFill/>
        </p:spPr>
        <p:txBody>
          <a:bodyPr wrap="square">
            <a:spAutoFit/>
          </a:bodyPr>
          <a:lstStyle/>
          <a:p>
            <a:r>
              <a:rPr lang="de-DE" altLang="de-DE" sz="2000" b="1" u="sng" dirty="0">
                <a:solidFill>
                  <a:schemeClr val="tx2">
                    <a:lumMod val="60000"/>
                    <a:lumOff val="40000"/>
                  </a:schemeClr>
                </a:solidFill>
                <a:latin typeface="LMU CompatilFact" panose="02000500060000020003" pitchFamily="2" charset="0"/>
              </a:rPr>
              <a:t>Fachstudienberatung</a:t>
            </a:r>
          </a:p>
          <a:p>
            <a:pPr marL="0" indent="0" eaLnBrk="1" hangingPunct="1"/>
            <a:endParaRPr lang="de-DE" altLang="de-DE" u="sng" dirty="0">
              <a:solidFill>
                <a:srgbClr val="589898"/>
              </a:solidFill>
            </a:endParaRPr>
          </a:p>
          <a:p>
            <a:pPr marL="0" indent="0" eaLnBrk="1" hangingPunct="1"/>
            <a:r>
              <a:rPr lang="de-DE" altLang="de-DE" dirty="0">
                <a:solidFill>
                  <a:schemeClr val="tx2">
                    <a:lumMod val="60000"/>
                    <a:lumOff val="40000"/>
                  </a:schemeClr>
                </a:solidFill>
                <a:latin typeface="LMU CompatilFact" panose="02000500060000020003" pitchFamily="2" charset="0"/>
              </a:rPr>
              <a:t>Die Fachstudienberatung steht Ihnen per Mail, telefonisch, via zoom und in den Sprechstunden bei Fragen zu Ihrem Studium zur Verfügung.</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Fragen haben bzgl. </a:t>
            </a:r>
            <a:r>
              <a:rPr lang="de-DE" b="1" dirty="0">
                <a:solidFill>
                  <a:schemeClr val="tx2">
                    <a:lumMod val="60000"/>
                    <a:lumOff val="40000"/>
                  </a:schemeClr>
                </a:solidFill>
                <a:latin typeface="LMU CompatilFact" panose="02000500060000020003" pitchFamily="2" charset="0"/>
              </a:rPr>
              <a:t>Organisation und Planung des Studiums</a:t>
            </a:r>
            <a:r>
              <a:rPr lang="de-DE" dirty="0">
                <a:solidFill>
                  <a:schemeClr val="tx2">
                    <a:lumMod val="60000"/>
                    <a:lumOff val="40000"/>
                  </a:schemeClr>
                </a:solidFill>
                <a:latin typeface="LMU CompatilFact" panose="02000500060000020003" pitchFamily="2" charset="0"/>
              </a:rPr>
              <a:t>.</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Ihr </a:t>
            </a:r>
            <a:r>
              <a:rPr lang="de-DE" b="1" dirty="0">
                <a:solidFill>
                  <a:schemeClr val="tx2">
                    <a:lumMod val="60000"/>
                    <a:lumOff val="40000"/>
                  </a:schemeClr>
                </a:solidFill>
                <a:latin typeface="LMU CompatilFact" panose="02000500060000020003" pitchFamily="2" charset="0"/>
              </a:rPr>
              <a:t>Studienfortschritt beeinträchtigt </a:t>
            </a:r>
            <a:r>
              <a:rPr lang="de-DE" dirty="0">
                <a:solidFill>
                  <a:schemeClr val="tx2">
                    <a:lumMod val="60000"/>
                    <a:lumOff val="40000"/>
                  </a:schemeClr>
                </a:solidFill>
                <a:latin typeface="LMU CompatilFact" panose="02000500060000020003" pitchFamily="2" charset="0"/>
              </a:rPr>
              <a:t>ist und Sie Rat und Hilfe brauchen.</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sich mit dem Gedanken tragen, Ihr </a:t>
            </a:r>
            <a:r>
              <a:rPr lang="de-DE" b="1" dirty="0">
                <a:solidFill>
                  <a:schemeClr val="tx2">
                    <a:lumMod val="60000"/>
                    <a:lumOff val="40000"/>
                  </a:schemeClr>
                </a:solidFill>
                <a:latin typeface="LMU CompatilFact" panose="02000500060000020003" pitchFamily="2" charset="0"/>
              </a:rPr>
              <a:t>Studium abzubrechen </a:t>
            </a:r>
            <a:r>
              <a:rPr lang="de-DE" dirty="0">
                <a:solidFill>
                  <a:schemeClr val="tx2">
                    <a:lumMod val="60000"/>
                    <a:lumOff val="40000"/>
                  </a:schemeClr>
                </a:solidFill>
                <a:latin typeface="LMU CompatilFact" panose="02000500060000020003" pitchFamily="2" charset="0"/>
              </a:rPr>
              <a:t>oder das Fach zu wechseln.</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für ein oder zwei Semester an einer anderen Uni studieren wollen und wir Ihr </a:t>
            </a:r>
            <a:r>
              <a:rPr lang="de-DE" b="1" dirty="0">
                <a:solidFill>
                  <a:schemeClr val="tx2">
                    <a:lumMod val="60000"/>
                    <a:lumOff val="40000"/>
                  </a:schemeClr>
                </a:solidFill>
                <a:latin typeface="LMU CompatilFact" panose="02000500060000020003" pitchFamily="2" charset="0"/>
              </a:rPr>
              <a:t>Freisemester/</a:t>
            </a:r>
            <a:r>
              <a:rPr lang="de-DE" b="1" dirty="0" err="1">
                <a:solidFill>
                  <a:schemeClr val="tx2">
                    <a:lumMod val="60000"/>
                    <a:lumOff val="40000"/>
                  </a:schemeClr>
                </a:solidFill>
                <a:latin typeface="LMU CompatilFact" panose="02000500060000020003" pitchFamily="2" charset="0"/>
              </a:rPr>
              <a:t>Freijahr</a:t>
            </a:r>
            <a:r>
              <a:rPr lang="de-DE" b="1" dirty="0">
                <a:solidFill>
                  <a:schemeClr val="tx2">
                    <a:lumMod val="60000"/>
                    <a:lumOff val="40000"/>
                  </a:schemeClr>
                </a:solidFill>
                <a:latin typeface="LMU CompatilFact" panose="02000500060000020003" pitchFamily="2" charset="0"/>
              </a:rPr>
              <a:t> </a:t>
            </a:r>
            <a:r>
              <a:rPr lang="de-DE" dirty="0">
                <a:solidFill>
                  <a:schemeClr val="tx2">
                    <a:lumMod val="60000"/>
                    <a:lumOff val="40000"/>
                  </a:schemeClr>
                </a:solidFill>
                <a:latin typeface="LMU CompatilFact" panose="02000500060000020003" pitchFamily="2" charset="0"/>
              </a:rPr>
              <a:t>planen.</a:t>
            </a:r>
          </a:p>
          <a:p>
            <a:pPr marL="285750" indent="-285750" eaLnBrk="1" hangingPunct="1">
              <a:buFont typeface="Arial" panose="020B0604020202020204" pitchFamily="34" charset="0"/>
              <a:buChar char="•"/>
            </a:pPr>
            <a:r>
              <a:rPr lang="de-DE" b="1" dirty="0">
                <a:solidFill>
                  <a:schemeClr val="tx2">
                    <a:lumMod val="60000"/>
                    <a:lumOff val="40000"/>
                  </a:schemeClr>
                </a:solidFill>
                <a:latin typeface="LMU CompatilFact" panose="02000500060000020003" pitchFamily="2" charset="0"/>
              </a:rPr>
              <a:t>Anerkennungen </a:t>
            </a:r>
            <a:r>
              <a:rPr lang="de-DE" dirty="0">
                <a:solidFill>
                  <a:schemeClr val="tx2">
                    <a:lumMod val="60000"/>
                    <a:lumOff val="40000"/>
                  </a:schemeClr>
                </a:solidFill>
                <a:latin typeface="LMU CompatilFact" panose="02000500060000020003" pitchFamily="2" charset="0"/>
              </a:rPr>
              <a:t>von vor oder während des Studiums erbrachten Prüfungsleistungen. </a:t>
            </a:r>
          </a:p>
          <a:p>
            <a:pPr marL="285750"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Wenn Sie sonstige </a:t>
            </a:r>
            <a:r>
              <a:rPr lang="de-DE" altLang="de-DE" b="1" dirty="0">
                <a:solidFill>
                  <a:schemeClr val="tx2">
                    <a:lumMod val="60000"/>
                    <a:lumOff val="40000"/>
                  </a:schemeClr>
                </a:solidFill>
                <a:latin typeface="LMU CompatilFact" panose="02000500060000020003" pitchFamily="2" charset="0"/>
              </a:rPr>
              <a:t>Sorgen und Nöte </a:t>
            </a:r>
            <a:r>
              <a:rPr lang="de-DE" altLang="de-DE" dirty="0">
                <a:solidFill>
                  <a:schemeClr val="tx2">
                    <a:lumMod val="60000"/>
                    <a:lumOff val="40000"/>
                  </a:schemeClr>
                </a:solidFill>
                <a:latin typeface="LMU CompatilFact" panose="02000500060000020003" pitchFamily="2" charset="0"/>
              </a:rPr>
              <a:t>rund um das Studium haben… </a:t>
            </a:r>
          </a:p>
        </p:txBody>
      </p:sp>
    </p:spTree>
    <p:extLst>
      <p:ext uri="{BB962C8B-B14F-4D97-AF65-F5344CB8AC3E}">
        <p14:creationId xmlns:p14="http://schemas.microsoft.com/office/powerpoint/2010/main" val="247467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75F1616-61B5-8F56-A194-B5BCA1739E74}"/>
              </a:ext>
            </a:extLst>
          </p:cNvPr>
          <p:cNvSpPr txBox="1"/>
          <p:nvPr/>
        </p:nvSpPr>
        <p:spPr>
          <a:xfrm>
            <a:off x="251520" y="1990054"/>
            <a:ext cx="4320480" cy="3887218"/>
          </a:xfrm>
          <a:prstGeom prst="rect">
            <a:avLst/>
          </a:prstGeom>
          <a:noFill/>
        </p:spPr>
        <p:txBody>
          <a:bodyPr wrap="square">
            <a:spAutoFit/>
          </a:bodyPr>
          <a:lstStyle/>
          <a:p>
            <a:pPr>
              <a:lnSpc>
                <a:spcPct val="90000"/>
              </a:lnSpc>
              <a:tabLst>
                <a:tab pos="266700" algn="l"/>
              </a:tabLst>
            </a:pPr>
            <a:r>
              <a:rPr lang="de-DE" altLang="de-DE" sz="2000" b="1" u="sng" dirty="0">
                <a:solidFill>
                  <a:schemeClr val="tx2">
                    <a:lumMod val="60000"/>
                    <a:lumOff val="40000"/>
                  </a:schemeClr>
                </a:solidFill>
                <a:latin typeface="LMU CompatilFact" panose="02000500060000020003" pitchFamily="2" charset="0"/>
              </a:rPr>
              <a:t>Kontakt: Dipl. </a:t>
            </a:r>
            <a:r>
              <a:rPr lang="de-DE" altLang="de-DE" sz="2000" b="1" u="sng" dirty="0" err="1">
                <a:solidFill>
                  <a:schemeClr val="tx2">
                    <a:lumMod val="60000"/>
                    <a:lumOff val="40000"/>
                  </a:schemeClr>
                </a:solidFill>
                <a:latin typeface="LMU CompatilFact" panose="02000500060000020003" pitchFamily="2" charset="0"/>
              </a:rPr>
              <a:t>Theol</a:t>
            </a:r>
            <a:r>
              <a:rPr lang="de-DE" altLang="de-DE" sz="2000" b="1" u="sng" dirty="0">
                <a:solidFill>
                  <a:schemeClr val="tx2">
                    <a:lumMod val="60000"/>
                    <a:lumOff val="40000"/>
                  </a:schemeClr>
                </a:solidFill>
                <a:latin typeface="LMU CompatilFact" panose="02000500060000020003" pitchFamily="2" charset="0"/>
              </a:rPr>
              <a:t>. Christiane </a:t>
            </a:r>
            <a:r>
              <a:rPr lang="de-DE" altLang="de-DE" sz="2000" b="1" u="sng" dirty="0" err="1">
                <a:solidFill>
                  <a:schemeClr val="tx2">
                    <a:lumMod val="60000"/>
                    <a:lumOff val="40000"/>
                  </a:schemeClr>
                </a:solidFill>
                <a:latin typeface="LMU CompatilFact" panose="02000500060000020003" pitchFamily="2" charset="0"/>
              </a:rPr>
              <a:t>Stoib</a:t>
            </a:r>
            <a:endParaRPr lang="de-DE" altLang="de-DE" sz="2000" b="1" u="sng"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b="1" dirty="0">
                <a:solidFill>
                  <a:schemeClr val="tx2">
                    <a:lumMod val="60000"/>
                    <a:lumOff val="40000"/>
                  </a:schemeClr>
                </a:solidFill>
                <a:latin typeface="LMU CompatilFact" panose="02000500060000020003" pitchFamily="2" charset="0"/>
              </a:rPr>
              <a:t>Sprech</a:t>
            </a:r>
            <a:r>
              <a:rPr lang="de-DE" altLang="de-DE" sz="1800" b="1" dirty="0">
                <a:solidFill>
                  <a:schemeClr val="tx2">
                    <a:lumMod val="60000"/>
                    <a:lumOff val="40000"/>
                  </a:schemeClr>
                </a:solidFill>
                <a:latin typeface="LMU CompatilFact" panose="02000500060000020003" pitchFamily="2" charset="0"/>
              </a:rPr>
              <a:t>zeiten:</a:t>
            </a:r>
            <a:endParaRPr lang="de-DE" altLang="de-DE" sz="1800"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Montags – mittwochs 8-12 Uhr, donnerstags 8-11 Uhr</a:t>
            </a: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E-Mail: </a:t>
            </a:r>
            <a:r>
              <a:rPr lang="de-DE" altLang="de-DE" dirty="0">
                <a:solidFill>
                  <a:schemeClr val="tx2">
                    <a:lumMod val="60000"/>
                    <a:lumOff val="40000"/>
                  </a:schemeClr>
                </a:solidFill>
                <a:latin typeface="LMU CompatilFact" panose="02000500060000020003" pitchFamily="2" charset="0"/>
                <a:hlinkClick r:id="rId2"/>
              </a:rPr>
              <a:t>Christiane.Stoib@kaththeol.uni-muenchen.de</a:t>
            </a: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Telefon: 089/2180-2245</a:t>
            </a: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b="1" dirty="0">
                <a:solidFill>
                  <a:schemeClr val="tx2">
                    <a:lumMod val="60000"/>
                    <a:lumOff val="40000"/>
                  </a:schemeClr>
                </a:solidFill>
                <a:latin typeface="LMU CompatilFact" panose="02000500060000020003" pitchFamily="2" charset="0"/>
              </a:rPr>
              <a:t>Zoom-Sprechstunde: </a:t>
            </a:r>
          </a:p>
          <a:p>
            <a:pPr>
              <a:lnSpc>
                <a:spcPct val="90000"/>
              </a:lnSpc>
              <a:tabLst>
                <a:tab pos="266700" algn="l"/>
              </a:tabLst>
            </a:pPr>
            <a:r>
              <a:rPr lang="de-DE" altLang="de-DE" b="1" dirty="0">
                <a:solidFill>
                  <a:schemeClr val="tx2">
                    <a:lumMod val="60000"/>
                    <a:lumOff val="40000"/>
                  </a:schemeClr>
                </a:solidFill>
                <a:latin typeface="LMU CompatilFact" panose="02000500060000020003" pitchFamily="2" charset="0"/>
              </a:rPr>
              <a:t>Dienstags 10-11:30 Uhr </a:t>
            </a:r>
            <a:r>
              <a:rPr lang="de-DE" altLang="de-DE" dirty="0">
                <a:solidFill>
                  <a:schemeClr val="tx2">
                    <a:lumMod val="60000"/>
                    <a:lumOff val="40000"/>
                  </a:schemeClr>
                </a:solidFill>
                <a:latin typeface="LMU CompatilFact" panose="02000500060000020003" pitchFamily="2" charset="0"/>
              </a:rPr>
              <a:t>mit vorheriger Anmeldung oder nach Absprache</a:t>
            </a:r>
          </a:p>
        </p:txBody>
      </p:sp>
      <p:sp>
        <p:nvSpPr>
          <p:cNvPr id="3" name="Textfeld 2">
            <a:extLst>
              <a:ext uri="{FF2B5EF4-FFF2-40B4-BE49-F238E27FC236}">
                <a16:creationId xmlns:a16="http://schemas.microsoft.com/office/drawing/2014/main" id="{475F1616-61B5-8F56-A194-B5BCA1739E74}"/>
              </a:ext>
            </a:extLst>
          </p:cNvPr>
          <p:cNvSpPr txBox="1"/>
          <p:nvPr/>
        </p:nvSpPr>
        <p:spPr>
          <a:xfrm>
            <a:off x="4644008" y="1988840"/>
            <a:ext cx="4284476" cy="4053417"/>
          </a:xfrm>
          <a:prstGeom prst="rect">
            <a:avLst/>
          </a:prstGeom>
          <a:noFill/>
        </p:spPr>
        <p:txBody>
          <a:bodyPr wrap="square">
            <a:spAutoFit/>
          </a:bodyPr>
          <a:lstStyle/>
          <a:p>
            <a:pPr>
              <a:lnSpc>
                <a:spcPct val="90000"/>
              </a:lnSpc>
              <a:tabLst>
                <a:tab pos="266700" algn="l"/>
              </a:tabLst>
            </a:pPr>
            <a:r>
              <a:rPr lang="de-DE" altLang="de-DE" sz="2000" b="1" u="sng" dirty="0">
                <a:solidFill>
                  <a:schemeClr val="tx2">
                    <a:lumMod val="60000"/>
                    <a:lumOff val="40000"/>
                  </a:schemeClr>
                </a:solidFill>
                <a:latin typeface="LMU CompatilFact" panose="02000500060000020003" pitchFamily="2" charset="0"/>
              </a:rPr>
              <a:t>Kontakt: Dipl. </a:t>
            </a:r>
            <a:r>
              <a:rPr lang="de-DE" altLang="de-DE" sz="2000" b="1" u="sng" dirty="0" err="1">
                <a:solidFill>
                  <a:schemeClr val="tx2">
                    <a:lumMod val="60000"/>
                    <a:lumOff val="40000"/>
                  </a:schemeClr>
                </a:solidFill>
                <a:latin typeface="LMU CompatilFact" panose="02000500060000020003" pitchFamily="2" charset="0"/>
              </a:rPr>
              <a:t>Theol</a:t>
            </a:r>
            <a:r>
              <a:rPr lang="de-DE" altLang="de-DE" sz="2000" b="1" u="sng" dirty="0">
                <a:solidFill>
                  <a:schemeClr val="tx2">
                    <a:lumMod val="60000"/>
                    <a:lumOff val="40000"/>
                  </a:schemeClr>
                </a:solidFill>
                <a:latin typeface="LMU CompatilFact" panose="02000500060000020003" pitchFamily="2" charset="0"/>
              </a:rPr>
              <a:t>. Manuel Felix</a:t>
            </a: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sz="1800" b="1" dirty="0">
                <a:solidFill>
                  <a:schemeClr val="tx2">
                    <a:lumMod val="60000"/>
                    <a:lumOff val="40000"/>
                  </a:schemeClr>
                </a:solidFill>
                <a:latin typeface="LMU CompatilFact" panose="02000500060000020003" pitchFamily="2" charset="0"/>
              </a:rPr>
              <a:t>Während des WS 2024-25</a:t>
            </a:r>
            <a:r>
              <a:rPr lang="de-DE" altLang="de-DE" sz="1800" dirty="0">
                <a:solidFill>
                  <a:schemeClr val="tx2">
                    <a:lumMod val="60000"/>
                    <a:lumOff val="40000"/>
                  </a:schemeClr>
                </a:solidFill>
                <a:latin typeface="LMU CompatilFact" panose="02000500060000020003" pitchFamily="2" charset="0"/>
              </a:rPr>
              <a:t>:</a:t>
            </a:r>
            <a:endParaRPr lang="de-DE" altLang="de-DE"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Montags 10-12 Uhr und mittwochs 10-12 Uhr</a:t>
            </a:r>
          </a:p>
          <a:p>
            <a:pPr marL="0" indent="0" eaLnBrk="1" hangingPunct="1">
              <a:lnSpc>
                <a:spcPct val="90000"/>
              </a:lnSpc>
              <a:tabLst>
                <a:tab pos="266700" algn="l"/>
              </a:tabLst>
            </a:pPr>
            <a:r>
              <a:rPr lang="de-DE" altLang="de-DE" sz="1600" dirty="0">
                <a:solidFill>
                  <a:schemeClr val="tx2">
                    <a:lumMod val="60000"/>
                    <a:lumOff val="40000"/>
                  </a:schemeClr>
                </a:solidFill>
                <a:latin typeface="LMU CompatilFact" panose="02000500060000020003" pitchFamily="2" charset="0"/>
              </a:rPr>
              <a:t>Keine vorherige Anmeldung erforderlich!</a:t>
            </a:r>
          </a:p>
          <a:p>
            <a:pPr marL="0" indent="0" eaLnBrk="1" hangingPunct="1">
              <a:lnSpc>
                <a:spcPct val="90000"/>
              </a:lnSpc>
              <a:spcBef>
                <a:spcPct val="100000"/>
              </a:spcBef>
              <a:tabLst>
                <a:tab pos="266700" algn="l"/>
              </a:tabLst>
            </a:pPr>
            <a:r>
              <a:rPr lang="de-DE" altLang="de-DE" sz="1800" b="1" dirty="0">
                <a:solidFill>
                  <a:schemeClr val="tx2">
                    <a:lumMod val="60000"/>
                    <a:lumOff val="40000"/>
                  </a:schemeClr>
                </a:solidFill>
                <a:latin typeface="LMU CompatilFact" panose="02000500060000020003" pitchFamily="2" charset="0"/>
              </a:rPr>
              <a:t>In der vorlesungsfreien Zeit</a:t>
            </a:r>
            <a:r>
              <a:rPr lang="de-DE" altLang="de-DE" sz="1800" dirty="0">
                <a:solidFill>
                  <a:schemeClr val="tx2">
                    <a:lumMod val="60000"/>
                    <a:lumOff val="40000"/>
                  </a:schemeClr>
                </a:solidFill>
                <a:latin typeface="LMU CompatilFact" panose="02000500060000020003" pitchFamily="2" charset="0"/>
              </a:rPr>
              <a:t>: </a:t>
            </a:r>
          </a:p>
          <a:p>
            <a:pPr marL="0" indent="0" eaLnBrk="1" hangingPunct="1">
              <a:lnSpc>
                <a:spcPct val="90000"/>
              </a:lnSpc>
              <a:tabLst>
                <a:tab pos="266700" algn="l"/>
              </a:tabLst>
            </a:pPr>
            <a:r>
              <a:rPr lang="de-DE" altLang="de-DE" sz="1800" dirty="0">
                <a:solidFill>
                  <a:schemeClr val="tx2">
                    <a:lumMod val="60000"/>
                    <a:lumOff val="40000"/>
                  </a:schemeClr>
                </a:solidFill>
                <a:latin typeface="LMU CompatilFact" panose="02000500060000020003" pitchFamily="2" charset="0"/>
              </a:rPr>
              <a:t>Beachten Sie den Aushang am Büro und die Hinweise auf der Homepage der Fakultät unter Studium – Studienbüro.</a:t>
            </a:r>
          </a:p>
          <a:p>
            <a:pPr marL="0" indent="0" eaLnBrk="1" hangingPunct="1">
              <a:lnSpc>
                <a:spcPct val="90000"/>
              </a:lnSpc>
              <a:spcBef>
                <a:spcPct val="80000"/>
              </a:spcBef>
              <a:tabLst>
                <a:tab pos="266700" algn="l"/>
              </a:tabLst>
            </a:pPr>
            <a:r>
              <a:rPr lang="de-DE" altLang="de-DE" sz="1800" dirty="0">
                <a:solidFill>
                  <a:schemeClr val="tx2">
                    <a:lumMod val="60000"/>
                    <a:lumOff val="40000"/>
                  </a:schemeClr>
                </a:solidFill>
                <a:latin typeface="LMU CompatilFact" panose="02000500060000020003" pitchFamily="2" charset="0"/>
              </a:rPr>
              <a:t>Bei „kurzen“ Anfragen:</a:t>
            </a:r>
          </a:p>
          <a:p>
            <a:pPr marL="0" indent="0" eaLnBrk="1" hangingPunct="1">
              <a:lnSpc>
                <a:spcPct val="90000"/>
              </a:lnSpc>
              <a:tabLst>
                <a:tab pos="266700" algn="l"/>
              </a:tabLst>
            </a:pPr>
            <a:r>
              <a:rPr lang="de-DE" altLang="de-DE" sz="1600" u="sng" dirty="0">
                <a:solidFill>
                  <a:schemeClr val="tx2">
                    <a:lumMod val="60000"/>
                    <a:lumOff val="40000"/>
                  </a:schemeClr>
                </a:solidFill>
                <a:latin typeface="LMU CompatilFact" panose="02000500060000020003" pitchFamily="2" charset="0"/>
                <a:hlinkClick r:id="rId3" tooltip="E-Mail senden an: manuel.felix@kaththeol.uni-muenchen.de"/>
              </a:rPr>
              <a:t>manuel.felix@kaththeol.uni-muenchen.de</a:t>
            </a:r>
            <a:endParaRPr lang="de-DE" altLang="de-DE" sz="1600" u="sng"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271758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2A08E6D-A379-E40B-1DE3-F1DA63AEFCEE}"/>
              </a:ext>
            </a:extLst>
          </p:cNvPr>
          <p:cNvSpPr txBox="1"/>
          <p:nvPr/>
        </p:nvSpPr>
        <p:spPr>
          <a:xfrm>
            <a:off x="179512" y="1988840"/>
            <a:ext cx="8496944" cy="1292662"/>
          </a:xfrm>
          <a:prstGeom prst="rect">
            <a:avLst/>
          </a:prstGeom>
          <a:noFill/>
        </p:spPr>
        <p:txBody>
          <a:bodyPr wrap="square">
            <a:spAutoFit/>
          </a:bodyPr>
          <a:lstStyle/>
          <a:p>
            <a:pPr marL="285750" indent="-285750" eaLnBrk="1" hangingPunct="1">
              <a:buFont typeface="Wingdings" panose="05000000000000000000" pitchFamily="2" charset="2"/>
              <a:buChar char="Ø"/>
            </a:pPr>
            <a:r>
              <a:rPr lang="de-DE" altLang="de-DE" sz="2000" b="1" u="sng" dirty="0">
                <a:solidFill>
                  <a:schemeClr val="tx2">
                    <a:lumMod val="60000"/>
                    <a:lumOff val="40000"/>
                  </a:schemeClr>
                </a:solidFill>
                <a:latin typeface="LMU CompatilFact" panose="02000500060000020003" pitchFamily="2" charset="0"/>
              </a:rPr>
              <a:t>Semestereröffnungsgottesdienst</a:t>
            </a:r>
          </a:p>
          <a:p>
            <a:pPr marL="742950" lvl="1" indent="-285750">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Am Mittwoch, den 16.10.2024, 19 Uhr c.t.</a:t>
            </a:r>
          </a:p>
          <a:p>
            <a:pPr marL="742950" lvl="1" indent="-285750">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St. Ludwig München, Ludwigstraße 22</a:t>
            </a:r>
          </a:p>
          <a:p>
            <a:pPr marL="0" indent="0" eaLnBrk="1" hangingPunct="1"/>
            <a:endParaRPr lang="de-DE" altLang="de-DE" b="1" dirty="0">
              <a:solidFill>
                <a:schemeClr val="tx2">
                  <a:lumMod val="60000"/>
                  <a:lumOff val="40000"/>
                </a:schemeClr>
              </a:solidFill>
              <a:latin typeface="LMU CompatilFact" panose="02000500060000020003" pitchFamily="2" charset="0"/>
            </a:endParaRPr>
          </a:p>
        </p:txBody>
      </p:sp>
      <p:sp>
        <p:nvSpPr>
          <p:cNvPr id="4" name="Textfeld 3">
            <a:extLst>
              <a:ext uri="{FF2B5EF4-FFF2-40B4-BE49-F238E27FC236}">
                <a16:creationId xmlns:a16="http://schemas.microsoft.com/office/drawing/2014/main" id="{99510289-865D-6297-4073-B9CE778BCCF3}"/>
              </a:ext>
            </a:extLst>
          </p:cNvPr>
          <p:cNvSpPr txBox="1"/>
          <p:nvPr/>
        </p:nvSpPr>
        <p:spPr>
          <a:xfrm>
            <a:off x="0" y="3717032"/>
            <a:ext cx="8496944" cy="1938992"/>
          </a:xfrm>
          <a:prstGeom prst="rect">
            <a:avLst/>
          </a:prstGeom>
          <a:solidFill>
            <a:schemeClr val="bg1"/>
          </a:solidFill>
        </p:spPr>
        <p:txBody>
          <a:bodyPr wrap="square">
            <a:spAutoFit/>
          </a:bodyPr>
          <a:lstStyle/>
          <a:p>
            <a:pPr marL="342900" indent="-342900" eaLnBrk="1" hangingPunct="1">
              <a:buFont typeface="Wingdings" panose="05000000000000000000" pitchFamily="2" charset="2"/>
              <a:buChar char="Ø"/>
            </a:pPr>
            <a:r>
              <a:rPr lang="de-DE" altLang="de-DE" sz="2000" b="1" u="sng" dirty="0">
                <a:solidFill>
                  <a:schemeClr val="tx2">
                    <a:lumMod val="60000"/>
                    <a:lumOff val="40000"/>
                  </a:schemeClr>
                </a:solidFill>
                <a:latin typeface="LMU CompatilFact" panose="02000500060000020003" pitchFamily="2" charset="0"/>
              </a:rPr>
              <a:t>Erstsemesterbegrüßung der LMU, 14. Oktober 2024:</a:t>
            </a:r>
          </a:p>
          <a:p>
            <a:pPr marL="800100" lvl="1" indent="-342900">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10.30 - 15.15 Uhr: Informationen über </a:t>
            </a:r>
            <a:r>
              <a:rPr lang="de-DE" sz="2000" dirty="0">
                <a:solidFill>
                  <a:schemeClr val="tx2">
                    <a:lumMod val="60000"/>
                    <a:lumOff val="40000"/>
                  </a:schemeClr>
                </a:solidFill>
                <a:latin typeface="LMU CompatilFact" panose="02000500060000020003" pitchFamily="2" charset="0"/>
              </a:rPr>
              <a:t>Institutionen wie Studienberatung, Studierendenvertretung und viele weitere auf einer Messe im Hauptgebäude</a:t>
            </a:r>
          </a:p>
          <a:p>
            <a:pPr marL="800100" lvl="1" indent="-342900">
              <a:buFont typeface="Arial" panose="020B0604020202020204" pitchFamily="34" charset="0"/>
              <a:buChar char="•"/>
            </a:pPr>
            <a:r>
              <a:rPr lang="de-DE" sz="2000" dirty="0">
                <a:solidFill>
                  <a:schemeClr val="tx2">
                    <a:lumMod val="60000"/>
                    <a:lumOff val="40000"/>
                  </a:schemeClr>
                </a:solidFill>
                <a:latin typeface="LMU CompatilFact" panose="02000500060000020003" pitchFamily="2" charset="0"/>
              </a:rPr>
              <a:t>18 Uhr: Begrüßung der Studierenden durch Präsident Prof. Bernd Huber</a:t>
            </a:r>
          </a:p>
        </p:txBody>
      </p:sp>
    </p:spTree>
    <p:extLst>
      <p:ext uri="{BB962C8B-B14F-4D97-AF65-F5344CB8AC3E}">
        <p14:creationId xmlns:p14="http://schemas.microsoft.com/office/powerpoint/2010/main" val="236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Y:\NT-Lehrstuhl\Schaukasten\_DSC02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486"/>
          <a:stretch/>
        </p:blipFill>
        <p:spPr bwMode="auto">
          <a:xfrm>
            <a:off x="215900" y="1772816"/>
            <a:ext cx="8706296" cy="47712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lh3.googleusercontent.com/B_-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VuQl3ROI6RYW1cLPWNQ2wbrlfnX-qtwTdD3wQxQPVurl9oqckF_caScxnI1-anWOGNNs5K6G6ocDCrYqQ7FPvtGuspUetT04JbPHOmXMErxazBWMJ3HC4QxawMjEHPoA0ce0_H0bYe98rww2VWNZ7pwallc0r3KcA0Q3buywhu9Kkg53qVTxpyLcPTTT33V8U0HuR3EwRhCqWJVm9uF8XRb7VMp-0YibrZyHQKDd4VgWzrAlMEZIgA5sK6Zqnp8fL-s_X0YrQU9tr1yviBTyAI9xiVzrMNCoj8cp5aUvY7DXVn2W7eI0TxD3kwsh5fImT1NSdwmFz3TU55Iv=w1273-h955-no"/>
          <p:cNvSpPr>
            <a:spLocks noChangeAspect="1" noChangeArrowheads="1"/>
          </p:cNvSpPr>
          <p:nvPr/>
        </p:nvSpPr>
        <p:spPr bwMode="auto">
          <a:xfrm>
            <a:off x="155575" y="-4160838"/>
            <a:ext cx="11553825" cy="866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4" name="Textfeld 13"/>
          <p:cNvSpPr txBox="1"/>
          <p:nvPr/>
        </p:nvSpPr>
        <p:spPr>
          <a:xfrm>
            <a:off x="467544" y="1943318"/>
            <a:ext cx="3888432" cy="1323439"/>
          </a:xfrm>
          <a:prstGeom prst="rect">
            <a:avLst/>
          </a:prstGeom>
          <a:noFill/>
        </p:spPr>
        <p:txBody>
          <a:bodyPr wrap="square" rtlCol="0">
            <a:spAutoFit/>
          </a:bodyPr>
          <a:lstStyle/>
          <a:p>
            <a:r>
              <a:rPr lang="de-DE" sz="4000" b="1" dirty="0">
                <a:solidFill>
                  <a:schemeClr val="bg1"/>
                </a:solidFill>
                <a:effectLst>
                  <a:outerShdw blurRad="38100" dist="38100" dir="2700000" algn="tl">
                    <a:srgbClr val="000000">
                      <a:alpha val="43137"/>
                    </a:srgbClr>
                  </a:outerShdw>
                </a:effectLst>
                <a:latin typeface="LMU CompatilFact" panose="02000500060000020003" pitchFamily="2" charset="0"/>
              </a:rPr>
              <a:t>KATHOLISCHE THEOLOGIE</a:t>
            </a:r>
          </a:p>
        </p:txBody>
      </p:sp>
    </p:spTree>
    <p:extLst>
      <p:ext uri="{BB962C8B-B14F-4D97-AF65-F5344CB8AC3E}">
        <p14:creationId xmlns:p14="http://schemas.microsoft.com/office/powerpoint/2010/main" val="1429765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556792"/>
            <a:ext cx="8712968" cy="4927631"/>
          </a:xfrm>
          <a:prstGeom prst="rect">
            <a:avLst/>
          </a:prstGeom>
          <a:noFill/>
        </p:spPr>
        <p:txBody>
          <a:bodyPr wrap="square" rtlCol="0">
            <a:spAutoFit/>
          </a:bodyPr>
          <a:lstStyle/>
          <a:p>
            <a:pPr marL="285750" indent="-285750">
              <a:buFont typeface="Wingdings" panose="05000000000000000000" pitchFamily="2" charset="2"/>
              <a:buChar char="Ø"/>
            </a:pPr>
            <a:r>
              <a:rPr lang="de-DE" sz="2000" b="1" u="sng" dirty="0">
                <a:solidFill>
                  <a:schemeClr val="tx2">
                    <a:lumMod val="60000"/>
                    <a:lumOff val="40000"/>
                  </a:schemeClr>
                </a:solidFill>
              </a:rPr>
              <a:t>Zentrale Studienberatung (ZSB)</a:t>
            </a:r>
            <a:endParaRPr lang="de-DE" dirty="0">
              <a:solidFill>
                <a:schemeClr val="accent6"/>
              </a:solidFill>
            </a:endParaRPr>
          </a:p>
          <a:p>
            <a:pPr marL="742950" lvl="1" indent="-285750">
              <a:buFont typeface="Arial" panose="020B0604020202020204" pitchFamily="34" charset="0"/>
              <a:buChar char="•"/>
            </a:pPr>
            <a:r>
              <a:rPr lang="de-DE" sz="1600" dirty="0">
                <a:solidFill>
                  <a:schemeClr val="tx2">
                    <a:lumMod val="60000"/>
                    <a:lumOff val="40000"/>
                  </a:schemeClr>
                </a:solidFill>
              </a:rPr>
              <a:t>Die Zentrale Studienberatung (ZSB) ist in Fragen rund um das Studium Ihre erste Anlaufstelle – egal, ob Sie noch nicht wissen, was Sie studieren möchten, schon mittendrin sind oder kurz vor dem Abschluss stehen.</a:t>
            </a:r>
          </a:p>
          <a:p>
            <a:pPr marL="742950" lvl="1" indent="-285750">
              <a:buFont typeface="Arial" panose="020B0604020202020204" pitchFamily="34" charset="0"/>
              <a:buChar char="•"/>
            </a:pPr>
            <a:r>
              <a:rPr lang="de-DE" sz="1600" dirty="0">
                <a:solidFill>
                  <a:schemeClr val="tx2">
                    <a:lumMod val="60000"/>
                    <a:lumOff val="40000"/>
                  </a:schemeClr>
                </a:solidFill>
              </a:rPr>
              <a:t>Weitere Informationen unter: </a:t>
            </a:r>
            <a:r>
              <a:rPr lang="de-DE" sz="1600" dirty="0">
                <a:solidFill>
                  <a:schemeClr val="tx2">
                    <a:lumMod val="60000"/>
                    <a:lumOff val="40000"/>
                  </a:schemeClr>
                </a:solidFill>
                <a:hlinkClick r:id="rId2"/>
              </a:rPr>
              <a:t>https://www.lmu.de/de/studium/wichtige-kontakte/zentrale-studienberatung/</a:t>
            </a:r>
            <a:endParaRPr lang="de-DE" sz="1600" dirty="0">
              <a:solidFill>
                <a:schemeClr val="tx2">
                  <a:lumMod val="60000"/>
                  <a:lumOff val="40000"/>
                </a:schemeClr>
              </a:solidFill>
            </a:endParaRPr>
          </a:p>
          <a:p>
            <a:pPr marL="285750" indent="-285750">
              <a:lnSpc>
                <a:spcPct val="150000"/>
              </a:lnSpc>
              <a:buFont typeface="Wingdings" panose="05000000000000000000" pitchFamily="2" charset="2"/>
              <a:buChar char="Ø"/>
            </a:pPr>
            <a:r>
              <a:rPr lang="de-DE" sz="2000" b="1" u="sng" dirty="0">
                <a:solidFill>
                  <a:schemeClr val="tx2">
                    <a:lumMod val="60000"/>
                    <a:lumOff val="40000"/>
                  </a:schemeClr>
                </a:solidFill>
              </a:rPr>
              <a:t>Studieren mit Kind</a:t>
            </a:r>
          </a:p>
          <a:p>
            <a:pPr marL="742950" lvl="1" indent="-285750">
              <a:buFont typeface="Arial" panose="020B0604020202020204" pitchFamily="34" charset="0"/>
              <a:buChar char="•"/>
            </a:pPr>
            <a:r>
              <a:rPr lang="de-DE" dirty="0">
                <a:solidFill>
                  <a:schemeClr val="tx2">
                    <a:lumMod val="60000"/>
                    <a:lumOff val="40000"/>
                  </a:schemeClr>
                </a:solidFill>
              </a:rPr>
              <a:t>Einführungsveranstaltung: 22.10.2024, 10 Uhr bis 11:30 Uhr findet Online statt (Link zur Anmeldung: </a:t>
            </a:r>
            <a:r>
              <a:rPr lang="de-DE" sz="1400" dirty="0">
                <a:solidFill>
                  <a:schemeClr val="tx2">
                    <a:lumMod val="60000"/>
                    <a:lumOff val="40000"/>
                  </a:schemeClr>
                </a:solidFill>
                <a:hlinkClick r:id="rId3"/>
              </a:rPr>
              <a:t>https://www.lmu.de/de/workspace-fuer-studierende/support-angebote/studieren-mit-kind/beratung-information-und-vernetzung/anmeldung-studieren-mit-kind.htm</a:t>
            </a:r>
            <a:r>
              <a:rPr lang="de-DE" sz="1400" i="1" dirty="0">
                <a:solidFill>
                  <a:schemeClr val="tx2">
                    <a:lumMod val="60000"/>
                    <a:lumOff val="40000"/>
                  </a:schemeClr>
                </a:solidFill>
                <a:hlinkClick r:id="rId3"/>
              </a:rPr>
              <a:t>l</a:t>
            </a:r>
            <a:r>
              <a:rPr lang="de-DE" sz="1400" i="1" dirty="0">
                <a:solidFill>
                  <a:schemeClr val="tx2">
                    <a:lumMod val="60000"/>
                    <a:lumOff val="40000"/>
                  </a:schemeClr>
                </a:solidFill>
              </a:rPr>
              <a:t>)</a:t>
            </a:r>
          </a:p>
          <a:p>
            <a:pPr marL="742950" lvl="1" indent="-285750">
              <a:lnSpc>
                <a:spcPct val="150000"/>
              </a:lnSpc>
              <a:buFont typeface="Arial" panose="020B0604020202020204" pitchFamily="34" charset="0"/>
              <a:buChar char="•"/>
            </a:pPr>
            <a:r>
              <a:rPr lang="de-DE" dirty="0">
                <a:solidFill>
                  <a:schemeClr val="tx2">
                    <a:lumMod val="60000"/>
                    <a:lumOff val="40000"/>
                  </a:schemeClr>
                </a:solidFill>
              </a:rPr>
              <a:t>Weitere Informationen unter: </a:t>
            </a:r>
            <a:r>
              <a:rPr lang="de-DE" sz="1600" dirty="0">
                <a:solidFill>
                  <a:schemeClr val="tx2">
                    <a:lumMod val="60000"/>
                    <a:lumOff val="40000"/>
                  </a:schemeClr>
                </a:solidFill>
                <a:hlinkClick r:id="rId4"/>
              </a:rPr>
              <a:t>www.lmu.de/studierenmitkind</a:t>
            </a:r>
            <a:endParaRPr lang="de-DE" sz="1000" dirty="0">
              <a:solidFill>
                <a:schemeClr val="tx2">
                  <a:lumMod val="60000"/>
                  <a:lumOff val="40000"/>
                </a:schemeClr>
              </a:solidFill>
            </a:endParaRPr>
          </a:p>
          <a:p>
            <a:pPr marL="285750" indent="-285750">
              <a:buFont typeface="Wingdings" panose="05000000000000000000" pitchFamily="2" charset="2"/>
              <a:buChar char="Ø"/>
            </a:pPr>
            <a:r>
              <a:rPr lang="de-DE" sz="2000" b="1" u="sng" dirty="0">
                <a:solidFill>
                  <a:schemeClr val="tx2">
                    <a:lumMod val="60000"/>
                    <a:lumOff val="40000"/>
                  </a:schemeClr>
                </a:solidFill>
              </a:rPr>
              <a:t>Studieren mit Beeinträchtigung</a:t>
            </a:r>
          </a:p>
          <a:p>
            <a:pPr marL="742950" lvl="1" indent="-285750">
              <a:buFont typeface="Arial" panose="020B0604020202020204" pitchFamily="34" charset="0"/>
              <a:buChar char="•"/>
            </a:pPr>
            <a:r>
              <a:rPr lang="de-DE" dirty="0">
                <a:solidFill>
                  <a:schemeClr val="tx2">
                    <a:lumMod val="60000"/>
                    <a:lumOff val="40000"/>
                  </a:schemeClr>
                </a:solidFill>
              </a:rPr>
              <a:t>Einführungsveranstaltung: 11.10.2024, 10 Uhr bis 11:30 Uhr im Hauptgebäude E004 mit anschließendem Universitätsrundgang (12 Uhr bis ca. 14 Uhr)</a:t>
            </a:r>
          </a:p>
          <a:p>
            <a:pPr marL="742950" lvl="1" indent="-285750">
              <a:lnSpc>
                <a:spcPct val="150000"/>
              </a:lnSpc>
              <a:buFont typeface="Arial" panose="020B0604020202020204" pitchFamily="34" charset="0"/>
              <a:buChar char="•"/>
            </a:pPr>
            <a:r>
              <a:rPr lang="de-DE" dirty="0">
                <a:solidFill>
                  <a:schemeClr val="tx2">
                    <a:lumMod val="60000"/>
                    <a:lumOff val="40000"/>
                  </a:schemeClr>
                </a:solidFill>
              </a:rPr>
              <a:t>Anmeldung per Email (nicht zwingend notwendig): </a:t>
            </a:r>
            <a:r>
              <a:rPr lang="de-DE" sz="1600" dirty="0">
                <a:solidFill>
                  <a:schemeClr val="tx2">
                    <a:lumMod val="60000"/>
                    <a:lumOff val="40000"/>
                  </a:schemeClr>
                </a:solidFill>
                <a:hlinkClick r:id="rId5"/>
              </a:rPr>
              <a:t>behindertenberatung@lmu.de</a:t>
            </a:r>
            <a:endParaRPr lang="de-DE" dirty="0">
              <a:solidFill>
                <a:schemeClr val="tx2">
                  <a:lumMod val="60000"/>
                  <a:lumOff val="40000"/>
                </a:schemeClr>
              </a:solidFill>
              <a:latin typeface="LMU CompatilFact" panose="02000500060000020003"/>
            </a:endParaRPr>
          </a:p>
          <a:p>
            <a:pPr marL="742950" lvl="1" indent="-285750">
              <a:lnSpc>
                <a:spcPct val="150000"/>
              </a:lnSpc>
              <a:buFont typeface="Arial" panose="020B0604020202020204" pitchFamily="34" charset="0"/>
              <a:buChar char="•"/>
            </a:pPr>
            <a:r>
              <a:rPr lang="de-DE" dirty="0">
                <a:solidFill>
                  <a:schemeClr val="tx2">
                    <a:lumMod val="60000"/>
                    <a:lumOff val="40000"/>
                  </a:schemeClr>
                </a:solidFill>
              </a:rPr>
              <a:t>Weitere Informationen unter: </a:t>
            </a:r>
            <a:r>
              <a:rPr lang="de-DE" altLang="de-DE" sz="1600" dirty="0">
                <a:solidFill>
                  <a:schemeClr val="tx2">
                    <a:lumMod val="60000"/>
                    <a:lumOff val="40000"/>
                  </a:schemeClr>
                </a:solidFill>
                <a:latin typeface="LMU CompatilFact" panose="02000500060000020003"/>
                <a:hlinkClick r:id="rId6"/>
              </a:rPr>
              <a:t>www.lmu.de/barrierefrei</a:t>
            </a:r>
            <a:endParaRPr lang="de-DE" altLang="de-DE" sz="1600" dirty="0">
              <a:solidFill>
                <a:schemeClr val="tx2">
                  <a:lumMod val="60000"/>
                  <a:lumOff val="40000"/>
                </a:schemeClr>
              </a:solidFill>
            </a:endParaRPr>
          </a:p>
        </p:txBody>
      </p:sp>
    </p:spTree>
    <p:extLst>
      <p:ext uri="{BB962C8B-B14F-4D97-AF65-F5344CB8AC3E}">
        <p14:creationId xmlns:p14="http://schemas.microsoft.com/office/powerpoint/2010/main" val="219404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251520" y="2780928"/>
            <a:ext cx="8424936" cy="31700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dirty="0">
                <a:solidFill>
                  <a:schemeClr val="tx2">
                    <a:lumMod val="60000"/>
                    <a:lumOff val="40000"/>
                  </a:schemeClr>
                </a:solidFill>
                <a:latin typeface="Edwardian Script ITC" panose="030303020407070D0804" pitchFamily="66" charset="0"/>
              </a:rPr>
              <a:t>Der Worte sind genug gewechselt, lasst mich auch endlich Taten sehen…</a:t>
            </a:r>
            <a:endParaRPr lang="de-DE" sz="6000" dirty="0">
              <a:solidFill>
                <a:schemeClr val="tx2">
                  <a:lumMod val="60000"/>
                  <a:lumOff val="40000"/>
                </a:schemeClr>
              </a:solidFill>
              <a:latin typeface="LMU CompatilFact" panose="02000500060000020003" pitchFamily="2" charset="0"/>
            </a:endParaRP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2157851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 name="Textfeld 1">
            <a:extLst>
              <a:ext uri="{FF2B5EF4-FFF2-40B4-BE49-F238E27FC236}">
                <a16:creationId xmlns:a16="http://schemas.microsoft.com/office/drawing/2014/main" id="{9E7BB683-A6DF-4D69-A1E2-CF542B9628E7}"/>
              </a:ext>
            </a:extLst>
          </p:cNvPr>
          <p:cNvSpPr txBox="1"/>
          <p:nvPr/>
        </p:nvSpPr>
        <p:spPr>
          <a:xfrm>
            <a:off x="1763688" y="3063825"/>
            <a:ext cx="6912768" cy="400110"/>
          </a:xfrm>
          <a:prstGeom prst="rect">
            <a:avLst/>
          </a:prstGeom>
          <a:noFill/>
        </p:spPr>
        <p:txBody>
          <a:bodyPr wrap="square" rtlCol="0">
            <a:spAutoFit/>
          </a:bodyPr>
          <a:lstStyle/>
          <a:p>
            <a:r>
              <a:rPr lang="de-DE" sz="2000" b="1" dirty="0">
                <a:solidFill>
                  <a:schemeClr val="tx2">
                    <a:lumMod val="60000"/>
                    <a:lumOff val="40000"/>
                  </a:schemeClr>
                </a:solidFill>
                <a:latin typeface="LMU CompatilFact" panose="02000500060000020003"/>
              </a:rPr>
              <a:t>Auf Wiedersehen und danke für die Aufmerksamkeit!</a:t>
            </a:r>
          </a:p>
        </p:txBody>
      </p:sp>
      <p:pic>
        <p:nvPicPr>
          <p:cNvPr id="9" name="Grafik 8">
            <a:extLst>
              <a:ext uri="{FF2B5EF4-FFF2-40B4-BE49-F238E27FC236}">
                <a16:creationId xmlns:a16="http://schemas.microsoft.com/office/drawing/2014/main" id="{22B6A76A-03DF-4E49-BEB8-795DA466EB0D}"/>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62" t="50053" r="-249" b="5529"/>
          <a:stretch/>
        </p:blipFill>
        <p:spPr>
          <a:xfrm>
            <a:off x="0" y="3632798"/>
            <a:ext cx="9180512" cy="3074068"/>
          </a:xfrm>
          <a:prstGeom prst="rect">
            <a:avLst/>
          </a:prstGeom>
          <a:solidFill>
            <a:schemeClr val="bg1"/>
          </a:solidFill>
        </p:spPr>
      </p:pic>
      <p:sp>
        <p:nvSpPr>
          <p:cNvPr id="6" name="Textfeld 5">
            <a:extLst>
              <a:ext uri="{FF2B5EF4-FFF2-40B4-BE49-F238E27FC236}">
                <a16:creationId xmlns:a16="http://schemas.microsoft.com/office/drawing/2014/main" id="{9B43963F-80F0-8A3F-237F-B6D118698D59}"/>
              </a:ext>
            </a:extLst>
          </p:cNvPr>
          <p:cNvSpPr txBox="1"/>
          <p:nvPr/>
        </p:nvSpPr>
        <p:spPr>
          <a:xfrm>
            <a:off x="2411760" y="1879299"/>
            <a:ext cx="4592548" cy="1015663"/>
          </a:xfrm>
          <a:prstGeom prst="rect">
            <a:avLst/>
          </a:prstGeom>
          <a:noFill/>
        </p:spPr>
        <p:txBody>
          <a:bodyPr wrap="square">
            <a:spAutoFit/>
          </a:bodyPr>
          <a:lstStyle/>
          <a:p>
            <a:pPr marL="0" indent="0" algn="ctr" eaLnBrk="1" hangingPunct="1"/>
            <a:r>
              <a:rPr lang="de-DE" altLang="de-DE" sz="2000" b="1" dirty="0">
                <a:solidFill>
                  <a:schemeClr val="tx2">
                    <a:lumMod val="60000"/>
                    <a:lumOff val="40000"/>
                  </a:schemeClr>
                </a:solidFill>
                <a:latin typeface="LMU CompatilFact" panose="02000500060000020003"/>
              </a:rPr>
              <a:t>Im Namen der Fakultät wünschen wir Ihnen einen guten Start ins Studium!</a:t>
            </a:r>
          </a:p>
        </p:txBody>
      </p:sp>
    </p:spTree>
    <p:extLst>
      <p:ext uri="{BB962C8B-B14F-4D97-AF65-F5344CB8AC3E}">
        <p14:creationId xmlns:p14="http://schemas.microsoft.com/office/powerpoint/2010/main" val="176558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rinnen enthält.&#10;&#10;Automatisch generierte Beschreibung">
            <a:extLst>
              <a:ext uri="{FF2B5EF4-FFF2-40B4-BE49-F238E27FC236}">
                <a16:creationId xmlns:a16="http://schemas.microsoft.com/office/drawing/2014/main" id="{6215A656-7399-80CE-7172-C32466467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022453"/>
            <a:ext cx="2619375" cy="1743075"/>
          </a:xfrm>
          <a:prstGeom prst="rect">
            <a:avLst/>
          </a:prstGeom>
        </p:spPr>
      </p:pic>
      <p:pic>
        <p:nvPicPr>
          <p:cNvPr id="5" name="Grafik 4">
            <a:extLst>
              <a:ext uri="{FF2B5EF4-FFF2-40B4-BE49-F238E27FC236}">
                <a16:creationId xmlns:a16="http://schemas.microsoft.com/office/drawing/2014/main" id="{247D2E6B-F8C8-7E6D-4472-73A58A0C4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470792"/>
            <a:ext cx="2619374" cy="1715266"/>
          </a:xfrm>
          <a:prstGeom prst="rect">
            <a:avLst/>
          </a:prstGeom>
        </p:spPr>
      </p:pic>
      <p:pic>
        <p:nvPicPr>
          <p:cNvPr id="9" name="Grafik 8" descr="Ein Bild, das Text, Baum, draußen, Schild enthält.&#10;&#10;Automatisch generierte Beschreibung">
            <a:extLst>
              <a:ext uri="{FF2B5EF4-FFF2-40B4-BE49-F238E27FC236}">
                <a16:creationId xmlns:a16="http://schemas.microsoft.com/office/drawing/2014/main" id="{2E167C5B-9654-8A48-6016-46ACA8643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375" y="4470792"/>
            <a:ext cx="2619374" cy="1777273"/>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C48E045-B87C-5818-8039-E8629EC5C267}"/>
              </a:ext>
            </a:extLst>
          </p:cNvPr>
          <p:cNvPicPr>
            <a:picLocks noChangeAspect="1"/>
          </p:cNvPicPr>
          <p:nvPr/>
        </p:nvPicPr>
        <p:blipFill rotWithShape="1">
          <a:blip r:embed="rId5"/>
          <a:srcRect l="73284" t="53011" r="1518" b="23469"/>
          <a:stretch/>
        </p:blipFill>
        <p:spPr bwMode="auto">
          <a:xfrm>
            <a:off x="6012160" y="1991240"/>
            <a:ext cx="2619374" cy="1680647"/>
          </a:xfrm>
          <a:prstGeom prst="rect">
            <a:avLst/>
          </a:prstGeom>
          <a:ln>
            <a:noFill/>
          </a:ln>
          <a:extLst>
            <a:ext uri="{53640926-AAD7-44D8-BBD7-CCE9431645EC}">
              <a14:shadowObscured xmlns:a14="http://schemas.microsoft.com/office/drawing/2010/main"/>
            </a:ext>
          </a:extLst>
        </p:spPr>
      </p:pic>
      <p:sp>
        <p:nvSpPr>
          <p:cNvPr id="14" name="Textfeld 13">
            <a:extLst>
              <a:ext uri="{FF2B5EF4-FFF2-40B4-BE49-F238E27FC236}">
                <a16:creationId xmlns:a16="http://schemas.microsoft.com/office/drawing/2014/main" id="{F617F240-BFDE-5A83-A4D7-DD344D3ADFCD}"/>
              </a:ext>
            </a:extLst>
          </p:cNvPr>
          <p:cNvSpPr txBox="1"/>
          <p:nvPr/>
        </p:nvSpPr>
        <p:spPr>
          <a:xfrm>
            <a:off x="683568" y="1529575"/>
            <a:ext cx="8460432" cy="461665"/>
          </a:xfrm>
          <a:prstGeom prst="rect">
            <a:avLst/>
          </a:prstGeom>
          <a:noFill/>
        </p:spPr>
        <p:txBody>
          <a:bodyPr wrap="square">
            <a:spAutoFit/>
          </a:bodyPr>
          <a:lstStyle/>
          <a:p>
            <a:pPr algn="ctr"/>
            <a:r>
              <a:rPr lang="de-DE" sz="2400" b="1" dirty="0">
                <a:solidFill>
                  <a:srgbClr val="0070C0"/>
                </a:solidFill>
                <a:latin typeface="LMU CompatilFact" panose="02000500060000020003" pitchFamily="2" charset="0"/>
              </a:rPr>
              <a:t>Theologie studieren in München</a:t>
            </a:r>
          </a:p>
        </p:txBody>
      </p:sp>
      <p:sp>
        <p:nvSpPr>
          <p:cNvPr id="18" name="Textfeld 17">
            <a:extLst>
              <a:ext uri="{FF2B5EF4-FFF2-40B4-BE49-F238E27FC236}">
                <a16:creationId xmlns:a16="http://schemas.microsoft.com/office/drawing/2014/main" id="{FC959E79-038E-8096-1E4A-6C1E83982079}"/>
              </a:ext>
            </a:extLst>
          </p:cNvPr>
          <p:cNvSpPr txBox="1"/>
          <p:nvPr/>
        </p:nvSpPr>
        <p:spPr>
          <a:xfrm>
            <a:off x="39497" y="3777239"/>
            <a:ext cx="4748261" cy="369332"/>
          </a:xfrm>
          <a:prstGeom prst="rect">
            <a:avLst/>
          </a:prstGeom>
          <a:noFill/>
        </p:spPr>
        <p:txBody>
          <a:bodyPr wrap="square">
            <a:spAutoFit/>
          </a:bodyPr>
          <a:lstStyle/>
          <a:p>
            <a:r>
              <a:rPr lang="de-DE" sz="1800" b="1" dirty="0">
                <a:solidFill>
                  <a:schemeClr val="tx2">
                    <a:lumMod val="60000"/>
                    <a:lumOff val="40000"/>
                  </a:schemeClr>
                </a:solidFill>
                <a:latin typeface="LMU CompatilFact" panose="02000500060000020003" pitchFamily="2" charset="0"/>
              </a:rPr>
              <a:t>Fachbibliothek Theologie und Philosophie</a:t>
            </a:r>
          </a:p>
        </p:txBody>
      </p:sp>
      <p:sp>
        <p:nvSpPr>
          <p:cNvPr id="22" name="Textfeld 21">
            <a:extLst>
              <a:ext uri="{FF2B5EF4-FFF2-40B4-BE49-F238E27FC236}">
                <a16:creationId xmlns:a16="http://schemas.microsoft.com/office/drawing/2014/main" id="{C3FA0CD4-229F-C355-09AB-80353AFB24A0}"/>
              </a:ext>
            </a:extLst>
          </p:cNvPr>
          <p:cNvSpPr txBox="1"/>
          <p:nvPr/>
        </p:nvSpPr>
        <p:spPr>
          <a:xfrm>
            <a:off x="4913784" y="3777239"/>
            <a:ext cx="4577136" cy="369332"/>
          </a:xfrm>
          <a:prstGeom prst="rect">
            <a:avLst/>
          </a:prstGeom>
          <a:noFill/>
        </p:spPr>
        <p:txBody>
          <a:bodyPr wrap="square">
            <a:spAutoFit/>
          </a:bodyPr>
          <a:lstStyle/>
          <a:p>
            <a:pPr algn="ctr"/>
            <a:r>
              <a:rPr lang="de-DE" b="1" dirty="0">
                <a:solidFill>
                  <a:schemeClr val="tx2">
                    <a:lumMod val="60000"/>
                    <a:lumOff val="40000"/>
                  </a:schemeClr>
                </a:solidFill>
                <a:latin typeface="LMU CompatilFact" panose="02000500060000020003" pitchFamily="2" charset="0"/>
              </a:rPr>
              <a:t>Ökumenische Theologie</a:t>
            </a:r>
            <a:endParaRPr lang="de-DE" sz="1800" b="1" dirty="0">
              <a:solidFill>
                <a:schemeClr val="tx2">
                  <a:lumMod val="60000"/>
                  <a:lumOff val="40000"/>
                </a:schemeClr>
              </a:solidFill>
              <a:latin typeface="LMU CompatilFact" panose="02000500060000020003" pitchFamily="2" charset="0"/>
            </a:endParaRPr>
          </a:p>
        </p:txBody>
      </p:sp>
      <p:sp>
        <p:nvSpPr>
          <p:cNvPr id="24" name="Textfeld 23">
            <a:extLst>
              <a:ext uri="{FF2B5EF4-FFF2-40B4-BE49-F238E27FC236}">
                <a16:creationId xmlns:a16="http://schemas.microsoft.com/office/drawing/2014/main" id="{8486234C-3B29-8080-26DF-B46BBE1BA65E}"/>
              </a:ext>
            </a:extLst>
          </p:cNvPr>
          <p:cNvSpPr txBox="1"/>
          <p:nvPr/>
        </p:nvSpPr>
        <p:spPr>
          <a:xfrm>
            <a:off x="82905" y="6186058"/>
            <a:ext cx="4751796" cy="369332"/>
          </a:xfrm>
          <a:prstGeom prst="rect">
            <a:avLst/>
          </a:prstGeom>
          <a:noFill/>
        </p:spPr>
        <p:txBody>
          <a:bodyPr wrap="square">
            <a:spAutoFit/>
          </a:bodyPr>
          <a:lstStyle/>
          <a:p>
            <a:pPr algn="ctr"/>
            <a:r>
              <a:rPr lang="de-DE" b="1" dirty="0">
                <a:solidFill>
                  <a:schemeClr val="tx2">
                    <a:lumMod val="60000"/>
                    <a:lumOff val="40000"/>
                  </a:schemeClr>
                </a:solidFill>
                <a:latin typeface="LMU CompatilFact" panose="02000500060000020003" pitchFamily="2" charset="0"/>
              </a:rPr>
              <a:t>Universitätskirche St. Ludwig</a:t>
            </a:r>
            <a:endParaRPr lang="de-DE" sz="1800" b="1" dirty="0">
              <a:solidFill>
                <a:schemeClr val="tx2">
                  <a:lumMod val="60000"/>
                  <a:lumOff val="40000"/>
                </a:schemeClr>
              </a:solidFill>
              <a:latin typeface="LMU CompatilFact" panose="02000500060000020003" pitchFamily="2" charset="0"/>
            </a:endParaRPr>
          </a:p>
        </p:txBody>
      </p:sp>
      <p:sp>
        <p:nvSpPr>
          <p:cNvPr id="26" name="Textfeld 25">
            <a:extLst>
              <a:ext uri="{FF2B5EF4-FFF2-40B4-BE49-F238E27FC236}">
                <a16:creationId xmlns:a16="http://schemas.microsoft.com/office/drawing/2014/main" id="{434D27ED-9980-77BD-38A9-FC1CF1305583}"/>
              </a:ext>
            </a:extLst>
          </p:cNvPr>
          <p:cNvSpPr txBox="1"/>
          <p:nvPr/>
        </p:nvSpPr>
        <p:spPr>
          <a:xfrm>
            <a:off x="5220072" y="6202954"/>
            <a:ext cx="4751796" cy="369332"/>
          </a:xfrm>
          <a:prstGeom prst="rect">
            <a:avLst/>
          </a:prstGeom>
          <a:noFill/>
        </p:spPr>
        <p:txBody>
          <a:bodyPr wrap="square">
            <a:spAutoFit/>
          </a:bodyPr>
          <a:lstStyle/>
          <a:p>
            <a:r>
              <a:rPr lang="de-DE" sz="1800" b="1" dirty="0">
                <a:solidFill>
                  <a:schemeClr val="tx2">
                    <a:lumMod val="40000"/>
                    <a:lumOff val="60000"/>
                  </a:schemeClr>
                </a:solidFill>
                <a:latin typeface="LMU CompatilFact" panose="02000500060000020003" pitchFamily="2" charset="0"/>
              </a:rPr>
              <a:t>    </a:t>
            </a:r>
            <a:r>
              <a:rPr lang="de-DE" sz="1800" b="1" dirty="0">
                <a:solidFill>
                  <a:schemeClr val="tx2">
                    <a:lumMod val="60000"/>
                    <a:lumOff val="40000"/>
                  </a:schemeClr>
                </a:solidFill>
                <a:latin typeface="LMU CompatilFact" panose="02000500060000020003" pitchFamily="2" charset="0"/>
              </a:rPr>
              <a:t>Katholische Hochschulgemeinde</a:t>
            </a:r>
          </a:p>
        </p:txBody>
      </p:sp>
    </p:spTree>
    <p:extLst>
      <p:ext uri="{BB962C8B-B14F-4D97-AF65-F5344CB8AC3E}">
        <p14:creationId xmlns:p14="http://schemas.microsoft.com/office/powerpoint/2010/main" val="37681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ebäude, Himmel, draußen, Verwaltungsgebäude enthält.&#10;&#10;Automatisch generierte Beschreibung">
            <a:extLst>
              <a:ext uri="{FF2B5EF4-FFF2-40B4-BE49-F238E27FC236}">
                <a16:creationId xmlns:a16="http://schemas.microsoft.com/office/drawing/2014/main" id="{1E895303-C845-DA54-481A-25015F957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924944"/>
            <a:ext cx="3600400" cy="2209336"/>
          </a:xfrm>
          <a:prstGeom prst="rect">
            <a:avLst/>
          </a:prstGeom>
        </p:spPr>
      </p:pic>
      <p:pic>
        <p:nvPicPr>
          <p:cNvPr id="9" name="Grafik 8" descr="Ein Bild, das Karte enthält.&#10;&#10;Automatisch generierte Beschreibung">
            <a:extLst>
              <a:ext uri="{FF2B5EF4-FFF2-40B4-BE49-F238E27FC236}">
                <a16:creationId xmlns:a16="http://schemas.microsoft.com/office/drawing/2014/main" id="{E60D3FA2-7ED6-94BE-FCC6-0C0454B3D08C}"/>
              </a:ext>
            </a:extLst>
          </p:cNvPr>
          <p:cNvPicPr>
            <a:picLocks noChangeAspect="1"/>
          </p:cNvPicPr>
          <p:nvPr/>
        </p:nvPicPr>
        <p:blipFill rotWithShape="1">
          <a:blip r:embed="rId3"/>
          <a:srcRect l="32986" t="21153" r="257" b="13234"/>
          <a:stretch/>
        </p:blipFill>
        <p:spPr bwMode="auto">
          <a:xfrm>
            <a:off x="4454351" y="2924944"/>
            <a:ext cx="4006081" cy="2237303"/>
          </a:xfrm>
          <a:prstGeom prst="rect">
            <a:avLst/>
          </a:prstGeom>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FCD98F43-339D-B434-4C9B-44219B3A3937}"/>
              </a:ext>
            </a:extLst>
          </p:cNvPr>
          <p:cNvSpPr txBox="1"/>
          <p:nvPr/>
        </p:nvSpPr>
        <p:spPr>
          <a:xfrm>
            <a:off x="539552" y="1772816"/>
            <a:ext cx="8064895" cy="954107"/>
          </a:xfrm>
          <a:prstGeom prst="rect">
            <a:avLst/>
          </a:prstGeom>
          <a:noFill/>
        </p:spPr>
        <p:txBody>
          <a:bodyPr wrap="square" rtlCol="0">
            <a:spAutoFit/>
          </a:bodyPr>
          <a:lstStyle/>
          <a:p>
            <a:pPr algn="ctr"/>
            <a:r>
              <a:rPr lang="de-DE" sz="2800" b="1" dirty="0">
                <a:solidFill>
                  <a:srgbClr val="0070C0"/>
                </a:solidFill>
                <a:latin typeface="LMU CompatilFact" panose="02000500060000020003" pitchFamily="2" charset="0"/>
              </a:rPr>
              <a:t>Die Katholisch-Theologische Fakultät an der LMU</a:t>
            </a:r>
          </a:p>
        </p:txBody>
      </p:sp>
      <p:sp>
        <p:nvSpPr>
          <p:cNvPr id="11" name="Textfeld 10">
            <a:extLst>
              <a:ext uri="{FF2B5EF4-FFF2-40B4-BE49-F238E27FC236}">
                <a16:creationId xmlns:a16="http://schemas.microsoft.com/office/drawing/2014/main" id="{DFACDD47-2C26-AE41-D97B-E73AABB344AD}"/>
              </a:ext>
            </a:extLst>
          </p:cNvPr>
          <p:cNvSpPr txBox="1"/>
          <p:nvPr/>
        </p:nvSpPr>
        <p:spPr>
          <a:xfrm>
            <a:off x="654879" y="5360268"/>
            <a:ext cx="7776864" cy="954107"/>
          </a:xfrm>
          <a:prstGeom prst="rect">
            <a:avLst/>
          </a:prstGeom>
          <a:noFill/>
        </p:spPr>
        <p:txBody>
          <a:bodyPr wrap="square" rtlCol="0">
            <a:spAutoFit/>
          </a:bodyPr>
          <a:lstStyle/>
          <a:p>
            <a:pPr algn="ctr"/>
            <a:r>
              <a:rPr lang="de-DE" sz="2800" b="1" i="1" dirty="0" err="1">
                <a:solidFill>
                  <a:srgbClr val="0070C0"/>
                </a:solidFill>
                <a:latin typeface="LMU CompatilFact" panose="02000500060000020003" pitchFamily="2" charset="0"/>
              </a:rPr>
              <a:t>Theologicum</a:t>
            </a:r>
            <a:r>
              <a:rPr lang="de-DE" sz="2800" b="1" dirty="0">
                <a:solidFill>
                  <a:srgbClr val="0070C0"/>
                </a:solidFill>
                <a:latin typeface="LMU CompatilFact" panose="02000500060000020003" pitchFamily="2" charset="0"/>
              </a:rPr>
              <a:t> – </a:t>
            </a:r>
          </a:p>
          <a:p>
            <a:r>
              <a:rPr lang="de-DE" sz="2800" b="1" dirty="0">
                <a:solidFill>
                  <a:srgbClr val="0070C0"/>
                </a:solidFill>
                <a:latin typeface="LMU CompatilFact" panose="02000500060000020003" pitchFamily="2" charset="0"/>
              </a:rPr>
              <a:t>Geschwister-Scholl-Platz 1, 80539 München </a:t>
            </a:r>
          </a:p>
        </p:txBody>
      </p:sp>
    </p:spTree>
    <p:extLst>
      <p:ext uri="{BB962C8B-B14F-4D97-AF65-F5344CB8AC3E}">
        <p14:creationId xmlns:p14="http://schemas.microsoft.com/office/powerpoint/2010/main" val="2689606294"/>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4384</Words>
  <Application>Microsoft Office PowerPoint</Application>
  <PresentationFormat>Bildschirmpräsentation (4:3)</PresentationFormat>
  <Paragraphs>588</Paragraphs>
  <Slides>72</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72</vt:i4>
      </vt:variant>
    </vt:vector>
  </HeadingPairs>
  <TitlesOfParts>
    <vt:vector size="80" baseType="lpstr">
      <vt:lpstr>Arial</vt:lpstr>
      <vt:lpstr>Calibri</vt:lpstr>
      <vt:lpstr>Edwardian Script ITC</vt:lpstr>
      <vt:lpstr>LMU CompatilFact</vt:lpstr>
      <vt:lpstr>LMU CompatilFact SC</vt:lpstr>
      <vt:lpstr>Wingdings</vt:lpstr>
      <vt:lpstr>Larissa</vt:lpstr>
      <vt:lpstr>1_Larissa</vt:lpstr>
      <vt:lpstr>Einführung zum Studium der  Katholischen Theologie  an der  Ludwig-Maximilians-Universität München  Magister und BA-Studiengänge</vt:lpstr>
      <vt:lpstr>PowerPoint-Präsentation</vt:lpstr>
      <vt:lpstr>PowerPoint-Präsentation</vt:lpstr>
      <vt:lpstr>Grundinformationen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Missio</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Cedric</dc:creator>
  <cp:lastModifiedBy>Felix, Manuel</cp:lastModifiedBy>
  <cp:revision>138</cp:revision>
  <dcterms:created xsi:type="dcterms:W3CDTF">2017-01-10T16:51:04Z</dcterms:created>
  <dcterms:modified xsi:type="dcterms:W3CDTF">2024-09-29T16:43:36Z</dcterms:modified>
</cp:coreProperties>
</file>