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  <p:sldMasterId id="2147483670" r:id="rId2"/>
    <p:sldMasterId id="2147483662" r:id="rId3"/>
    <p:sldMasterId id="2147483665" r:id="rId4"/>
    <p:sldMasterId id="2147483663" r:id="rId5"/>
  </p:sldMasterIdLst>
  <p:notesMasterIdLst>
    <p:notesMasterId r:id="rId54"/>
  </p:notesMasterIdLst>
  <p:handoutMasterIdLst>
    <p:handoutMasterId r:id="rId55"/>
  </p:handoutMasterIdLst>
  <p:sldIdLst>
    <p:sldId id="256" r:id="rId6"/>
    <p:sldId id="264" r:id="rId7"/>
    <p:sldId id="261" r:id="rId8"/>
    <p:sldId id="267" r:id="rId9"/>
    <p:sldId id="268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263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0D15"/>
    <a:srgbClr val="616468"/>
    <a:srgbClr val="202321"/>
    <a:srgbClr val="F1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268" autoAdjust="0"/>
  </p:normalViewPr>
  <p:slideViewPr>
    <p:cSldViewPr snapToGrid="0" snapToObjects="1" showGuides="1">
      <p:cViewPr varScale="1">
        <p:scale>
          <a:sx n="74" d="100"/>
          <a:sy n="74" d="100"/>
        </p:scale>
        <p:origin x="340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3134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3D6EB26-41B6-4E19-83EC-E73738E884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19D0FE7-2B93-4C58-A1DB-4617AFF6CC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FB590-A5F8-45EA-AB8E-CD3CA1FFE559}" type="datetimeFigureOut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02.10.2026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C6C06B4-579F-4E55-B0ED-E501BEC306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145B85-05F0-4185-9F6F-AE416F8A75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A10E1-8931-4664-8B15-CAB9FC81E556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‹Nr.›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508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1C3ABC7-27AC-6D40-86E4-0C355E54A764}" type="datetimeFigureOut">
              <a:rPr lang="de-DE" smtClean="0"/>
              <a:pPr/>
              <a:t>02.10.2026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E1CAD0D-262D-F145-A422-6EFA995C351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8633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M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F51A07C-FE1A-F540-8B1D-0E34068DA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t="8872" b="1720"/>
          <a:stretch/>
        </p:blipFill>
        <p:spPr>
          <a:xfrm>
            <a:off x="10963933" y="449575"/>
            <a:ext cx="776688" cy="806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32C0B7F7-E1DB-3246-A459-8E85B8A52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2BFC629-71E6-471E-8487-188A0F977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23C141-9C08-4C77-B8A1-5F3A1981A0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  <p:pic>
        <p:nvPicPr>
          <p:cNvPr id="11" name="Bildplatzhalter 11">
            <a:extLst>
              <a:ext uri="{FF2B5EF4-FFF2-40B4-BE49-F238E27FC236}">
                <a16:creationId xmlns:a16="http://schemas.microsoft.com/office/drawing/2014/main" id="{78077E49-BB75-47DD-A564-32F635D212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" b="5"/>
          <a:stretch>
            <a:fillRect/>
          </a:stretch>
        </p:blipFill>
        <p:spPr>
          <a:xfrm>
            <a:off x="5372100" y="1493641"/>
            <a:ext cx="6819900" cy="53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F51A07C-FE1A-F540-8B1D-0E34068DA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4000"/>
          </a:blip>
          <a:srcRect t="8872" b="1720"/>
          <a:stretch/>
        </p:blipFill>
        <p:spPr>
          <a:xfrm>
            <a:off x="10963933" y="449575"/>
            <a:ext cx="776688" cy="8064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32C0B7F7-E1DB-3246-A459-8E85B8A52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2BFC629-71E6-471E-8487-188A0F977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4D7C6A-4C73-4663-8682-62AF58C8B9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72100" y="1484313"/>
            <a:ext cx="6819900" cy="5373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23C141-9C08-4C77-B8A1-5F3A1981A0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83523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MU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5" name="Bildplatzhalter 6">
            <a:extLst>
              <a:ext uri="{FF2B5EF4-FFF2-40B4-BE49-F238E27FC236}">
                <a16:creationId xmlns:a16="http://schemas.microsoft.com/office/drawing/2014/main" id="{9E3EC0D9-ADF9-484A-8AF7-707A2C63BA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0A05923-C642-2E4E-840A-327720B765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54D6F9D-B6EB-4F72-A2AF-B87B1D3A9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4397F4FF-24FF-46A8-9FD5-D8297FC33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  <p:pic>
        <p:nvPicPr>
          <p:cNvPr id="10" name="Bildplatzhalter 11">
            <a:extLst>
              <a:ext uri="{FF2B5EF4-FFF2-40B4-BE49-F238E27FC236}">
                <a16:creationId xmlns:a16="http://schemas.microsoft.com/office/drawing/2014/main" id="{E49330AE-63CD-4FA0-B981-354A53DBE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" b="5"/>
          <a:stretch>
            <a:fillRect/>
          </a:stretch>
        </p:blipFill>
        <p:spPr>
          <a:xfrm>
            <a:off x="5372100" y="1493641"/>
            <a:ext cx="6819900" cy="53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5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Bild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sp>
        <p:nvSpPr>
          <p:cNvPr id="15" name="Bildplatzhalter 6">
            <a:extLst>
              <a:ext uri="{FF2B5EF4-FFF2-40B4-BE49-F238E27FC236}">
                <a16:creationId xmlns:a16="http://schemas.microsoft.com/office/drawing/2014/main" id="{9E3EC0D9-ADF9-484A-8AF7-707A2C63BA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0A05923-C642-2E4E-840A-327720B765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54D6F9D-B6EB-4F72-A2AF-B87B1D3A9A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8D60EF3-4399-487D-BFA4-B4727760F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62575" y="1484313"/>
            <a:ext cx="6829425" cy="5373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4397F4FF-24FF-46A8-9FD5-D8297FC33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61245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rgbClr val="616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0925BAD-1A03-46E3-83C6-927F3F2322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8A3F8208-5ABF-4B9A-B91A-356813173BB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387477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, LogoTeileinh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Bildplatzhalter 6">
            <a:extLst>
              <a:ext uri="{FF2B5EF4-FFF2-40B4-BE49-F238E27FC236}">
                <a16:creationId xmlns:a16="http://schemas.microsoft.com/office/drawing/2014/main" id="{CB3A64BB-66BD-574D-8D10-B6B91D0A2D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69881" y="613578"/>
            <a:ext cx="886967" cy="455148"/>
          </a:xfrm>
          <a:prstGeom prst="rect">
            <a:avLst/>
          </a:prstGeom>
        </p:spPr>
        <p:txBody>
          <a:bodyPr anchor="ctr" anchorCtr="0"/>
          <a:lstStyle>
            <a:lvl1pPr algn="ctr">
              <a:buFontTx/>
              <a:buNone/>
              <a:defRPr sz="800" baseline="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9FD34168-7A63-4BE9-B1FA-940397BC8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F69A4752-2B43-4B39-B027-47806A5DDC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208614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A01B540-1535-644B-B828-DE3173BE5EAF}"/>
              </a:ext>
            </a:extLst>
          </p:cNvPr>
          <p:cNvSpPr/>
          <p:nvPr userDrawn="1"/>
        </p:nvSpPr>
        <p:spPr>
          <a:xfrm>
            <a:off x="5376454" y="1484313"/>
            <a:ext cx="6815545" cy="5373687"/>
          </a:xfrm>
          <a:prstGeom prst="rect">
            <a:avLst/>
          </a:prstGeom>
          <a:solidFill>
            <a:srgbClr val="616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33C79E-54DD-6F46-82D1-830E85DABCAD}"/>
              </a:ext>
            </a:extLst>
          </p:cNvPr>
          <p:cNvSpPr txBox="1"/>
          <p:nvPr userDrawn="1"/>
        </p:nvSpPr>
        <p:spPr>
          <a:xfrm>
            <a:off x="4006545" y="431809"/>
            <a:ext cx="184731" cy="409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206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6968607-CF30-B14E-8DDB-DAB29549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9AD86DE8-5751-A440-B2C4-58BF4A19C0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4509913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Untertitel</a:t>
            </a:r>
          </a:p>
          <a:p>
            <a:r>
              <a:rPr lang="de-DE" b="1" dirty="0">
                <a:effectLst/>
                <a:latin typeface="Arial" panose="020B0604020202020204" pitchFamily="34" charset="0"/>
              </a:rPr>
              <a:t>Dr. Max Maria Mustermann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00.00.2020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54FBD0-4BBB-413C-96F0-376E5E59CA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2189713"/>
            <a:ext cx="4513400" cy="146304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D4982841-B6DD-4A02-88CD-381D8C4A32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86000" y="440471"/>
            <a:ext cx="7720013" cy="8064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680" b="1" cap="all" spc="80" baseline="0"/>
            </a:lvl1pPr>
          </a:lstStyle>
          <a:p>
            <a:pPr lvl="0"/>
            <a:r>
              <a:rPr lang="de-DE" dirty="0"/>
              <a:t>Überschrift / Titel / Einrichtung XY</a:t>
            </a:r>
          </a:p>
        </p:txBody>
      </p:sp>
    </p:spTree>
    <p:extLst>
      <p:ext uri="{BB962C8B-B14F-4D97-AF65-F5344CB8AC3E}">
        <p14:creationId xmlns:p14="http://schemas.microsoft.com/office/powerpoint/2010/main" val="302347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125F89-1710-447C-BA80-DE17C2EF19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400" y="2151208"/>
            <a:ext cx="7200000" cy="1418469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rPr lang="de-DE" dirty="0"/>
              <a:t>1. Erstes Kapitel</a:t>
            </a:r>
          </a:p>
        </p:txBody>
      </p:sp>
    </p:spTree>
    <p:extLst>
      <p:ext uri="{BB962C8B-B14F-4D97-AF65-F5344CB8AC3E}">
        <p14:creationId xmlns:p14="http://schemas.microsoft.com/office/powerpoint/2010/main" val="2178750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3A6560-2FDE-481D-9A8E-1866470D9A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0491" y="444249"/>
            <a:ext cx="9577019" cy="1042988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Seitentitel mit einer Zeile oder</a:t>
            </a:r>
            <a:br>
              <a:rPr lang="de-DE" dirty="0"/>
            </a:br>
            <a:r>
              <a:rPr lang="de-DE" dirty="0"/>
              <a:t>maximal zwei Zeilen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5E4071A-44EF-49AA-BAC4-8488C57EBC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486" y="1493101"/>
            <a:ext cx="10166228" cy="9382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80"/>
              </a:lnSpc>
              <a:spcBef>
                <a:spcPts val="0"/>
              </a:spcBef>
              <a:buNone/>
              <a:defRPr sz="1900">
                <a:solidFill>
                  <a:srgbClr val="616468"/>
                </a:solidFill>
              </a:defRPr>
            </a:lvl1pPr>
            <a:lvl2pPr marL="407778" indent="0">
              <a:buNone/>
              <a:defRPr sz="1900">
                <a:solidFill>
                  <a:schemeClr val="tx2"/>
                </a:solidFill>
              </a:defRPr>
            </a:lvl2pPr>
            <a:lvl3pPr marL="815557" indent="0">
              <a:buNone/>
              <a:defRPr>
                <a:solidFill>
                  <a:schemeClr val="tx2"/>
                </a:solidFill>
              </a:defRPr>
            </a:lvl3pPr>
            <a:lvl4pPr marL="1223335" indent="0">
              <a:buNone/>
              <a:defRPr>
                <a:solidFill>
                  <a:schemeClr val="tx2"/>
                </a:solidFill>
              </a:defRPr>
            </a:lvl4pPr>
            <a:lvl5pPr marL="1631113" indent="0">
              <a:buNone/>
              <a:defRPr>
                <a:solidFill>
                  <a:schemeClr val="tx2"/>
                </a:solidFill>
              </a:defRPr>
            </a:lvl5pPr>
          </a:lstStyle>
          <a:p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Ne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quatur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? Quam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incipietur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accaepe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lenduciae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Itae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voluptatem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facepelita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dolupta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pore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pos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venti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blanien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tionsec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tempellabor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magnam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soloreria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quevoluptaturi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dolores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earis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dolute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vendae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nobis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ipsam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lab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ium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acculliqui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di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tecte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es quam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ressi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ulparis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apeliqui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ipiet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modio</a:t>
            </a:r>
            <a:r>
              <a:rPr lang="de-DE" dirty="0">
                <a:solidFill>
                  <a:srgbClr val="2F2F2F"/>
                </a:solidFill>
                <a:effectLst/>
                <a:latin typeface="Arial" panose="020B0604020202020204" pitchFamily="34" charset="0"/>
              </a:rPr>
              <a:t>. 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C99ED17-8C0B-4A38-8622-48A70F4A88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684" y="2635982"/>
            <a:ext cx="10166228" cy="2859210"/>
          </a:xfrm>
          <a:prstGeom prst="rect">
            <a:avLst/>
          </a:prstGeom>
        </p:spPr>
        <p:txBody>
          <a:bodyPr/>
          <a:lstStyle>
            <a:lvl1pPr marL="324000" indent="-324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"/>
              <a:defRPr sz="1900">
                <a:solidFill>
                  <a:srgbClr val="616468"/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900">
                <a:solidFill>
                  <a:srgbClr val="616468"/>
                </a:solidFill>
              </a:defRPr>
            </a:lvl2pPr>
          </a:lstStyle>
          <a:p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Itaquas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sitiam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vent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fuga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Pelit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laut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pliciis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reptatio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beatem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illestius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consecabo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Offici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pedi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omnis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essi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sinci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totae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perit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quamet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liscium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landia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quiasit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</a:t>
            </a:r>
          </a:p>
          <a:p>
            <a:pPr lvl="1"/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endParaRPr lang="de-DE" dirty="0">
              <a:solidFill>
                <a:srgbClr val="2F2F2F"/>
              </a:solidFill>
              <a:latin typeface="Arial" panose="020B0604020202020204" pitchFamily="34" charset="0"/>
            </a:endParaRPr>
          </a:p>
          <a:p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Quunda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doloreste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maximus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eatur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sapicipici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ab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non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nullori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mos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doluptassi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saniscitate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consequi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audae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simporem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si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venim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fugia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voloreptae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eturiam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aut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quiae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coribus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</a:t>
            </a:r>
          </a:p>
          <a:p>
            <a:pPr lvl="1"/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endParaRPr lang="de-DE" dirty="0">
              <a:solidFill>
                <a:srgbClr val="2F2F2F"/>
              </a:solidFill>
              <a:latin typeface="Arial" panose="020B0604020202020204" pitchFamily="34" charset="0"/>
            </a:endParaRPr>
          </a:p>
          <a:p>
            <a:pPr lvl="0">
              <a:defRPr/>
            </a:pP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Ucia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sam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quid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quo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doles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sequias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rat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facersp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edissuntotas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et,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di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berum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verore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sequas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represcium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faccabo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.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Adistis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dolor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aliquatem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quo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modis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accaecum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nossunt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ipsam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ratiam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, </a:t>
            </a: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voluptur</a:t>
            </a:r>
            <a:r>
              <a:rPr lang="de-DE" dirty="0">
                <a:solidFill>
                  <a:srgbClr val="2F2F2F"/>
                </a:solidFill>
                <a:latin typeface="Arial" panose="020B0604020202020204" pitchFamily="34" charset="0"/>
              </a:rPr>
              <a:t>?</a:t>
            </a:r>
          </a:p>
          <a:p>
            <a:pPr lvl="1">
              <a:defRPr/>
            </a:pPr>
            <a:r>
              <a:rPr lang="de-DE" dirty="0" err="1">
                <a:solidFill>
                  <a:srgbClr val="2F2F2F"/>
                </a:solidFill>
                <a:latin typeface="Arial" panose="020B0604020202020204" pitchFamily="34" charset="0"/>
              </a:rPr>
              <a:t>iuntur</a:t>
            </a:r>
            <a:endParaRPr lang="de-DE" dirty="0">
              <a:solidFill>
                <a:srgbClr val="2F2F2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51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rb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FF3871DC-3AE6-0046-9798-2B74B19887B1}"/>
              </a:ext>
            </a:extLst>
          </p:cNvPr>
          <p:cNvSpPr/>
          <p:nvPr userDrawn="1"/>
        </p:nvSpPr>
        <p:spPr>
          <a:xfrm>
            <a:off x="442800" y="1484313"/>
            <a:ext cx="832193" cy="685829"/>
          </a:xfrm>
          <a:prstGeom prst="rect">
            <a:avLst/>
          </a:prstGeom>
          <a:solidFill>
            <a:schemeClr val="tx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136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58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323A9624-D6DE-C345-9C75-F17A8B2EFEFC}"/>
              </a:ext>
            </a:extLst>
          </p:cNvPr>
          <p:cNvSpPr/>
          <p:nvPr userDrawn="1"/>
        </p:nvSpPr>
        <p:spPr>
          <a:xfrm>
            <a:off x="2820756" y="1484313"/>
            <a:ext cx="832193" cy="685829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R 255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G 255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B 255</a:t>
            </a:r>
            <a:endParaRPr lang="de-DE" sz="915" baseline="0" dirty="0">
              <a:solidFill>
                <a:schemeClr val="tx2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7699AD87-10CD-5C43-A6B2-3E71A6C1E6A5}"/>
              </a:ext>
            </a:extLst>
          </p:cNvPr>
          <p:cNvSpPr/>
          <p:nvPr userDrawn="1"/>
        </p:nvSpPr>
        <p:spPr>
          <a:xfrm>
            <a:off x="1631778" y="1484313"/>
            <a:ext cx="832193" cy="685829"/>
          </a:xfrm>
          <a:prstGeom prst="rect">
            <a:avLst/>
          </a:prstGeom>
          <a:solidFill>
            <a:schemeClr val="tx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35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7E6E40C0-B5CF-3040-971F-4D8BB55D0746}"/>
              </a:ext>
            </a:extLst>
          </p:cNvPr>
          <p:cNvSpPr/>
          <p:nvPr userDrawn="1"/>
        </p:nvSpPr>
        <p:spPr>
          <a:xfrm>
            <a:off x="442802" y="2240393"/>
            <a:ext cx="83219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LMU Grün </a:t>
            </a:r>
            <a:b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</a:b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5A2A488E-BCE0-BB4B-959A-3AC0A2CF9AFD}"/>
              </a:ext>
            </a:extLst>
          </p:cNvPr>
          <p:cNvSpPr/>
          <p:nvPr userDrawn="1"/>
        </p:nvSpPr>
        <p:spPr>
          <a:xfrm>
            <a:off x="442800" y="3144823"/>
            <a:ext cx="607189" cy="500399"/>
          </a:xfrm>
          <a:prstGeom prst="rect">
            <a:avLst/>
          </a:prstGeom>
          <a:solidFill>
            <a:schemeClr val="bg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98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100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104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BAF76B9D-1CB6-774E-B88E-0CACB598FEF6}"/>
              </a:ext>
            </a:extLst>
          </p:cNvPr>
          <p:cNvSpPr/>
          <p:nvPr userDrawn="1"/>
        </p:nvSpPr>
        <p:spPr>
          <a:xfrm>
            <a:off x="2177818" y="3144823"/>
            <a:ext cx="607189" cy="500399"/>
          </a:xfrm>
          <a:prstGeom prst="rect">
            <a:avLst/>
          </a:prstGeom>
          <a:solidFill>
            <a:schemeClr val="accent2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230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230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231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D45CC143-00CB-E043-9C6B-880F634668A7}"/>
              </a:ext>
            </a:extLst>
          </p:cNvPr>
          <p:cNvSpPr/>
          <p:nvPr userDrawn="1"/>
        </p:nvSpPr>
        <p:spPr>
          <a:xfrm>
            <a:off x="1310310" y="3144823"/>
            <a:ext cx="607189" cy="500399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192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193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195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C2788AA0-4D28-CA47-A881-1819C9B7F2B2}"/>
              </a:ext>
            </a:extLst>
          </p:cNvPr>
          <p:cNvSpPr/>
          <p:nvPr userDrawn="1"/>
        </p:nvSpPr>
        <p:spPr>
          <a:xfrm>
            <a:off x="3045759" y="3144823"/>
            <a:ext cx="607189" cy="500399"/>
          </a:xfrm>
          <a:prstGeom prst="rect">
            <a:avLst/>
          </a:prstGeom>
          <a:solidFill>
            <a:schemeClr val="accent3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R 245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G 245</a:t>
            </a:r>
          </a:p>
          <a:p>
            <a:r>
              <a:rPr lang="de-DE" sz="915" b="1" baseline="0" dirty="0">
                <a:solidFill>
                  <a:schemeClr val="tx2"/>
                </a:solidFill>
                <a:effectLst/>
                <a:latin typeface="LMU CompatilFact" panose="02000500060000020003" pitchFamily="2" charset="0"/>
              </a:rPr>
              <a:t>B 245</a:t>
            </a:r>
            <a:endParaRPr lang="de-DE" sz="915" baseline="0" dirty="0">
              <a:solidFill>
                <a:schemeClr val="tx2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20A40CC5-176B-9442-82E4-408CAB2349BC}"/>
              </a:ext>
            </a:extLst>
          </p:cNvPr>
          <p:cNvSpPr/>
          <p:nvPr userDrawn="1"/>
        </p:nvSpPr>
        <p:spPr>
          <a:xfrm>
            <a:off x="442802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Dunkelgrau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FA56A28D-A369-AD4B-AF9B-25C454F18A4E}"/>
              </a:ext>
            </a:extLst>
          </p:cNvPr>
          <p:cNvSpPr/>
          <p:nvPr userDrawn="1"/>
        </p:nvSpPr>
        <p:spPr>
          <a:xfrm>
            <a:off x="1310310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Mittelgrau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7EF2EF5B-E92A-5D4A-8161-D33FFACE7341}"/>
              </a:ext>
            </a:extLst>
          </p:cNvPr>
          <p:cNvSpPr/>
          <p:nvPr userDrawn="1"/>
        </p:nvSpPr>
        <p:spPr>
          <a:xfrm>
            <a:off x="2187234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Hellgrau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14B21CFC-1C2A-AD4E-82DE-A68CEF4308BE}"/>
              </a:ext>
            </a:extLst>
          </p:cNvPr>
          <p:cNvSpPr/>
          <p:nvPr userDrawn="1"/>
        </p:nvSpPr>
        <p:spPr>
          <a:xfrm>
            <a:off x="3048909" y="3750534"/>
            <a:ext cx="607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Sekundär Lichtgrau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C73389B4-7374-AB43-B9CD-0CA5B6ED4B02}"/>
              </a:ext>
            </a:extLst>
          </p:cNvPr>
          <p:cNvSpPr/>
          <p:nvPr userDrawn="1"/>
        </p:nvSpPr>
        <p:spPr>
          <a:xfrm>
            <a:off x="1617118" y="2240392"/>
            <a:ext cx="83219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Schwarz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A8E62580-B452-9141-99B8-14D406341FD8}"/>
              </a:ext>
            </a:extLst>
          </p:cNvPr>
          <p:cNvSpPr/>
          <p:nvPr userDrawn="1"/>
        </p:nvSpPr>
        <p:spPr>
          <a:xfrm>
            <a:off x="2821937" y="2240392"/>
            <a:ext cx="832193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 err="1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Weiss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5C5DB8B7-067A-624F-90A9-5FE69A8819FA}"/>
              </a:ext>
            </a:extLst>
          </p:cNvPr>
          <p:cNvSpPr/>
          <p:nvPr userDrawn="1"/>
        </p:nvSpPr>
        <p:spPr>
          <a:xfrm>
            <a:off x="4619182" y="1485446"/>
            <a:ext cx="607189" cy="500399"/>
          </a:xfrm>
          <a:prstGeom prst="rect">
            <a:avLst/>
          </a:prstGeom>
          <a:solidFill>
            <a:schemeClr val="accent4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135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1A10FA4C-181C-BD41-AD4E-730F52457796}"/>
              </a:ext>
            </a:extLst>
          </p:cNvPr>
          <p:cNvSpPr/>
          <p:nvPr userDrawn="1"/>
        </p:nvSpPr>
        <p:spPr>
          <a:xfrm>
            <a:off x="6354200" y="1485446"/>
            <a:ext cx="607189" cy="500399"/>
          </a:xfrm>
          <a:prstGeom prst="rect">
            <a:avLst/>
          </a:prstGeom>
          <a:solidFill>
            <a:schemeClr val="accent6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140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64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145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A2466A38-6ECC-DF4F-869F-B98502E2D6A6}"/>
              </a:ext>
            </a:extLst>
          </p:cNvPr>
          <p:cNvSpPr/>
          <p:nvPr userDrawn="1"/>
        </p:nvSpPr>
        <p:spPr>
          <a:xfrm>
            <a:off x="5486692" y="1485446"/>
            <a:ext cx="607189" cy="500399"/>
          </a:xfrm>
          <a:prstGeom prst="rect">
            <a:avLst/>
          </a:prstGeom>
          <a:solidFill>
            <a:schemeClr val="accent5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100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59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227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59F62C27-0EB2-5442-90B6-6A8F0C17931E}"/>
              </a:ext>
            </a:extLst>
          </p:cNvPr>
          <p:cNvSpPr/>
          <p:nvPr userDrawn="1"/>
        </p:nvSpPr>
        <p:spPr>
          <a:xfrm>
            <a:off x="7222141" y="1485446"/>
            <a:ext cx="607189" cy="500399"/>
          </a:xfrm>
          <a:prstGeom prst="rect">
            <a:avLst/>
          </a:prstGeom>
          <a:solidFill>
            <a:srgbClr val="DC0D15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215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25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25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5B9B3239-0231-A24D-B42D-624E409B3D20}"/>
              </a:ext>
            </a:extLst>
          </p:cNvPr>
          <p:cNvSpPr/>
          <p:nvPr userDrawn="1"/>
        </p:nvSpPr>
        <p:spPr>
          <a:xfrm>
            <a:off x="4619184" y="2091158"/>
            <a:ext cx="60718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Blau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hteck 70">
            <a:extLst>
              <a:ext uri="{FF2B5EF4-FFF2-40B4-BE49-F238E27FC236}">
                <a16:creationId xmlns:a16="http://schemas.microsoft.com/office/drawing/2014/main" id="{D90492F4-04D9-0D48-A32F-3E322C29483A}"/>
              </a:ext>
            </a:extLst>
          </p:cNvPr>
          <p:cNvSpPr/>
          <p:nvPr userDrawn="1"/>
        </p:nvSpPr>
        <p:spPr>
          <a:xfrm>
            <a:off x="5486691" y="2091158"/>
            <a:ext cx="705915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Cyan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hteck 71">
            <a:extLst>
              <a:ext uri="{FF2B5EF4-FFF2-40B4-BE49-F238E27FC236}">
                <a16:creationId xmlns:a16="http://schemas.microsoft.com/office/drawing/2014/main" id="{0C3949AB-62CF-6643-83F3-F76B12005678}"/>
              </a:ext>
            </a:extLst>
          </p:cNvPr>
          <p:cNvSpPr/>
          <p:nvPr userDrawn="1"/>
        </p:nvSpPr>
        <p:spPr>
          <a:xfrm>
            <a:off x="6363616" y="2091157"/>
            <a:ext cx="705914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Violett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hteck 72">
            <a:extLst>
              <a:ext uri="{FF2B5EF4-FFF2-40B4-BE49-F238E27FC236}">
                <a16:creationId xmlns:a16="http://schemas.microsoft.com/office/drawing/2014/main" id="{3CD1B9CD-D09C-5D4A-B064-6355897E2041}"/>
              </a:ext>
            </a:extLst>
          </p:cNvPr>
          <p:cNvSpPr/>
          <p:nvPr userDrawn="1"/>
        </p:nvSpPr>
        <p:spPr>
          <a:xfrm>
            <a:off x="7225291" y="2091158"/>
            <a:ext cx="60718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Rot</a:t>
            </a:r>
            <a:endParaRPr lang="de-DE" sz="800" baseline="0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E0B457DF-BD61-044B-ACA4-342889CA02A1}"/>
              </a:ext>
            </a:extLst>
          </p:cNvPr>
          <p:cNvSpPr/>
          <p:nvPr userDrawn="1"/>
        </p:nvSpPr>
        <p:spPr>
          <a:xfrm>
            <a:off x="4619182" y="2490933"/>
            <a:ext cx="607189" cy="500399"/>
          </a:xfrm>
          <a:prstGeom prst="rect">
            <a:avLst/>
          </a:prstGeom>
          <a:solidFill>
            <a:srgbClr val="F18700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R 241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G 135</a:t>
            </a:r>
          </a:p>
          <a:p>
            <a:r>
              <a:rPr lang="de-DE" sz="915" b="1" baseline="0" dirty="0">
                <a:solidFill>
                  <a:schemeClr val="bg1"/>
                </a:solidFill>
                <a:effectLst/>
                <a:latin typeface="LMU CompatilFact" panose="02000500060000020003" pitchFamily="2" charset="0"/>
              </a:rPr>
              <a:t>B 0</a:t>
            </a:r>
            <a:endParaRPr lang="de-DE" sz="915" baseline="0" dirty="0">
              <a:solidFill>
                <a:schemeClr val="bg1"/>
              </a:solidFill>
              <a:effectLst/>
              <a:latin typeface="LMU CompatilFact" panose="02000500060000020003" pitchFamily="2" charset="0"/>
            </a:endParaRPr>
          </a:p>
        </p:txBody>
      </p:sp>
      <p:sp>
        <p:nvSpPr>
          <p:cNvPr id="75" name="Rechteck 74">
            <a:extLst>
              <a:ext uri="{FF2B5EF4-FFF2-40B4-BE49-F238E27FC236}">
                <a16:creationId xmlns:a16="http://schemas.microsoft.com/office/drawing/2014/main" id="{4931D8B5-D9AB-D547-B4C3-602A0499C239}"/>
              </a:ext>
            </a:extLst>
          </p:cNvPr>
          <p:cNvSpPr/>
          <p:nvPr userDrawn="1"/>
        </p:nvSpPr>
        <p:spPr>
          <a:xfrm>
            <a:off x="4619184" y="3096644"/>
            <a:ext cx="867508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de-DE" sz="800" b="1" baseline="0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Akzent Orange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7818" y="444257"/>
            <a:ext cx="9571269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Farbübersicht</a:t>
            </a:r>
          </a:p>
        </p:txBody>
      </p:sp>
    </p:spTree>
    <p:extLst>
      <p:ext uri="{BB962C8B-B14F-4D97-AF65-F5344CB8AC3E}">
        <p14:creationId xmlns:p14="http://schemas.microsoft.com/office/powerpoint/2010/main" val="277468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mit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80492" y="444257"/>
            <a:ext cx="9568595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Titel mit Inhalt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BEFC134-44F4-4ACC-9EF7-B0CCCECBE3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6088" y="1484313"/>
            <a:ext cx="11303000" cy="492918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200">
                <a:solidFill>
                  <a:srgbClr val="616468"/>
                </a:solidFill>
              </a:defRPr>
            </a:lvl1pPr>
            <a:lvl2pPr>
              <a:buClr>
                <a:schemeClr val="tx1"/>
              </a:buClr>
              <a:defRPr sz="2100">
                <a:solidFill>
                  <a:srgbClr val="616468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rgbClr val="616468"/>
                </a:solidFill>
              </a:defRPr>
            </a:lvl3pPr>
            <a:lvl4pPr>
              <a:buClr>
                <a:schemeClr val="tx1"/>
              </a:buClr>
              <a:defRPr sz="1900">
                <a:solidFill>
                  <a:srgbClr val="616468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rgbClr val="616468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95358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F2973FF0-2276-5A4B-B95B-42413B8B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6400" y="6426773"/>
            <a:ext cx="720000" cy="27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 b="1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algn="l"/>
            <a:fld id="{3889EAAA-2A39-E347-B0AA-909793490C0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565346-2219-4849-9A7A-79720DD03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700" y="444257"/>
            <a:ext cx="9577387" cy="104998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 b="1"/>
            </a:lvl1pPr>
          </a:lstStyle>
          <a:p>
            <a:r>
              <a:rPr lang="de-DE" dirty="0"/>
              <a:t>Nur Titel</a:t>
            </a:r>
          </a:p>
        </p:txBody>
      </p:sp>
    </p:spTree>
    <p:extLst>
      <p:ext uri="{BB962C8B-B14F-4D97-AF65-F5344CB8AC3E}">
        <p14:creationId xmlns:p14="http://schemas.microsoft.com/office/powerpoint/2010/main" val="61024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ück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4">
            <a:extLst>
              <a:ext uri="{FF2B5EF4-FFF2-40B4-BE49-F238E27FC236}">
                <a16:creationId xmlns:a16="http://schemas.microsoft.com/office/drawing/2014/main" id="{63CEC714-79BB-CB4B-8FB7-5903011CD8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400" y="5184000"/>
            <a:ext cx="5649600" cy="12763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fontAlgn="b">
              <a:lnSpc>
                <a:spcPts val="1800"/>
              </a:lnSpc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r>
              <a:rPr lang="de-DE" b="1" dirty="0">
                <a:effectLst/>
                <a:latin typeface="Arial" panose="020B0604020202020204" pitchFamily="34" charset="0"/>
              </a:rPr>
              <a:t>Absendername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>
                <a:effectLst/>
                <a:latin typeface="Arial" panose="020B0604020202020204" pitchFamily="34" charset="0"/>
              </a:rPr>
              <a:t>Musterstraße 00 · 80000 München · Tel. +49 89 0000 0000 </a:t>
            </a:r>
            <a:br>
              <a:rPr lang="de-DE" b="1" dirty="0">
                <a:effectLst/>
                <a:latin typeface="Arial" panose="020B0604020202020204" pitchFamily="34" charset="0"/>
              </a:rPr>
            </a:br>
            <a:r>
              <a:rPr lang="de-DE" b="1" dirty="0" err="1">
                <a:effectLst/>
                <a:latin typeface="Arial" panose="020B0604020202020204" pitchFamily="34" charset="0"/>
              </a:rPr>
              <a:t>info@musterdomain.de</a:t>
            </a:r>
            <a:r>
              <a:rPr lang="de-DE" b="1" dirty="0">
                <a:effectLst/>
                <a:latin typeface="Arial" panose="020B0604020202020204" pitchFamily="34" charset="0"/>
              </a:rPr>
              <a:t> · </a:t>
            </a:r>
            <a:r>
              <a:rPr lang="de-DE" b="1" dirty="0" err="1">
                <a:effectLst/>
                <a:latin typeface="Arial" panose="020B0604020202020204" pitchFamily="34" charset="0"/>
              </a:rPr>
              <a:t>www.musterdomain.de</a:t>
            </a:r>
            <a:endParaRPr lang="de-D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D72F1F-1A49-6848-A8CB-5DD9EC0B6D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8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emf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FD8EF26-FA82-6D40-93F2-70EAE952FA46}"/>
              </a:ext>
            </a:extLst>
          </p:cNvPr>
          <p:cNvSpPr/>
          <p:nvPr userDrawn="1"/>
        </p:nvSpPr>
        <p:spPr>
          <a:xfrm>
            <a:off x="1" y="1483200"/>
            <a:ext cx="5376454" cy="537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A465598-6EE5-EE49-A177-6E3551F9A56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46400" y="434007"/>
            <a:ext cx="113030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6" r:id="rId2"/>
    <p:sldLayoutId id="2147483661" r:id="rId3"/>
    <p:sldLayoutId id="2147483677" r:id="rId4"/>
    <p:sldLayoutId id="2147483669" r:id="rId5"/>
    <p:sldLayoutId id="2147483655" r:id="rId6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 userDrawn="1">
          <p15:clr>
            <a:srgbClr val="F26B43"/>
          </p15:clr>
        </p15:guide>
        <p15:guide id="5" orient="horz" pos="4042" userDrawn="1">
          <p15:clr>
            <a:srgbClr val="F26B43"/>
          </p15:clr>
        </p15:guide>
        <p15:guide id="9" pos="7401" userDrawn="1">
          <p15:clr>
            <a:srgbClr val="F26B43"/>
          </p15:clr>
        </p15:guide>
        <p15:guide id="13" pos="279" userDrawn="1">
          <p15:clr>
            <a:srgbClr val="F26B43"/>
          </p15:clr>
        </p15:guide>
        <p15:guide id="14" orient="horz" pos="278" userDrawn="1">
          <p15:clr>
            <a:srgbClr val="F26B43"/>
          </p15:clr>
        </p15:guide>
        <p15:guide id="15" orient="horz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FD8EF26-FA82-6D40-93F2-70EAE952FA46}"/>
              </a:ext>
            </a:extLst>
          </p:cNvPr>
          <p:cNvSpPr/>
          <p:nvPr userDrawn="1"/>
        </p:nvSpPr>
        <p:spPr>
          <a:xfrm>
            <a:off x="1" y="1483200"/>
            <a:ext cx="5376454" cy="537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EC720E-3048-2B4D-B927-E08F3BECF1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500" y="416422"/>
            <a:ext cx="113030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5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99E554-D74C-2D46-A4A0-20AFFC9B03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8648700" y="2743200"/>
            <a:ext cx="3543300" cy="41148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A7DF8FA-2683-4642-B02D-78840267E6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6399" y="441325"/>
            <a:ext cx="1744349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4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26BA1FC-2AA7-46D3-BA9A-D73D533597C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46399" y="432533"/>
            <a:ext cx="1744349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84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4" r:id="rId3"/>
    <p:sldLayoutId id="2147483675" r:id="rId4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DED63A8-5311-184A-B74C-C37B428BFE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6400" y="442801"/>
            <a:ext cx="1745167" cy="82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0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hf hdr="0" ftr="0"/>
  <p:txStyles>
    <p:titleStyle>
      <a:lvl1pPr algn="l" defTabSz="815557" rtl="0" eaLnBrk="1" latinLnBrk="0" hangingPunct="1">
        <a:lnSpc>
          <a:spcPct val="90000"/>
        </a:lnSpc>
        <a:spcBef>
          <a:spcPct val="0"/>
        </a:spcBef>
        <a:buNone/>
        <a:defRPr sz="39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3890" indent="-203890" algn="l" defTabSz="815557" rtl="0" eaLnBrk="1" latinLnBrk="0" hangingPunct="1">
        <a:lnSpc>
          <a:spcPct val="90000"/>
        </a:lnSpc>
        <a:spcBef>
          <a:spcPts val="892"/>
        </a:spcBef>
        <a:buFont typeface="Arial" panose="020B0604020202020204" pitchFamily="34" charset="0"/>
        <a:buChar char="•"/>
        <a:defRPr sz="2498" kern="1200">
          <a:solidFill>
            <a:schemeClr val="tx1"/>
          </a:solidFill>
          <a:latin typeface="+mn-lt"/>
          <a:ea typeface="+mn-ea"/>
          <a:cs typeface="+mn-cs"/>
        </a:defRPr>
      </a:lvl1pPr>
      <a:lvl2pPr marL="611668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2141" kern="1200">
          <a:solidFill>
            <a:schemeClr val="tx1"/>
          </a:solidFill>
          <a:latin typeface="+mn-lt"/>
          <a:ea typeface="+mn-ea"/>
          <a:cs typeface="+mn-cs"/>
        </a:defRPr>
      </a:lvl2pPr>
      <a:lvl3pPr marL="101944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784" kern="1200">
          <a:solidFill>
            <a:schemeClr val="tx1"/>
          </a:solidFill>
          <a:latin typeface="+mn-lt"/>
          <a:ea typeface="+mn-ea"/>
          <a:cs typeface="+mn-cs"/>
        </a:defRPr>
      </a:lvl3pPr>
      <a:lvl4pPr marL="1427225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835003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242782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650560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3058339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466117" indent="-203890" algn="l" defTabSz="815557" rtl="0" eaLnBrk="1" latinLnBrk="0" hangingPunct="1">
        <a:lnSpc>
          <a:spcPct val="90000"/>
        </a:lnSpc>
        <a:spcBef>
          <a:spcPts val="446"/>
        </a:spcBef>
        <a:buFont typeface="Arial" panose="020B0604020202020204" pitchFamily="34" charset="0"/>
        <a:buChar char="•"/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1pPr>
      <a:lvl2pPr marL="407778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2pPr>
      <a:lvl3pPr marL="81555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3pPr>
      <a:lvl4pPr marL="1223335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4pPr>
      <a:lvl5pPr marL="1631114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5pPr>
      <a:lvl6pPr marL="2038892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6pPr>
      <a:lvl7pPr marL="2446670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7pPr>
      <a:lvl8pPr marL="2854449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8pPr>
      <a:lvl9pPr marL="3262227" algn="l" defTabSz="815557" rtl="0" eaLnBrk="1" latinLnBrk="0" hangingPunct="1">
        <a:defRPr sz="16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935">
          <p15:clr>
            <a:srgbClr val="F26B43"/>
          </p15:clr>
        </p15:guide>
        <p15:guide id="5" orient="horz" pos="4042">
          <p15:clr>
            <a:srgbClr val="F26B43"/>
          </p15:clr>
        </p15:guide>
        <p15:guide id="9" pos="7401">
          <p15:clr>
            <a:srgbClr val="F26B43"/>
          </p15:clr>
        </p15:guide>
        <p15:guide id="13" pos="279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ra.lmu.de/de/studium/recht-als-nebenfach/index.html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oodle.lmu.de/course/view.php?id=11677" TargetMode="External"/><Relationship Id="rId2" Type="http://schemas.openxmlformats.org/officeDocument/2006/relationships/hyperlink" Target="https://www.jura.lmu.de/de/studium/recht-als-nebenfach/index.html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helpdesk@campus.lmu.de" TargetMode="External"/><Relationship Id="rId2" Type="http://schemas.openxmlformats.org/officeDocument/2006/relationships/hyperlink" Target="http://helpdesk.campus.lmu.de/" TargetMode="Externa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ra.uni-muenchen.de/fakultaet/riz/ausbildung/index.html" TargetMode="External"/><Relationship Id="rId2" Type="http://schemas.openxmlformats.org/officeDocument/2006/relationships/hyperlink" Target="http://www.lrz-muenchen.de/info/studenten/index.html/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ub.uni-muenchen.de/schulungen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-a.uni-muenchen.de/index.html" TargetMode="External"/><Relationship Id="rId2" Type="http://schemas.openxmlformats.org/officeDocument/2006/relationships/hyperlink" Target="http://www.vhb.org/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fremdsprachen.lmu.de/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mailto:BA-Recht@jura.uni-muenchen.de" TargetMode="Externa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hb.org/" TargetMode="Externa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mailto:BA-Recht@jura.uni-muenchen.de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platzhalter 30">
            <a:extLst>
              <a:ext uri="{FF2B5EF4-FFF2-40B4-BE49-F238E27FC236}">
                <a16:creationId xmlns:a16="http://schemas.microsoft.com/office/drawing/2014/main" id="{9BFB71F5-6ED9-48C6-A18F-3CCC0EACE5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/>
              <a:t>Akadem</a:t>
            </a:r>
            <a:r>
              <a:rPr lang="de-DE" dirty="0"/>
              <a:t>. Oberrätin Kirstin Neumann</a:t>
            </a:r>
          </a:p>
        </p:txBody>
      </p:sp>
      <p:sp>
        <p:nvSpPr>
          <p:cNvPr id="28" name="Titel 27">
            <a:extLst>
              <a:ext uri="{FF2B5EF4-FFF2-40B4-BE49-F238E27FC236}">
                <a16:creationId xmlns:a16="http://schemas.microsoft.com/office/drawing/2014/main" id="{C59BDE9D-9DBD-4845-99B3-C4653C4A3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für Studienanfänger des Nebenfachs: Rechtswissenschaften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7E7791-15CE-45D4-9F17-7571E9D765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BACHELOR RECHT ALS NEBENFACH</a:t>
            </a:r>
          </a:p>
        </p:txBody>
      </p:sp>
    </p:spTree>
    <p:extLst>
      <p:ext uri="{BB962C8B-B14F-4D97-AF65-F5344CB8AC3E}">
        <p14:creationId xmlns:p14="http://schemas.microsoft.com/office/powerpoint/2010/main" val="279784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Agenda der Einführung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2023672"/>
            <a:ext cx="10166228" cy="34715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Kontakt-Infos – Basisdaten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B.A. Nebenfach Recht – Münchener Modell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Studiengang - Aufbau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Studiengang - Einzelfragen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Praktische Hinweise &amp;Tipps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797FE92-8385-4D4F-AA82-12B58C44C980}"/>
              </a:ext>
            </a:extLst>
          </p:cNvPr>
          <p:cNvSpPr/>
          <p:nvPr/>
        </p:nvSpPr>
        <p:spPr>
          <a:xfrm>
            <a:off x="442913" y="2023672"/>
            <a:ext cx="3829284" cy="419725"/>
          </a:xfrm>
          <a:prstGeom prst="rect">
            <a:avLst/>
          </a:prstGeom>
          <a:noFill/>
          <a:ln w="38100">
            <a:solidFill>
              <a:srgbClr val="DC0D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691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3</a:t>
            </a:fld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58A2DD80-3A04-4FC8-85B7-1E4458137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HAUPTFACH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421ACCEC-2D32-40A5-9D25-595C57E707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Picture 7" descr="0612_reiter_01">
            <a:extLst>
              <a:ext uri="{FF2B5EF4-FFF2-40B4-BE49-F238E27FC236}">
                <a16:creationId xmlns:a16="http://schemas.microsoft.com/office/drawing/2014/main" id="{A2ADEB3B-8A47-4766-A468-4D4BC0CB4E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3" b="26759"/>
          <a:stretch/>
        </p:blipFill>
        <p:spPr bwMode="auto">
          <a:xfrm>
            <a:off x="0" y="1500823"/>
            <a:ext cx="12192000" cy="5946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66DA944-7355-4887-9A87-BCDAEFB5D970}"/>
              </a:ext>
            </a:extLst>
          </p:cNvPr>
          <p:cNvSpPr txBox="1"/>
          <p:nvPr/>
        </p:nvSpPr>
        <p:spPr>
          <a:xfrm>
            <a:off x="1501607" y="3222885"/>
            <a:ext cx="9188787" cy="1692771"/>
          </a:xfrm>
          <a:prstGeom prst="rect">
            <a:avLst/>
          </a:prstGeom>
          <a:solidFill>
            <a:schemeClr val="lt1">
              <a:alpha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200" dirty="0"/>
              <a:t>Kleine Umfrage: </a:t>
            </a:r>
          </a:p>
          <a:p>
            <a:pPr algn="ctr"/>
            <a:endParaRPr lang="de-DE" sz="3600" dirty="0"/>
          </a:p>
          <a:p>
            <a:pPr algn="ctr"/>
            <a:r>
              <a:rPr lang="de-DE" sz="3600" b="1" dirty="0"/>
              <a:t>Welches Hauptfach studieren Sie?</a:t>
            </a:r>
          </a:p>
        </p:txBody>
      </p:sp>
    </p:spTree>
    <p:extLst>
      <p:ext uri="{BB962C8B-B14F-4D97-AF65-F5344CB8AC3E}">
        <p14:creationId xmlns:p14="http://schemas.microsoft.com/office/powerpoint/2010/main" val="173779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Wer sind wir? – Bachelor Recht als Nebenfach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80"/>
            <a:ext cx="10166228" cy="3636412"/>
          </a:xfrm>
        </p:spPr>
        <p:txBody>
          <a:bodyPr/>
          <a:lstStyle/>
          <a:p>
            <a:pPr marL="0" indent="0"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Professor Dr. Hermann 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(Leitung des Nebenfaches Rechtswissenschaften)</a:t>
            </a:r>
          </a:p>
          <a:p>
            <a:pPr marL="0" indent="0">
              <a:buNone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Akademische Oberrätin </a:t>
            </a:r>
            <a:r>
              <a:rPr lang="de-DE" altLang="de-DE" sz="2000" b="1" dirty="0">
                <a:solidFill>
                  <a:schemeClr val="tx1"/>
                </a:solidFill>
              </a:rPr>
              <a:t>Kirstin Neumann 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(Studienkoordinatorin, Fachstudienberatung Bachelor 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&amp; Leiterin des Prüfungsamtes)</a:t>
            </a:r>
          </a:p>
          <a:p>
            <a:pPr marL="0" indent="0">
              <a:buNone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Birgit Peppler 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(Sekretariat &amp; Prüfungsamt)</a:t>
            </a:r>
          </a:p>
          <a:p>
            <a:pPr marL="0" indent="0">
              <a:buNone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Team</a:t>
            </a:r>
            <a:r>
              <a:rPr lang="de-DE" altLang="de-DE" sz="2000" b="1" dirty="0">
                <a:solidFill>
                  <a:schemeClr val="bg2"/>
                </a:solidFill>
              </a:rPr>
              <a:t> 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aus Professoren, Dozenten, Lektoren und studentischen sowie 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wissenschaftlichen Hilfskräften</a:t>
            </a:r>
          </a:p>
          <a:p>
            <a:pPr marL="0" indent="0">
              <a:buNone/>
              <a:tabLst>
                <a:tab pos="3043238" algn="l"/>
              </a:tabLst>
              <a:defRPr/>
            </a:pPr>
            <a:endParaRPr lang="de-DE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2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Unsere Büroräume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80"/>
            <a:ext cx="11314597" cy="3636412"/>
          </a:xfrm>
        </p:spPr>
        <p:txBody>
          <a:bodyPr/>
          <a:lstStyle/>
          <a:p>
            <a:pPr>
              <a:spcBef>
                <a:spcPts val="600"/>
              </a:spcBef>
              <a:buClrTx/>
              <a:buNone/>
            </a:pPr>
            <a:r>
              <a:rPr lang="en-GB" altLang="de-DE" sz="2000" b="1" dirty="0" err="1">
                <a:solidFill>
                  <a:schemeClr val="tx1"/>
                </a:solidFill>
              </a:rPr>
              <a:t>Schönfeldstraße</a:t>
            </a:r>
            <a:r>
              <a:rPr lang="en-GB" altLang="de-DE" sz="2000" b="1" dirty="0">
                <a:solidFill>
                  <a:schemeClr val="tx1"/>
                </a:solidFill>
              </a:rPr>
              <a:t> 13 A</a:t>
            </a:r>
          </a:p>
          <a:p>
            <a:pPr>
              <a:spcBef>
                <a:spcPts val="600"/>
              </a:spcBef>
              <a:buClrTx/>
              <a:buNone/>
            </a:pPr>
            <a:endParaRPr lang="en-GB" altLang="de-DE" sz="2000" b="1" dirty="0"/>
          </a:p>
          <a:p>
            <a:pPr>
              <a:spcBef>
                <a:spcPts val="600"/>
              </a:spcBef>
              <a:buClrTx/>
            </a:pPr>
            <a:r>
              <a:rPr lang="en-GB" altLang="de-DE" sz="2000" dirty="0">
                <a:solidFill>
                  <a:schemeClr val="bg2"/>
                </a:solidFill>
              </a:rPr>
              <a:t>Auf </a:t>
            </a:r>
            <a:r>
              <a:rPr lang="en-GB" altLang="de-DE" sz="2000" dirty="0" err="1">
                <a:solidFill>
                  <a:schemeClr val="bg2"/>
                </a:solidFill>
              </a:rPr>
              <a:t>dem</a:t>
            </a:r>
            <a:r>
              <a:rPr lang="en-GB" altLang="de-DE" sz="2000" dirty="0">
                <a:solidFill>
                  <a:schemeClr val="bg2"/>
                </a:solidFill>
              </a:rPr>
              <a:t> </a:t>
            </a:r>
            <a:r>
              <a:rPr lang="en-GB" altLang="de-DE" sz="2000" dirty="0" err="1">
                <a:solidFill>
                  <a:schemeClr val="bg2"/>
                </a:solidFill>
              </a:rPr>
              <a:t>Weg</a:t>
            </a:r>
            <a:r>
              <a:rPr lang="en-GB" altLang="de-DE" sz="2000" dirty="0">
                <a:solidFill>
                  <a:schemeClr val="bg2"/>
                </a:solidFill>
              </a:rPr>
              <a:t> von der Uni in </a:t>
            </a:r>
            <a:r>
              <a:rPr lang="en-GB" altLang="de-DE" sz="2000" dirty="0" err="1">
                <a:solidFill>
                  <a:schemeClr val="bg2"/>
                </a:solidFill>
              </a:rPr>
              <a:t>Richtung</a:t>
            </a:r>
            <a:r>
              <a:rPr lang="en-GB" altLang="de-DE" sz="2000" dirty="0">
                <a:solidFill>
                  <a:schemeClr val="bg2"/>
                </a:solidFill>
              </a:rPr>
              <a:t> </a:t>
            </a:r>
            <a:r>
              <a:rPr lang="en-GB" altLang="de-DE" sz="2000" dirty="0" err="1">
                <a:solidFill>
                  <a:schemeClr val="bg2"/>
                </a:solidFill>
              </a:rPr>
              <a:t>Odeonsplatz</a:t>
            </a:r>
            <a:r>
              <a:rPr lang="en-GB" altLang="de-DE" sz="2000" dirty="0">
                <a:solidFill>
                  <a:schemeClr val="bg2"/>
                </a:solidFill>
              </a:rPr>
              <a:t> an der </a:t>
            </a:r>
            <a:r>
              <a:rPr lang="en-GB" altLang="de-DE" sz="2000" dirty="0" err="1">
                <a:solidFill>
                  <a:schemeClr val="bg2"/>
                </a:solidFill>
              </a:rPr>
              <a:t>Stabi</a:t>
            </a:r>
            <a:r>
              <a:rPr lang="en-GB" altLang="de-DE" sz="2000" dirty="0">
                <a:solidFill>
                  <a:schemeClr val="bg2"/>
                </a:solidFill>
              </a:rPr>
              <a:t> </a:t>
            </a:r>
            <a:r>
              <a:rPr lang="en-GB" altLang="de-DE" sz="2000" dirty="0" err="1">
                <a:solidFill>
                  <a:schemeClr val="bg2"/>
                </a:solidFill>
              </a:rPr>
              <a:t>vorbeilaufen</a:t>
            </a:r>
            <a:r>
              <a:rPr lang="en-GB" altLang="de-DE" sz="2000" dirty="0">
                <a:solidFill>
                  <a:schemeClr val="bg2"/>
                </a:solidFill>
              </a:rPr>
              <a:t> und in die </a:t>
            </a:r>
            <a:r>
              <a:rPr lang="en-GB" altLang="de-DE" sz="2000" dirty="0" err="1">
                <a:solidFill>
                  <a:schemeClr val="bg2"/>
                </a:solidFill>
              </a:rPr>
              <a:t>erste</a:t>
            </a:r>
            <a:r>
              <a:rPr lang="en-GB" altLang="de-DE" sz="2000" dirty="0">
                <a:solidFill>
                  <a:schemeClr val="bg2"/>
                </a:solidFill>
              </a:rPr>
              <a:t> </a:t>
            </a:r>
            <a:r>
              <a:rPr lang="en-GB" altLang="de-DE" sz="2000" dirty="0" err="1">
                <a:solidFill>
                  <a:schemeClr val="bg2"/>
                </a:solidFill>
              </a:rPr>
              <a:t>Straße</a:t>
            </a:r>
            <a:r>
              <a:rPr lang="en-GB" altLang="de-DE" sz="2000" dirty="0">
                <a:solidFill>
                  <a:schemeClr val="bg2"/>
                </a:solidFill>
              </a:rPr>
              <a:t> links </a:t>
            </a:r>
            <a:r>
              <a:rPr lang="en-GB" altLang="de-DE" sz="2000" dirty="0" err="1">
                <a:solidFill>
                  <a:schemeClr val="bg2"/>
                </a:solidFill>
              </a:rPr>
              <a:t>einbiegen</a:t>
            </a:r>
            <a:r>
              <a:rPr lang="en-GB" altLang="de-DE" sz="2000" dirty="0">
                <a:solidFill>
                  <a:schemeClr val="bg2"/>
                </a:solidFill>
              </a:rPr>
              <a:t> (</a:t>
            </a:r>
            <a:r>
              <a:rPr lang="en-GB" altLang="de-DE" sz="2000" dirty="0" err="1">
                <a:solidFill>
                  <a:schemeClr val="bg2"/>
                </a:solidFill>
              </a:rPr>
              <a:t>Schönfeldstraße</a:t>
            </a:r>
            <a:r>
              <a:rPr lang="en-GB" altLang="de-DE" sz="2000" dirty="0">
                <a:solidFill>
                  <a:schemeClr val="bg2"/>
                </a:solidFill>
              </a:rPr>
              <a:t>). Das </a:t>
            </a:r>
            <a:r>
              <a:rPr lang="en-GB" altLang="de-DE" sz="2000" dirty="0" err="1">
                <a:solidFill>
                  <a:schemeClr val="bg2"/>
                </a:solidFill>
              </a:rPr>
              <a:t>Büro</a:t>
            </a:r>
            <a:r>
              <a:rPr lang="en-GB" altLang="de-DE" sz="2000" dirty="0">
                <a:solidFill>
                  <a:schemeClr val="bg2"/>
                </a:solidFill>
              </a:rPr>
              <a:t> </a:t>
            </a:r>
            <a:r>
              <a:rPr lang="en-GB" altLang="de-DE" sz="2000" dirty="0" err="1">
                <a:solidFill>
                  <a:schemeClr val="bg2"/>
                </a:solidFill>
              </a:rPr>
              <a:t>befindet</a:t>
            </a:r>
            <a:r>
              <a:rPr lang="en-GB" altLang="de-DE" sz="2000" dirty="0">
                <a:solidFill>
                  <a:schemeClr val="bg2"/>
                </a:solidFill>
              </a:rPr>
              <a:t> </a:t>
            </a:r>
            <a:r>
              <a:rPr lang="en-GB" altLang="de-DE" sz="2000" dirty="0" err="1">
                <a:solidFill>
                  <a:schemeClr val="bg2"/>
                </a:solidFill>
              </a:rPr>
              <a:t>sich</a:t>
            </a:r>
            <a:r>
              <a:rPr lang="en-GB" altLang="de-DE" sz="2000" dirty="0">
                <a:solidFill>
                  <a:schemeClr val="bg2"/>
                </a:solidFill>
              </a:rPr>
              <a:t> am Ende der </a:t>
            </a:r>
            <a:r>
              <a:rPr lang="en-GB" altLang="de-DE" sz="2000" dirty="0" err="1">
                <a:solidFill>
                  <a:schemeClr val="bg2"/>
                </a:solidFill>
              </a:rPr>
              <a:t>Straße</a:t>
            </a:r>
            <a:r>
              <a:rPr lang="en-GB" altLang="de-DE" sz="2000" dirty="0">
                <a:solidFill>
                  <a:schemeClr val="bg2"/>
                </a:solidFill>
              </a:rPr>
              <a:t> links, es </a:t>
            </a:r>
            <a:r>
              <a:rPr lang="en-GB" altLang="de-DE" sz="2000" dirty="0" err="1">
                <a:solidFill>
                  <a:schemeClr val="bg2"/>
                </a:solidFill>
              </a:rPr>
              <a:t>handelt</a:t>
            </a:r>
            <a:r>
              <a:rPr lang="en-GB" altLang="de-DE" sz="2000" dirty="0">
                <a:solidFill>
                  <a:schemeClr val="bg2"/>
                </a:solidFill>
              </a:rPr>
              <a:t> </a:t>
            </a:r>
            <a:r>
              <a:rPr lang="en-GB" altLang="de-DE" sz="2000" dirty="0" err="1">
                <a:solidFill>
                  <a:schemeClr val="bg2"/>
                </a:solidFill>
              </a:rPr>
              <a:t>sich</a:t>
            </a:r>
            <a:r>
              <a:rPr lang="en-GB" altLang="de-DE" sz="2000" dirty="0">
                <a:solidFill>
                  <a:schemeClr val="bg2"/>
                </a:solidFill>
              </a:rPr>
              <a:t> um </a:t>
            </a:r>
            <a:r>
              <a:rPr lang="en-GB" altLang="de-DE" sz="2000" dirty="0" err="1">
                <a:solidFill>
                  <a:schemeClr val="bg2"/>
                </a:solidFill>
              </a:rPr>
              <a:t>ein</a:t>
            </a:r>
            <a:r>
              <a:rPr lang="en-GB" altLang="de-DE" sz="2000" dirty="0">
                <a:solidFill>
                  <a:schemeClr val="bg2"/>
                </a:solidFill>
              </a:rPr>
              <a:t> </a:t>
            </a:r>
            <a:r>
              <a:rPr lang="en-GB" altLang="de-DE" sz="2000" dirty="0" err="1">
                <a:solidFill>
                  <a:schemeClr val="bg2"/>
                </a:solidFill>
              </a:rPr>
              <a:t>gelbes</a:t>
            </a:r>
            <a:r>
              <a:rPr lang="en-GB" altLang="de-DE" sz="2000" dirty="0">
                <a:solidFill>
                  <a:schemeClr val="bg2"/>
                </a:solidFill>
              </a:rPr>
              <a:t> </a:t>
            </a:r>
            <a:r>
              <a:rPr lang="en-GB" altLang="de-DE" sz="2000" dirty="0" err="1">
                <a:solidFill>
                  <a:schemeClr val="bg2"/>
                </a:solidFill>
              </a:rPr>
              <a:t>Gebäude</a:t>
            </a:r>
            <a:r>
              <a:rPr lang="en-GB" altLang="de-DE" sz="2000" dirty="0">
                <a:solidFill>
                  <a:schemeClr val="bg2"/>
                </a:solidFill>
              </a:rPr>
              <a:t>. </a:t>
            </a:r>
            <a:r>
              <a:rPr lang="en-GB" altLang="de-DE" sz="2000" dirty="0" err="1">
                <a:solidFill>
                  <a:schemeClr val="bg2"/>
                </a:solidFill>
              </a:rPr>
              <a:t>Gegenüber</a:t>
            </a:r>
            <a:r>
              <a:rPr lang="en-GB" altLang="de-DE" sz="2000" dirty="0">
                <a:solidFill>
                  <a:schemeClr val="bg2"/>
                </a:solidFill>
              </a:rPr>
              <a:t> </a:t>
            </a:r>
            <a:r>
              <a:rPr lang="en-GB" altLang="de-DE" sz="2000" dirty="0" err="1">
                <a:solidFill>
                  <a:schemeClr val="bg2"/>
                </a:solidFill>
              </a:rPr>
              <a:t>finden</a:t>
            </a:r>
            <a:r>
              <a:rPr lang="en-GB" altLang="de-DE" sz="2000" dirty="0">
                <a:solidFill>
                  <a:schemeClr val="bg2"/>
                </a:solidFill>
              </a:rPr>
              <a:t> Sie </a:t>
            </a:r>
            <a:r>
              <a:rPr lang="en-GB" altLang="de-DE" sz="2000" dirty="0" err="1">
                <a:solidFill>
                  <a:schemeClr val="bg2"/>
                </a:solidFill>
              </a:rPr>
              <a:t>ein</a:t>
            </a:r>
            <a:r>
              <a:rPr lang="en-GB" altLang="de-DE" sz="2000" dirty="0">
                <a:solidFill>
                  <a:schemeClr val="bg2"/>
                </a:solidFill>
              </a:rPr>
              <a:t> Cafe.</a:t>
            </a:r>
          </a:p>
          <a:p>
            <a:pPr>
              <a:spcBef>
                <a:spcPts val="600"/>
              </a:spcBef>
              <a:buClrTx/>
              <a:buNone/>
            </a:pPr>
            <a:endParaRPr lang="en-GB" altLang="de-DE" sz="2000" b="1" dirty="0"/>
          </a:p>
          <a:p>
            <a:pPr>
              <a:spcBef>
                <a:spcPts val="600"/>
              </a:spcBef>
              <a:buClrTx/>
              <a:buNone/>
            </a:pPr>
            <a:endParaRPr lang="en-GB" altLang="de-DE" sz="2000" b="1" dirty="0"/>
          </a:p>
          <a:p>
            <a:pPr>
              <a:spcBef>
                <a:spcPts val="600"/>
              </a:spcBef>
              <a:buClrTx/>
            </a:pPr>
            <a:endParaRPr lang="en-GB" alt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202043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Kontakt und Öffnungszeiten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28800"/>
            <a:ext cx="11314597" cy="3666392"/>
          </a:xfrm>
        </p:spPr>
        <p:txBody>
          <a:bodyPr/>
          <a:lstStyle/>
          <a:p>
            <a:pPr marL="0" indent="0"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Sekretariat </a:t>
            </a:r>
            <a:r>
              <a:rPr lang="de-DE" altLang="de-DE" sz="2000" dirty="0">
                <a:solidFill>
                  <a:schemeClr val="tx1"/>
                </a:solidFill>
              </a:rPr>
              <a:t>des Bachelorstudiums Recht</a:t>
            </a:r>
            <a:br>
              <a:rPr lang="de-DE" altLang="de-DE" sz="2000" dirty="0">
                <a:solidFill>
                  <a:schemeClr val="tx1"/>
                </a:solidFill>
              </a:rPr>
            </a:br>
            <a:r>
              <a:rPr lang="de-DE" altLang="de-DE" sz="2000" dirty="0">
                <a:solidFill>
                  <a:schemeClr val="bg2"/>
                </a:solidFill>
              </a:rPr>
              <a:t>Schönfeldstr. 13A (Erdgeschoss, Raum 0.11)</a:t>
            </a:r>
          </a:p>
          <a:p>
            <a:pPr marL="0" indent="0">
              <a:buNone/>
            </a:pPr>
            <a:endParaRPr lang="de-DE" altLang="de-DE" sz="2000" dirty="0">
              <a:solidFill>
                <a:schemeClr val="tx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Prüfungsamt</a:t>
            </a:r>
          </a:p>
          <a:p>
            <a:pPr marL="0" indent="0">
              <a:spcBef>
                <a:spcPct val="0"/>
              </a:spcBef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Bachelor Rechtswissenschaften als Nebenfach</a:t>
            </a:r>
          </a:p>
          <a:p>
            <a:pPr marL="0" indent="0">
              <a:spcBef>
                <a:spcPct val="0"/>
              </a:spcBef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Schönfeldstr. 13A (Erdgeschoss, Raum 0.11) </a:t>
            </a:r>
          </a:p>
          <a:p>
            <a:pPr marL="0" indent="0">
              <a:buNone/>
            </a:pPr>
            <a:endParaRPr lang="de-DE" altLang="de-DE" sz="20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altLang="de-DE" sz="2000" b="1" u="sng" dirty="0">
                <a:solidFill>
                  <a:srgbClr val="FF0000"/>
                </a:solidFill>
              </a:rPr>
              <a:t>Öffnungszeiten:</a:t>
            </a:r>
            <a:br>
              <a:rPr lang="de-DE" altLang="de-DE" sz="2000" dirty="0">
                <a:solidFill>
                  <a:schemeClr val="bg2"/>
                </a:solidFill>
              </a:rPr>
            </a:br>
            <a:r>
              <a:rPr lang="de-DE" altLang="de-DE" sz="2000" dirty="0">
                <a:solidFill>
                  <a:schemeClr val="bg2"/>
                </a:solidFill>
              </a:rPr>
              <a:t>Di und Do, jeweils 10-12 Uhr</a:t>
            </a:r>
            <a:endParaRPr lang="en-GB" altLang="de-DE" sz="2000" b="1" dirty="0">
              <a:solidFill>
                <a:schemeClr val="bg2"/>
              </a:solidFill>
            </a:endParaRPr>
          </a:p>
          <a:p>
            <a:pPr>
              <a:spcBef>
                <a:spcPts val="600"/>
              </a:spcBef>
              <a:buClrTx/>
              <a:buNone/>
            </a:pPr>
            <a:endParaRPr lang="en-GB" altLang="de-DE" sz="2000" b="1" dirty="0"/>
          </a:p>
          <a:p>
            <a:pPr>
              <a:spcBef>
                <a:spcPts val="600"/>
              </a:spcBef>
              <a:buClrTx/>
            </a:pPr>
            <a:endParaRPr lang="en-GB" alt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79266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Internetauftritt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798820"/>
            <a:ext cx="11314597" cy="3696372"/>
          </a:xfrm>
        </p:spPr>
        <p:txBody>
          <a:bodyPr/>
          <a:lstStyle/>
          <a:p>
            <a:pPr marL="357188" indent="-357188" algn="ctr">
              <a:lnSpc>
                <a:spcPct val="90000"/>
              </a:lnSpc>
              <a:defRPr/>
            </a:pPr>
            <a:r>
              <a:rPr lang="de-DE" sz="2000" b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Recht als Nebenfach - Juristische Fakultät - LMU München</a:t>
            </a:r>
            <a:endParaRPr lang="de-DE" sz="2000" b="1" dirty="0">
              <a:solidFill>
                <a:schemeClr val="tx1"/>
              </a:solidFill>
            </a:endParaRPr>
          </a:p>
          <a:p>
            <a:pPr marL="357188" indent="-357188" algn="ctr">
              <a:lnSpc>
                <a:spcPct val="90000"/>
              </a:lnSpc>
              <a:defRPr/>
            </a:pPr>
            <a:r>
              <a:rPr lang="de-DE" sz="2000" b="1" dirty="0">
                <a:solidFill>
                  <a:schemeClr val="bg2"/>
                </a:solidFill>
                <a:sym typeface="Wingdings" pitchFamily="2" charset="2"/>
              </a:rPr>
              <a:t>Sparte: „B.A. Nebenfach“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endParaRPr lang="de-DE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Informationen zu: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Sprechstunden, Öffnungszeiten, E-Mailadressen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Studien-Infos und Merkblätter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Aktuelles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Lehrprogramm (inkl. Vorschau auf nächstes Semester)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Lehrmaterial und Tipps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Link zum B.A. Prüfungsamt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FAQ (häufigste Fragen mit Antworten)</a:t>
            </a:r>
          </a:p>
          <a:p>
            <a:pPr>
              <a:spcBef>
                <a:spcPts val="600"/>
              </a:spcBef>
              <a:buClrTx/>
              <a:buNone/>
            </a:pPr>
            <a:endParaRPr lang="en-GB" altLang="de-DE" sz="2000" b="1" dirty="0"/>
          </a:p>
          <a:p>
            <a:pPr>
              <a:spcBef>
                <a:spcPts val="600"/>
              </a:spcBef>
              <a:buClrTx/>
            </a:pPr>
            <a:endParaRPr lang="en-GB" alt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118844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 err="1"/>
              <a:t>Moodlekurs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723869"/>
            <a:ext cx="11314597" cy="4392118"/>
          </a:xfrm>
        </p:spPr>
        <p:txBody>
          <a:bodyPr/>
          <a:lstStyle/>
          <a:p>
            <a:pPr marL="357188" indent="-357188">
              <a:lnSpc>
                <a:spcPct val="120000"/>
              </a:lnSpc>
              <a:defRPr/>
            </a:pPr>
            <a:r>
              <a:rPr lang="de-DE" sz="2000" b="1" dirty="0">
                <a:solidFill>
                  <a:schemeClr val="bg2"/>
                </a:solidFill>
              </a:rPr>
              <a:t>So finden Sie und im Internet: </a:t>
            </a:r>
            <a:r>
              <a:rPr lang="de-DE" sz="20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Recht als Nebenfach - Juristische Fakultät - LMU München</a:t>
            </a:r>
            <a:endParaRPr lang="de-DE" sz="2000" b="1" dirty="0">
              <a:solidFill>
                <a:schemeClr val="tx1"/>
              </a:solidFill>
            </a:endParaRPr>
          </a:p>
          <a:p>
            <a:pPr marL="357188" indent="-357188">
              <a:lnSpc>
                <a:spcPct val="120000"/>
              </a:lnSpc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 marL="357188" indent="-357188">
              <a:lnSpc>
                <a:spcPct val="120000"/>
              </a:lnSpc>
              <a:defRPr/>
            </a:pPr>
            <a:r>
              <a:rPr lang="de-DE" sz="2000" b="1" dirty="0">
                <a:solidFill>
                  <a:schemeClr val="bg2"/>
                </a:solidFill>
              </a:rPr>
              <a:t>Aktuell informiert bleiben und nichts verpassen!</a:t>
            </a:r>
            <a:br>
              <a:rPr lang="de-DE" sz="2000" dirty="0">
                <a:solidFill>
                  <a:schemeClr val="bg2"/>
                </a:solidFill>
              </a:rPr>
            </a:br>
            <a:r>
              <a:rPr lang="de-DE" sz="2000" dirty="0">
                <a:solidFill>
                  <a:schemeClr val="bg2"/>
                </a:solidFill>
              </a:rPr>
              <a:t>Für alle eingeschriebenen Studierenden des Studiengangs "Rechtswissenschaften wurde das </a:t>
            </a:r>
            <a:r>
              <a:rPr lang="de-DE" sz="2000" b="1" i="1" dirty="0">
                <a:solidFill>
                  <a:schemeClr val="bg2"/>
                </a:solidFill>
              </a:rPr>
              <a:t>Studieninformations-</a:t>
            </a:r>
            <a:r>
              <a:rPr lang="de-DE" sz="2000" b="1" i="1" dirty="0" err="1">
                <a:solidFill>
                  <a:schemeClr val="bg2"/>
                </a:solidFill>
              </a:rPr>
              <a:t>Moodle</a:t>
            </a:r>
            <a:r>
              <a:rPr lang="de-DE" sz="2000" b="1" i="1" dirty="0">
                <a:solidFill>
                  <a:schemeClr val="bg2"/>
                </a:solidFill>
              </a:rPr>
              <a:t>-Kurs RAN</a:t>
            </a:r>
            <a:r>
              <a:rPr lang="de-DE" sz="2000" dirty="0">
                <a:solidFill>
                  <a:schemeClr val="bg2"/>
                </a:solidFill>
              </a:rPr>
              <a:t> eingerichtet. Wer dort angemeldet ist, erhält automatisch per Mail alle wichtigen Infos (Ablauf und Modi des Semesters, Fristen zur Belegung der Lehrveranstaltungen und zu Prüfungsanmeldungen, Bekanntmachungen zu kurzfristigen Änderungen und Veranstaltungsankündigungen).</a:t>
            </a:r>
            <a:br>
              <a:rPr lang="de-DE" sz="2000" dirty="0">
                <a:solidFill>
                  <a:schemeClr val="bg2"/>
                </a:solidFill>
              </a:rPr>
            </a:br>
            <a:br>
              <a:rPr lang="de-DE" sz="2000" dirty="0"/>
            </a:br>
            <a:r>
              <a:rPr lang="de-DE" sz="2000" b="1" dirty="0">
                <a:solidFill>
                  <a:schemeClr val="tx1"/>
                </a:solidFill>
              </a:rPr>
              <a:t>Deshalb jetzt </a:t>
            </a:r>
            <a:r>
              <a:rPr lang="de-DE" sz="2000" b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 </a:t>
            </a:r>
            <a:r>
              <a:rPr lang="de-DE" sz="2000" b="1" dirty="0" err="1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Moodle</a:t>
            </a:r>
            <a:r>
              <a:rPr lang="de-DE" sz="2000" b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-Kurs anmelden</a:t>
            </a:r>
            <a:r>
              <a:rPr lang="de-DE" sz="2000" b="1" dirty="0">
                <a:solidFill>
                  <a:schemeClr val="tx1"/>
                </a:solidFill>
              </a:rPr>
              <a:t> und nichts mehr verpassen.</a:t>
            </a:r>
          </a:p>
          <a:p>
            <a:pPr marL="357188" indent="-357188">
              <a:lnSpc>
                <a:spcPct val="90000"/>
              </a:lnSpc>
              <a:defRPr/>
            </a:pPr>
            <a:endParaRPr lang="de-DE" sz="2000" b="1" dirty="0"/>
          </a:p>
          <a:p>
            <a:pPr marL="357188" indent="-357188">
              <a:lnSpc>
                <a:spcPct val="90000"/>
              </a:lnSpc>
              <a:defRPr/>
            </a:pPr>
            <a:r>
              <a:rPr lang="de-DE" sz="2000" b="1" dirty="0"/>
              <a:t>Einschreibeschlüssel: </a:t>
            </a:r>
            <a:r>
              <a:rPr lang="de-DE" sz="2000" b="1" i="1" dirty="0" err="1"/>
              <a:t>argumentum_ad_absurdum</a:t>
            </a:r>
            <a:r>
              <a:rPr lang="de-DE" sz="2000" b="1" dirty="0"/>
              <a:t> </a:t>
            </a:r>
            <a:endParaRPr lang="de-DE" sz="20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buClrTx/>
              <a:buNone/>
            </a:pPr>
            <a:endParaRPr lang="en-GB" altLang="de-DE" sz="2000" b="1" dirty="0"/>
          </a:p>
          <a:p>
            <a:pPr>
              <a:spcBef>
                <a:spcPts val="600"/>
              </a:spcBef>
              <a:buClrTx/>
            </a:pPr>
            <a:endParaRPr lang="en-GB" alt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423830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Agenda der Einführung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2023672"/>
            <a:ext cx="10166228" cy="34715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Kontakt-Infos – Basisdaten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B.A. Nebenfach Recht – Münchener Modell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Studiengang - Aufbau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Studiengang - Einzelfragen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Praktische Hinweise &amp; Tipps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797FE92-8385-4D4F-AA82-12B58C44C980}"/>
              </a:ext>
            </a:extLst>
          </p:cNvPr>
          <p:cNvSpPr/>
          <p:nvPr/>
        </p:nvSpPr>
        <p:spPr>
          <a:xfrm>
            <a:off x="442912" y="2623278"/>
            <a:ext cx="5653087" cy="419725"/>
          </a:xfrm>
          <a:prstGeom prst="rect">
            <a:avLst/>
          </a:prstGeom>
          <a:noFill/>
          <a:ln w="38100">
            <a:solidFill>
              <a:srgbClr val="DC0D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741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Modelle anderer Universitäten für B.A. Nebenfach Recht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723869"/>
            <a:ext cx="11314597" cy="4392118"/>
          </a:xfrm>
        </p:spPr>
        <p:txBody>
          <a:bodyPr/>
          <a:lstStyle/>
          <a:p>
            <a:pPr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Nur „Öffentliches Recht“ oder nur „Zivilrecht“ als Nebenfach:</a:t>
            </a:r>
          </a:p>
          <a:p>
            <a:pPr marL="649288" lvl="1" indent="-285750"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Staatsexamensprogramm der „</a:t>
            </a:r>
            <a:r>
              <a:rPr lang="de-DE" sz="2000" dirty="0" err="1">
                <a:solidFill>
                  <a:schemeClr val="bg2"/>
                </a:solidFill>
              </a:rPr>
              <a:t>Full</a:t>
            </a:r>
            <a:r>
              <a:rPr lang="de-DE" sz="2000" dirty="0">
                <a:solidFill>
                  <a:schemeClr val="bg2"/>
                </a:solidFill>
              </a:rPr>
              <a:t> time“-Jurastudierenden </a:t>
            </a:r>
          </a:p>
          <a:p>
            <a:pPr marL="649288" lvl="1" indent="-285750"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Gezielte Spezialisierungen (z.B. im Medienrecht, Arbeitsrecht oder Völkerrecht) kaum möglich</a:t>
            </a:r>
          </a:p>
          <a:p>
            <a:pPr marL="649288" lvl="1" indent="-285750"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Programm entspricht nur der Nachfrage von wenigen „Studierenden“</a:t>
            </a:r>
          </a:p>
          <a:p>
            <a:pPr marL="649288" lvl="1" indent="-285750"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Zeitliche Abfolge der Veranstaltungen in 5 Semestern nicht realisierbar (Vorgabe des Bay. Ministeriums: Maximal 12 ECTS / Semester!)</a:t>
            </a:r>
          </a:p>
          <a:p>
            <a:pPr marL="649288" lvl="1" indent="-285750">
              <a:tabLst>
                <a:tab pos="3043238" algn="l"/>
              </a:tabLst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Integrierte B.A. Spezialprogramme (z.B. Dresden)</a:t>
            </a:r>
          </a:p>
          <a:p>
            <a:pPr marL="649288" lvl="1" indent="-285750"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Geringe Aufnahmekapazität</a:t>
            </a:r>
          </a:p>
          <a:p>
            <a:pPr marL="649288" lvl="1" indent="-285750"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Thematisch limitiertes Profil (z.B. „International </a:t>
            </a:r>
            <a:r>
              <a:rPr lang="de-DE" sz="2000" dirty="0" err="1">
                <a:solidFill>
                  <a:schemeClr val="bg2"/>
                </a:solidFill>
              </a:rPr>
              <a:t>Governance</a:t>
            </a:r>
            <a:r>
              <a:rPr lang="de-DE" sz="2000" dirty="0">
                <a:solidFill>
                  <a:schemeClr val="bg2"/>
                </a:solidFill>
              </a:rPr>
              <a:t>“) mit begrenzter Bandbreite für Berufseinstieg</a:t>
            </a:r>
          </a:p>
          <a:p>
            <a:pPr>
              <a:spcBef>
                <a:spcPts val="600"/>
              </a:spcBef>
              <a:buClrTx/>
              <a:buNone/>
            </a:pPr>
            <a:endParaRPr lang="en-GB" altLang="de-DE" sz="2000" b="1" dirty="0"/>
          </a:p>
          <a:p>
            <a:pPr>
              <a:spcBef>
                <a:spcPts val="600"/>
              </a:spcBef>
              <a:buClrTx/>
            </a:pPr>
            <a:endParaRPr lang="en-GB" alt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154513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Münchner Y-Modell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487237"/>
            <a:ext cx="11314597" cy="4628750"/>
          </a:xfrm>
        </p:spPr>
        <p:txBody>
          <a:bodyPr/>
          <a:lstStyle/>
          <a:p>
            <a:pPr>
              <a:spcBef>
                <a:spcPts val="600"/>
              </a:spcBef>
              <a:buClrTx/>
            </a:pPr>
            <a:r>
              <a:rPr lang="de-DE" sz="2000" b="1" dirty="0">
                <a:solidFill>
                  <a:schemeClr val="tx1"/>
                </a:solidFill>
              </a:rPr>
              <a:t>Münchner Y-Modell: Solides Basiswissen + Spezialisierungsoptionen</a:t>
            </a:r>
          </a:p>
          <a:p>
            <a:pPr>
              <a:spcBef>
                <a:spcPts val="600"/>
              </a:spcBef>
              <a:buClrTx/>
            </a:pPr>
            <a:endParaRPr lang="de-DE" altLang="de-DE" sz="20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sz="2000" b="1" dirty="0">
                <a:solidFill>
                  <a:schemeClr val="bg2"/>
                </a:solidFill>
              </a:rPr>
              <a:t>Phase I:</a:t>
            </a:r>
            <a:r>
              <a:rPr lang="de-DE" sz="2000" dirty="0">
                <a:solidFill>
                  <a:schemeClr val="bg2"/>
                </a:solidFill>
              </a:rPr>
              <a:t> </a:t>
            </a:r>
            <a:r>
              <a:rPr lang="de-DE" sz="2000" b="1" i="1" dirty="0">
                <a:solidFill>
                  <a:schemeClr val="bg2"/>
                </a:solidFill>
              </a:rPr>
              <a:t>Basiswissen</a:t>
            </a:r>
            <a:r>
              <a:rPr lang="de-DE" sz="2000" b="1" dirty="0">
                <a:solidFill>
                  <a:schemeClr val="bg2"/>
                </a:solidFill>
              </a:rPr>
              <a:t>: </a:t>
            </a:r>
            <a:r>
              <a:rPr lang="de-DE" sz="2000" dirty="0">
                <a:solidFill>
                  <a:schemeClr val="bg2"/>
                </a:solidFill>
              </a:rPr>
              <a:t>Allgemeine Grundlagen des Rechts</a:t>
            </a:r>
          </a:p>
          <a:p>
            <a:pPr marL="0" indent="0">
              <a:buNone/>
              <a:defRPr/>
            </a:pPr>
            <a:r>
              <a:rPr lang="de-DE" sz="2000" dirty="0">
                <a:solidFill>
                  <a:schemeClr val="bg2"/>
                </a:solidFill>
                <a:sym typeface="Symbol" panose="05050102010706020507" pitchFamily="18" charset="2"/>
              </a:rPr>
              <a:t>	 </a:t>
            </a:r>
            <a:r>
              <a:rPr lang="de-DE" sz="2000" dirty="0">
                <a:solidFill>
                  <a:schemeClr val="bg2"/>
                </a:solidFill>
              </a:rPr>
              <a:t>Keine frühe Festlegung auf Spezialisierung (Orientierungsphase)</a:t>
            </a:r>
          </a:p>
          <a:p>
            <a:pPr marL="0" indent="0"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 lvl="1">
              <a:defRPr/>
            </a:pPr>
            <a:r>
              <a:rPr lang="de-DE" sz="2000" b="1" dirty="0">
                <a:solidFill>
                  <a:schemeClr val="bg2"/>
                </a:solidFill>
              </a:rPr>
              <a:t>NEU</a:t>
            </a:r>
            <a:r>
              <a:rPr lang="de-DE" sz="2000" dirty="0">
                <a:solidFill>
                  <a:schemeClr val="bg2"/>
                </a:solidFill>
              </a:rPr>
              <a:t>: Eigenständige 4-stündige Grundkurse im „Öffentlichen Recht“ und „Zivilrecht“ für</a:t>
            </a:r>
          </a:p>
          <a:p>
            <a:pPr marL="0" indent="0">
              <a:buNone/>
              <a:defRPr/>
            </a:pPr>
            <a:r>
              <a:rPr lang="de-DE" sz="2000" dirty="0">
                <a:solidFill>
                  <a:schemeClr val="bg2"/>
                </a:solidFill>
              </a:rPr>
              <a:t>	B.A. Studierende</a:t>
            </a:r>
          </a:p>
          <a:p>
            <a:pPr marL="0" indent="0"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sz="2000" b="1" dirty="0">
                <a:solidFill>
                  <a:schemeClr val="bg2"/>
                </a:solidFill>
              </a:rPr>
              <a:t>Phase II: </a:t>
            </a:r>
            <a:r>
              <a:rPr lang="de-DE" sz="2000" b="1" i="1" dirty="0">
                <a:solidFill>
                  <a:schemeClr val="bg2"/>
                </a:solidFill>
              </a:rPr>
              <a:t>Spezialisierungen</a:t>
            </a:r>
          </a:p>
          <a:p>
            <a:pPr marL="706438" lvl="1" indent="-342900">
              <a:defRPr/>
            </a:pPr>
            <a:r>
              <a:rPr lang="de-DE" sz="2000" dirty="0">
                <a:solidFill>
                  <a:schemeClr val="bg2"/>
                </a:solidFill>
              </a:rPr>
              <a:t>Teilweise Vorlesungen mit Jurastudierenden gemeinsam</a:t>
            </a:r>
          </a:p>
          <a:p>
            <a:pPr marL="706438" lvl="1" indent="-342900">
              <a:defRPr/>
            </a:pPr>
            <a:r>
              <a:rPr lang="de-DE" sz="2000" dirty="0">
                <a:solidFill>
                  <a:schemeClr val="bg2"/>
                </a:solidFill>
              </a:rPr>
              <a:t>Übungen stets separat für NF-Studierende</a:t>
            </a:r>
          </a:p>
          <a:p>
            <a:pPr marL="706438" lvl="1" indent="-342900">
              <a:defRPr/>
            </a:pPr>
            <a:r>
              <a:rPr lang="de-DE" sz="2000" dirty="0">
                <a:solidFill>
                  <a:schemeClr val="bg2"/>
                </a:solidFill>
              </a:rPr>
              <a:t>Ergänzende Spezialveranstaltungen für B.A. Nebenfach</a:t>
            </a:r>
          </a:p>
          <a:p>
            <a:pPr marL="706438" lvl="1" indent="-342900">
              <a:defRPr/>
            </a:pPr>
            <a:r>
              <a:rPr lang="de-DE" sz="2000" dirty="0">
                <a:solidFill>
                  <a:schemeClr val="bg2"/>
                </a:solidFill>
              </a:rPr>
              <a:t>Spezialisierungen bieten Qualifikationen für berufliche Optionen der nachfragenden Hauptfächer </a:t>
            </a:r>
          </a:p>
          <a:p>
            <a:pPr marL="706438" lvl="1" indent="-342900">
              <a:defRPr/>
            </a:pPr>
            <a:r>
              <a:rPr lang="de-DE" sz="2000" dirty="0">
                <a:solidFill>
                  <a:schemeClr val="bg2"/>
                </a:solidFill>
              </a:rPr>
              <a:t>Bandbreite der Spezialisierungen erlaubt großzügige Anerkennung von externen / früheren Studienleistungen (Auslandsstudium!) </a:t>
            </a:r>
          </a:p>
          <a:p>
            <a:pPr>
              <a:spcBef>
                <a:spcPts val="600"/>
              </a:spcBef>
              <a:buClrTx/>
            </a:pPr>
            <a:endParaRPr lang="en-GB" altLang="de-DE" sz="2000" b="1" dirty="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Tx/>
              <a:buNone/>
            </a:pPr>
            <a:endParaRPr lang="en-GB" alt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261215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Ziel des B.A. Nebenfachstudiums Recht: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487237"/>
            <a:ext cx="11314597" cy="4628750"/>
          </a:xfrm>
        </p:spPr>
        <p:txBody>
          <a:bodyPr/>
          <a:lstStyle/>
          <a:p>
            <a:pPr marL="0" indent="0" algn="ctr">
              <a:buNone/>
            </a:pPr>
            <a:endParaRPr lang="de-DE" altLang="de-DE" sz="2000" b="1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de-DE" altLang="de-DE" sz="2000" b="1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de-DE" altLang="de-DE" sz="2000" b="1" dirty="0">
                <a:solidFill>
                  <a:schemeClr val="bg2"/>
                </a:solidFill>
                <a:cs typeface="Arial" panose="020B0604020202020204" pitchFamily="34" charset="0"/>
              </a:rPr>
              <a:t>§ 2 Prüfungs- und Studienordnung:</a:t>
            </a:r>
            <a:br>
              <a:rPr lang="de-DE" altLang="de-DE" sz="2000" b="1" dirty="0">
                <a:solidFill>
                  <a:schemeClr val="bg2"/>
                </a:solidFill>
                <a:cs typeface="Arial" panose="020B0604020202020204" pitchFamily="34" charset="0"/>
              </a:rPr>
            </a:br>
            <a:r>
              <a:rPr lang="de-DE" altLang="de-DE" sz="2000" b="1" dirty="0">
                <a:solidFill>
                  <a:schemeClr val="bg2"/>
                </a:solidFill>
                <a:cs typeface="Arial" panose="020B0604020202020204" pitchFamily="34" charset="0"/>
              </a:rPr>
              <a:t>Gegenstand des Nebenfachs</a:t>
            </a:r>
          </a:p>
          <a:p>
            <a:pPr marL="0" indent="0" algn="ctr">
              <a:buNone/>
            </a:pPr>
            <a:endParaRPr lang="de-DE" altLang="de-DE" sz="2000" b="1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  <a:cs typeface="Times New Roman" panose="02020603050405020304" pitchFamily="18" charset="0"/>
              </a:rPr>
              <a:t>(1) </a:t>
            </a:r>
            <a:r>
              <a:rPr lang="de-DE" altLang="de-DE" sz="2000" baseline="30000" dirty="0">
                <a:solidFill>
                  <a:schemeClr val="bg2"/>
                </a:solidFill>
                <a:cs typeface="Times New Roman" panose="02020603050405020304" pitchFamily="18" charset="0"/>
              </a:rPr>
              <a:t>1</a:t>
            </a:r>
            <a:r>
              <a:rPr lang="de-DE" altLang="de-DE" sz="2000" dirty="0">
                <a:solidFill>
                  <a:schemeClr val="bg2"/>
                </a:solidFill>
                <a:cs typeface="Times New Roman" panose="02020603050405020304" pitchFamily="18" charset="0"/>
              </a:rPr>
              <a:t>Ziel des Studiums des Fachs Rechtswissenschaften als Nebenfach ist es, juristische Kenntnisse in </a:t>
            </a:r>
            <a:r>
              <a:rPr lang="de-DE" altLang="de-DE" sz="2000" u="sng" dirty="0">
                <a:solidFill>
                  <a:schemeClr val="bg2"/>
                </a:solidFill>
                <a:cs typeface="Times New Roman" panose="02020603050405020304" pitchFamily="18" charset="0"/>
              </a:rPr>
              <a:t>ausgewählten Rechtsbereichen</a:t>
            </a:r>
            <a:r>
              <a:rPr lang="de-DE" altLang="de-DE" sz="2000" dirty="0">
                <a:solidFill>
                  <a:schemeClr val="bg2"/>
                </a:solidFill>
                <a:cs typeface="Times New Roman" panose="02020603050405020304" pitchFamily="18" charset="0"/>
              </a:rPr>
              <a:t> zu vermitteln, die </a:t>
            </a:r>
            <a:r>
              <a:rPr lang="de-DE" altLang="de-DE" sz="2000" b="1" u="sng" dirty="0">
                <a:solidFill>
                  <a:schemeClr val="bg2"/>
                </a:solidFill>
                <a:cs typeface="Times New Roman" panose="02020603050405020304" pitchFamily="18" charset="0"/>
              </a:rPr>
              <a:t>im späteren Beruf verwertet</a:t>
            </a:r>
            <a:r>
              <a:rPr lang="de-DE" altLang="de-DE" sz="2000" b="1" dirty="0">
                <a:solidFill>
                  <a:schemeClr val="bg2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sz="2000" dirty="0">
                <a:solidFill>
                  <a:schemeClr val="bg2"/>
                </a:solidFill>
                <a:cs typeface="Times New Roman" panose="02020603050405020304" pitchFamily="18" charset="0"/>
              </a:rPr>
              <a:t>werden können. </a:t>
            </a:r>
            <a:r>
              <a:rPr lang="de-DE" altLang="de-DE" sz="2000" baseline="30000" dirty="0">
                <a:solidFill>
                  <a:schemeClr val="bg2"/>
                </a:solidFill>
                <a:cs typeface="Times New Roman" panose="02020603050405020304" pitchFamily="18" charset="0"/>
              </a:rPr>
              <a:t>2</a:t>
            </a:r>
            <a:r>
              <a:rPr lang="de-DE" altLang="de-DE" sz="2000" dirty="0">
                <a:solidFill>
                  <a:schemeClr val="bg2"/>
                </a:solidFill>
                <a:cs typeface="Times New Roman" panose="02020603050405020304" pitchFamily="18" charset="0"/>
              </a:rPr>
              <a:t>Die Absolventinnen und Absolventen dieses Nebenfachstudiums sollen in der Lage sein, auftretende </a:t>
            </a:r>
            <a:r>
              <a:rPr lang="de-DE" altLang="de-DE" sz="2000" b="1" u="sng" dirty="0">
                <a:solidFill>
                  <a:schemeClr val="bg2"/>
                </a:solidFill>
                <a:cs typeface="Times New Roman" panose="02020603050405020304" pitchFamily="18" charset="0"/>
              </a:rPr>
              <a:t>Rechtsprobleme in den von ihnen gewählten Rechtsbereichen zu erkennen und praktische Lösungen zu finden</a:t>
            </a:r>
            <a:r>
              <a:rPr lang="de-DE" altLang="de-DE" sz="2000" b="1" dirty="0">
                <a:solidFill>
                  <a:schemeClr val="bg2"/>
                </a:solidFill>
                <a:cs typeface="Times New Roman" panose="02020603050405020304" pitchFamily="18" charset="0"/>
              </a:rPr>
              <a:t>. </a:t>
            </a:r>
            <a:r>
              <a:rPr lang="de-DE" altLang="de-DE" sz="2000" baseline="30000" dirty="0">
                <a:solidFill>
                  <a:schemeClr val="bg2"/>
                </a:solidFill>
                <a:cs typeface="Times New Roman" panose="02020603050405020304" pitchFamily="18" charset="0"/>
              </a:rPr>
              <a:t>3</a:t>
            </a:r>
            <a:r>
              <a:rPr lang="de-DE" altLang="de-DE" sz="2000" dirty="0">
                <a:solidFill>
                  <a:schemeClr val="bg2"/>
                </a:solidFill>
                <a:cs typeface="Times New Roman" panose="02020603050405020304" pitchFamily="18" charset="0"/>
              </a:rPr>
              <a:t>Sie sollen befähigt sein, </a:t>
            </a:r>
            <a:r>
              <a:rPr lang="de-DE" altLang="de-DE" sz="2000" b="1" u="sng" dirty="0">
                <a:solidFill>
                  <a:schemeClr val="bg2"/>
                </a:solidFill>
                <a:cs typeface="Times New Roman" panose="02020603050405020304" pitchFamily="18" charset="0"/>
              </a:rPr>
              <a:t>juristische Entscheidungen und juristische Techniken zu verstehen und anzuwenden</a:t>
            </a:r>
            <a:r>
              <a:rPr lang="de-DE" altLang="de-DE" sz="2000" b="1" dirty="0">
                <a:solidFill>
                  <a:schemeClr val="bg2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412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B.A. als „berufsqualifizierender Abschluss“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753849"/>
            <a:ext cx="11314597" cy="4362138"/>
          </a:xfrm>
        </p:spPr>
        <p:txBody>
          <a:bodyPr/>
          <a:lstStyle/>
          <a:p>
            <a:pPr marL="0" indent="0">
              <a:defRPr/>
            </a:pPr>
            <a:r>
              <a:rPr lang="de-DE" sz="2000" b="1" dirty="0">
                <a:solidFill>
                  <a:schemeClr val="tx1"/>
                </a:solidFill>
              </a:rPr>
              <a:t>Spezialisierungen und spätere Berufsfelder /Tätigkeiten</a:t>
            </a:r>
          </a:p>
          <a:p>
            <a:pPr marL="0" indent="0"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sz="2000" b="1" dirty="0">
                <a:solidFill>
                  <a:schemeClr val="bg2"/>
                </a:solidFill>
              </a:rPr>
              <a:t>Medienrecht</a:t>
            </a:r>
            <a:br>
              <a:rPr lang="de-DE" sz="2000" dirty="0">
                <a:solidFill>
                  <a:schemeClr val="bg2"/>
                </a:solidFill>
              </a:rPr>
            </a:br>
            <a:r>
              <a:rPr lang="de-DE" sz="2000" dirty="0">
                <a:solidFill>
                  <a:schemeClr val="bg2"/>
                </a:solidFill>
                <a:sym typeface="Wingdings" pitchFamily="2" charset="2"/>
              </a:rPr>
              <a:t> Journalismus, PR-Arbeit, Werbebranche, …</a:t>
            </a:r>
            <a:endParaRPr lang="de-DE" sz="20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sz="2000" b="1" dirty="0">
                <a:solidFill>
                  <a:schemeClr val="bg2"/>
                </a:solidFill>
              </a:rPr>
              <a:t>Arbeitsrecht</a:t>
            </a:r>
            <a:br>
              <a:rPr lang="de-DE" sz="2000" dirty="0">
                <a:solidFill>
                  <a:schemeClr val="bg2"/>
                </a:solidFill>
              </a:rPr>
            </a:br>
            <a:r>
              <a:rPr lang="de-DE" sz="2000" dirty="0">
                <a:solidFill>
                  <a:schemeClr val="bg2"/>
                </a:solidFill>
                <a:sym typeface="Wingdings" pitchFamily="2" charset="2"/>
              </a:rPr>
              <a:t> Personalabteilung, Personalentwicklung und -training, …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sz="2000" b="1" dirty="0">
                <a:solidFill>
                  <a:schemeClr val="bg2"/>
                </a:solidFill>
              </a:rPr>
              <a:t>Zivilrecht, insbesondere Vertragsrecht</a:t>
            </a:r>
            <a:br>
              <a:rPr lang="de-DE" sz="2000" dirty="0">
                <a:solidFill>
                  <a:schemeClr val="bg2"/>
                </a:solidFill>
              </a:rPr>
            </a:br>
            <a:r>
              <a:rPr lang="de-DE" sz="2000" dirty="0">
                <a:solidFill>
                  <a:schemeClr val="bg2"/>
                </a:solidFill>
                <a:sym typeface="Wingdings" pitchFamily="2" charset="2"/>
              </a:rPr>
              <a:t> Handel, Agenturen, …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sz="2000" b="1" dirty="0">
                <a:solidFill>
                  <a:schemeClr val="bg2"/>
                </a:solidFill>
                <a:sym typeface="Wingdings" pitchFamily="2" charset="2"/>
              </a:rPr>
              <a:t>Europarecht</a:t>
            </a:r>
            <a:br>
              <a:rPr lang="de-DE" sz="2000" dirty="0">
                <a:solidFill>
                  <a:schemeClr val="bg2"/>
                </a:solidFill>
                <a:sym typeface="Wingdings" pitchFamily="2" charset="2"/>
              </a:rPr>
            </a:br>
            <a:r>
              <a:rPr lang="de-DE" sz="2000" dirty="0">
                <a:solidFill>
                  <a:schemeClr val="bg2"/>
                </a:solidFill>
                <a:sym typeface="Wingdings" pitchFamily="2" charset="2"/>
              </a:rPr>
              <a:t> EU-Integration in PW, Unternehmens- und Politikberatung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sz="2000" b="1" dirty="0">
                <a:solidFill>
                  <a:schemeClr val="bg2"/>
                </a:solidFill>
                <a:sym typeface="Wingdings" pitchFamily="2" charset="2"/>
              </a:rPr>
              <a:t>Völkerrecht, Internationales Recht</a:t>
            </a:r>
            <a:br>
              <a:rPr lang="de-DE" sz="2000" dirty="0">
                <a:solidFill>
                  <a:schemeClr val="bg2"/>
                </a:solidFill>
                <a:sym typeface="Wingdings" pitchFamily="2" charset="2"/>
              </a:rPr>
            </a:br>
            <a:r>
              <a:rPr lang="de-DE" sz="2000" dirty="0">
                <a:solidFill>
                  <a:schemeClr val="bg2"/>
                </a:solidFill>
                <a:sym typeface="Wingdings" pitchFamily="2" charset="2"/>
              </a:rPr>
              <a:t> IB in PW, Int. Organisationen, Diplomatie, Entwicklungshilfe</a:t>
            </a:r>
            <a:endParaRPr lang="de-DE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64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B.A. als „berufsqualifizierender Abschluss“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738859"/>
            <a:ext cx="11314597" cy="4377128"/>
          </a:xfrm>
        </p:spPr>
        <p:txBody>
          <a:bodyPr/>
          <a:lstStyle/>
          <a:p>
            <a:pPr marL="0" indent="0">
              <a:defRPr/>
            </a:pPr>
            <a:r>
              <a:rPr lang="de-DE" sz="2000" b="1" dirty="0">
                <a:solidFill>
                  <a:schemeClr val="tx1"/>
                </a:solidFill>
              </a:rPr>
              <a:t> Berufsaussichten von Geistes- und Sozialwissenschaftlern: </a:t>
            </a:r>
          </a:p>
          <a:p>
            <a:pPr marL="0" indent="0">
              <a:buNone/>
              <a:defRPr/>
            </a:pPr>
            <a:r>
              <a:rPr lang="de-DE" sz="2000" b="1" dirty="0">
                <a:solidFill>
                  <a:schemeClr val="tx1"/>
                </a:solidFill>
              </a:rPr>
              <a:t>	Fachwissen +    („Schlüsselqualifikationen“)</a:t>
            </a:r>
          </a:p>
          <a:p>
            <a:pPr marL="0" indent="0"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 marL="0" indent="0">
              <a:buNone/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Neben dem reinen Fachwissen sind „</a:t>
            </a:r>
            <a:r>
              <a:rPr lang="de-DE" sz="2000" b="1" dirty="0">
                <a:solidFill>
                  <a:schemeClr val="bg2"/>
                </a:solidFill>
              </a:rPr>
              <a:t>Schlüsselqualifikationen</a:t>
            </a:r>
            <a:r>
              <a:rPr lang="de-DE" sz="2000" dirty="0">
                <a:solidFill>
                  <a:schemeClr val="bg2"/>
                </a:solidFill>
              </a:rPr>
              <a:t>“ mindestens genauso wichtig für Ihre Chancen am Arbeitsmarkt! 	</a:t>
            </a:r>
          </a:p>
          <a:p>
            <a:pPr marL="0" indent="0">
              <a:buNone/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(Studien des Instituts für Arbeitsmarktforschung und des Bayerischen Instituts für Hochschulforschung):</a:t>
            </a:r>
          </a:p>
          <a:p>
            <a:pPr marL="0" indent="0">
              <a:buNone/>
              <a:tabLst>
                <a:tab pos="3043238" algn="l"/>
              </a:tabLst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Kognitive Kompetenzen (Recherche- u. Arbeitsmethoden)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Allgemeines Basiswissen (EDV, PC, Sprachen, …)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Kommunikative Kompetenzen (Präsentieren, Diskutieren,…)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Soziale Kompetenzen (Teamfähigkeit, Interaktion, …)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Persönlichkeitsmerkmale (Stressresistenz, Work-Life-Balance, …)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dirty="0">
                <a:solidFill>
                  <a:schemeClr val="bg2"/>
                </a:solidFill>
              </a:rPr>
              <a:t>Fremdsprachenzertifikate</a:t>
            </a:r>
          </a:p>
        </p:txBody>
      </p:sp>
    </p:spTree>
    <p:extLst>
      <p:ext uri="{BB962C8B-B14F-4D97-AF65-F5344CB8AC3E}">
        <p14:creationId xmlns:p14="http://schemas.microsoft.com/office/powerpoint/2010/main" val="225838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Agenda der Einführung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2023672"/>
            <a:ext cx="10166228" cy="34715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Kontakt-Infos – Basisdaten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B.A. Nebenfach Recht – Münchener Modell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Studiengang - Aufbau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Studiengang - Einzelfragen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Praktische Hinweise &amp; Tipps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797FE92-8385-4D4F-AA82-12B58C44C980}"/>
              </a:ext>
            </a:extLst>
          </p:cNvPr>
          <p:cNvSpPr/>
          <p:nvPr/>
        </p:nvSpPr>
        <p:spPr>
          <a:xfrm>
            <a:off x="442913" y="3219137"/>
            <a:ext cx="3184708" cy="419725"/>
          </a:xfrm>
          <a:prstGeom prst="rect">
            <a:avLst/>
          </a:prstGeom>
          <a:noFill/>
          <a:ln w="38100">
            <a:solidFill>
              <a:srgbClr val="DC0D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562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Studiengang – Aufbau </a:t>
            </a:r>
          </a:p>
        </p:txBody>
      </p:sp>
      <p:cxnSp>
        <p:nvCxnSpPr>
          <p:cNvPr id="31" name="Gerade Verbindung 17">
            <a:extLst>
              <a:ext uri="{FF2B5EF4-FFF2-40B4-BE49-F238E27FC236}">
                <a16:creationId xmlns:a16="http://schemas.microsoft.com/office/drawing/2014/main" id="{96CDFD10-4DCC-4A53-8872-134840B4F75A}"/>
              </a:ext>
            </a:extLst>
          </p:cNvPr>
          <p:cNvCxnSpPr/>
          <p:nvPr/>
        </p:nvCxnSpPr>
        <p:spPr>
          <a:xfrm>
            <a:off x="2686389" y="2367115"/>
            <a:ext cx="6473825" cy="952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19">
            <a:extLst>
              <a:ext uri="{FF2B5EF4-FFF2-40B4-BE49-F238E27FC236}">
                <a16:creationId xmlns:a16="http://schemas.microsoft.com/office/drawing/2014/main" id="{60500963-33BD-4CF4-A539-069C3DB153DA}"/>
              </a:ext>
            </a:extLst>
          </p:cNvPr>
          <p:cNvCxnSpPr/>
          <p:nvPr/>
        </p:nvCxnSpPr>
        <p:spPr>
          <a:xfrm>
            <a:off x="2668926" y="3138640"/>
            <a:ext cx="6473825" cy="1111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16">
            <a:extLst>
              <a:ext uri="{FF2B5EF4-FFF2-40B4-BE49-F238E27FC236}">
                <a16:creationId xmlns:a16="http://schemas.microsoft.com/office/drawing/2014/main" id="{C2DF2FE8-949A-4C19-A0EA-CB0DB6537D9E}"/>
              </a:ext>
            </a:extLst>
          </p:cNvPr>
          <p:cNvCxnSpPr/>
          <p:nvPr/>
        </p:nvCxnSpPr>
        <p:spPr>
          <a:xfrm>
            <a:off x="2700676" y="3980015"/>
            <a:ext cx="6473825" cy="1111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15">
            <a:extLst>
              <a:ext uri="{FF2B5EF4-FFF2-40B4-BE49-F238E27FC236}">
                <a16:creationId xmlns:a16="http://schemas.microsoft.com/office/drawing/2014/main" id="{6A6EC10E-647A-4E8A-9135-606BA1124D47}"/>
              </a:ext>
            </a:extLst>
          </p:cNvPr>
          <p:cNvCxnSpPr/>
          <p:nvPr/>
        </p:nvCxnSpPr>
        <p:spPr>
          <a:xfrm>
            <a:off x="2683214" y="4826153"/>
            <a:ext cx="6473825" cy="952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utoShape 11">
            <a:extLst>
              <a:ext uri="{FF2B5EF4-FFF2-40B4-BE49-F238E27FC236}">
                <a16:creationId xmlns:a16="http://schemas.microsoft.com/office/drawing/2014/main" id="{5E4B9DD2-8E2D-4B97-9F49-4496F367613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970801" y="3586315"/>
            <a:ext cx="1171575" cy="1203325"/>
          </a:xfrm>
          <a:prstGeom prst="homePlate">
            <a:avLst>
              <a:gd name="adj" fmla="val 35097"/>
            </a:avLst>
          </a:prstGeom>
          <a:solidFill>
            <a:srgbClr val="FFCC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solidFill>
                <a:schemeClr val="tx1"/>
              </a:solidFill>
            </a:endParaRPr>
          </a:p>
        </p:txBody>
      </p:sp>
      <p:sp>
        <p:nvSpPr>
          <p:cNvPr id="36" name="AutoShape 12">
            <a:extLst>
              <a:ext uri="{FF2B5EF4-FFF2-40B4-BE49-F238E27FC236}">
                <a16:creationId xmlns:a16="http://schemas.microsoft.com/office/drawing/2014/main" id="{06B2B246-9F6D-4747-9E3E-BC422DC92ED9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019220" y="4604696"/>
            <a:ext cx="1125538" cy="1203325"/>
          </a:xfrm>
          <a:prstGeom prst="homePlate">
            <a:avLst>
              <a:gd name="adj" fmla="val 35097"/>
            </a:avLst>
          </a:prstGeom>
          <a:solidFill>
            <a:srgbClr val="FFCC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solidFill>
                <a:schemeClr val="tx1"/>
              </a:solidFill>
            </a:endParaRPr>
          </a:p>
        </p:txBody>
      </p:sp>
      <p:sp>
        <p:nvSpPr>
          <p:cNvPr id="37" name="AutoShape 16">
            <a:extLst>
              <a:ext uri="{FF2B5EF4-FFF2-40B4-BE49-F238E27FC236}">
                <a16:creationId xmlns:a16="http://schemas.microsoft.com/office/drawing/2014/main" id="{E89A2537-1DAA-4D5A-B97A-F5642B50091F}"/>
              </a:ext>
            </a:extLst>
          </p:cNvPr>
          <p:cNvSpPr>
            <a:spLocks noChangeArrowheads="1"/>
          </p:cNvSpPr>
          <p:nvPr/>
        </p:nvSpPr>
        <p:spPr bwMode="auto">
          <a:xfrm rot="-7436499">
            <a:off x="3831770" y="2215509"/>
            <a:ext cx="1089025" cy="712787"/>
          </a:xfrm>
          <a:prstGeom prst="homePlate">
            <a:avLst>
              <a:gd name="adj" fmla="val 58603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solidFill>
                <a:schemeClr val="tx1"/>
              </a:solidFill>
            </a:endParaRPr>
          </a:p>
        </p:txBody>
      </p:sp>
      <p:sp>
        <p:nvSpPr>
          <p:cNvPr id="38" name="AutoShape 15">
            <a:extLst>
              <a:ext uri="{FF2B5EF4-FFF2-40B4-BE49-F238E27FC236}">
                <a16:creationId xmlns:a16="http://schemas.microsoft.com/office/drawing/2014/main" id="{4BA7ED50-82EF-404C-B22E-183A5F2736AA}"/>
              </a:ext>
            </a:extLst>
          </p:cNvPr>
          <p:cNvSpPr>
            <a:spLocks noChangeArrowheads="1"/>
          </p:cNvSpPr>
          <p:nvPr/>
        </p:nvSpPr>
        <p:spPr bwMode="auto">
          <a:xfrm rot="-7436499">
            <a:off x="4296907" y="2980684"/>
            <a:ext cx="1089025" cy="712788"/>
          </a:xfrm>
          <a:prstGeom prst="homePlate">
            <a:avLst>
              <a:gd name="adj" fmla="val 58603"/>
            </a:avLst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solidFill>
                <a:schemeClr val="tx1"/>
              </a:solidFill>
            </a:endParaRPr>
          </a:p>
        </p:txBody>
      </p:sp>
      <p:sp>
        <p:nvSpPr>
          <p:cNvPr id="39" name="AutoShape 21">
            <a:extLst>
              <a:ext uri="{FF2B5EF4-FFF2-40B4-BE49-F238E27FC236}">
                <a16:creationId xmlns:a16="http://schemas.microsoft.com/office/drawing/2014/main" id="{24BFAF91-E3AB-468C-80AF-755BD14C19E4}"/>
              </a:ext>
            </a:extLst>
          </p:cNvPr>
          <p:cNvSpPr>
            <a:spLocks noChangeArrowheads="1"/>
          </p:cNvSpPr>
          <p:nvPr/>
        </p:nvSpPr>
        <p:spPr bwMode="auto">
          <a:xfrm rot="-3171566">
            <a:off x="6255882" y="2248847"/>
            <a:ext cx="1089025" cy="712788"/>
          </a:xfrm>
          <a:prstGeom prst="homePlate">
            <a:avLst>
              <a:gd name="adj" fmla="val 58603"/>
            </a:avLst>
          </a:prstGeom>
          <a:solidFill>
            <a:srgbClr val="FFCC99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solidFill>
                <a:schemeClr val="tx1"/>
              </a:solidFill>
            </a:endParaRPr>
          </a:p>
        </p:txBody>
      </p:sp>
      <p:sp>
        <p:nvSpPr>
          <p:cNvPr id="40" name="AutoShape 20">
            <a:extLst>
              <a:ext uri="{FF2B5EF4-FFF2-40B4-BE49-F238E27FC236}">
                <a16:creationId xmlns:a16="http://schemas.microsoft.com/office/drawing/2014/main" id="{B8188F69-9632-4D7A-84EA-4B2B1C91A7B1}"/>
              </a:ext>
            </a:extLst>
          </p:cNvPr>
          <p:cNvSpPr>
            <a:spLocks noChangeArrowheads="1"/>
          </p:cNvSpPr>
          <p:nvPr/>
        </p:nvSpPr>
        <p:spPr bwMode="auto">
          <a:xfrm rot="-3171566">
            <a:off x="5706607" y="2956872"/>
            <a:ext cx="1089025" cy="712788"/>
          </a:xfrm>
          <a:prstGeom prst="homePlate">
            <a:avLst>
              <a:gd name="adj" fmla="val 58603"/>
            </a:avLst>
          </a:prstGeom>
          <a:solidFill>
            <a:srgbClr val="FFCC99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>
              <a:solidFill>
                <a:schemeClr val="tx1"/>
              </a:solidFill>
            </a:endParaRPr>
          </a:p>
        </p:txBody>
      </p:sp>
      <p:sp>
        <p:nvSpPr>
          <p:cNvPr id="41" name="Textfeld 11">
            <a:extLst>
              <a:ext uri="{FF2B5EF4-FFF2-40B4-BE49-F238E27FC236}">
                <a16:creationId xmlns:a16="http://schemas.microsoft.com/office/drawing/2014/main" id="{7324B93B-5DD6-4D11-B80D-E65D2F9C926D}"/>
              </a:ext>
            </a:extLst>
          </p:cNvPr>
          <p:cNvSpPr txBox="1">
            <a:spLocks noChangeArrowheads="1"/>
          </p:cNvSpPr>
          <p:nvPr/>
        </p:nvSpPr>
        <p:spPr bwMode="auto">
          <a:xfrm rot="3321034">
            <a:off x="2349045" y="2929884"/>
            <a:ext cx="2932112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600">
                <a:solidFill>
                  <a:schemeClr val="tx1"/>
                </a:solidFill>
              </a:rPr>
              <a:t>Zivilrecht,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600">
                <a:solidFill>
                  <a:schemeClr val="tx1"/>
                </a:solidFill>
              </a:rPr>
              <a:t> Medienrecht,  Arbeitsrecht </a:t>
            </a:r>
          </a:p>
        </p:txBody>
      </p:sp>
      <p:sp>
        <p:nvSpPr>
          <p:cNvPr id="42" name="Textfeld 12">
            <a:extLst>
              <a:ext uri="{FF2B5EF4-FFF2-40B4-BE49-F238E27FC236}">
                <a16:creationId xmlns:a16="http://schemas.microsoft.com/office/drawing/2014/main" id="{97C95EE4-DE39-4BB8-9341-7AC4AE10A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939" y="4991253"/>
            <a:ext cx="13509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3663" indent="-93663"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1500" dirty="0">
                <a:solidFill>
                  <a:schemeClr val="tx1"/>
                </a:solidFill>
              </a:rPr>
              <a:t>Grundlagen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1500" dirty="0">
                <a:solidFill>
                  <a:schemeClr val="tx1"/>
                </a:solidFill>
              </a:rPr>
              <a:t>Zivilrecht </a:t>
            </a:r>
          </a:p>
        </p:txBody>
      </p:sp>
      <p:sp>
        <p:nvSpPr>
          <p:cNvPr id="43" name="Textfeld 13">
            <a:extLst>
              <a:ext uri="{FF2B5EF4-FFF2-40B4-BE49-F238E27FC236}">
                <a16:creationId xmlns:a16="http://schemas.microsoft.com/office/drawing/2014/main" id="{631BCE3A-E427-4F85-B0BA-9B0F0404B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3651" y="3949853"/>
            <a:ext cx="135096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3663" indent="-93663"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1500">
                <a:solidFill>
                  <a:schemeClr val="tx1"/>
                </a:solidFill>
              </a:rPr>
              <a:t>Grundlagen</a:t>
            </a:r>
          </a:p>
          <a:p>
            <a:pPr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de-DE" altLang="de-DE" sz="1500">
                <a:solidFill>
                  <a:schemeClr val="tx1"/>
                </a:solidFill>
              </a:rPr>
              <a:t>Öffentliches-Recht </a:t>
            </a:r>
          </a:p>
        </p:txBody>
      </p:sp>
      <p:sp>
        <p:nvSpPr>
          <p:cNvPr id="44" name="Textfeld 10">
            <a:extLst>
              <a:ext uri="{FF2B5EF4-FFF2-40B4-BE49-F238E27FC236}">
                <a16:creationId xmlns:a16="http://schemas.microsoft.com/office/drawing/2014/main" id="{B1A57EE1-0EAE-4289-8283-941AA340DF53}"/>
              </a:ext>
            </a:extLst>
          </p:cNvPr>
          <p:cNvSpPr txBox="1">
            <a:spLocks noChangeArrowheads="1"/>
          </p:cNvSpPr>
          <p:nvPr/>
        </p:nvSpPr>
        <p:spPr bwMode="auto">
          <a:xfrm rot="-3080086">
            <a:off x="6088401" y="2922741"/>
            <a:ext cx="2339975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600">
                <a:solidFill>
                  <a:schemeClr val="tx1"/>
                </a:solidFill>
              </a:rPr>
              <a:t>Internationales Recht, Völker- u. Europarecht</a:t>
            </a:r>
          </a:p>
        </p:txBody>
      </p:sp>
      <p:cxnSp>
        <p:nvCxnSpPr>
          <p:cNvPr id="45" name="Gerade Verbindung 18">
            <a:extLst>
              <a:ext uri="{FF2B5EF4-FFF2-40B4-BE49-F238E27FC236}">
                <a16:creationId xmlns:a16="http://schemas.microsoft.com/office/drawing/2014/main" id="{606F5F4A-E127-4EA2-987F-A84CFAD31161}"/>
              </a:ext>
            </a:extLst>
          </p:cNvPr>
          <p:cNvCxnSpPr/>
          <p:nvPr/>
        </p:nvCxnSpPr>
        <p:spPr>
          <a:xfrm>
            <a:off x="2672101" y="5781828"/>
            <a:ext cx="6473825" cy="952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20">
            <a:extLst>
              <a:ext uri="{FF2B5EF4-FFF2-40B4-BE49-F238E27FC236}">
                <a16:creationId xmlns:a16="http://schemas.microsoft.com/office/drawing/2014/main" id="{8B4A5E76-2B26-4533-B08A-EF20A8F52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489" y="5438928"/>
            <a:ext cx="6858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500">
                <a:solidFill>
                  <a:schemeClr val="tx1"/>
                </a:solidFill>
              </a:rPr>
              <a:t>1. FS</a:t>
            </a:r>
          </a:p>
        </p:txBody>
      </p:sp>
      <p:sp>
        <p:nvSpPr>
          <p:cNvPr id="47" name="Textfeld 21">
            <a:extLst>
              <a:ext uri="{FF2B5EF4-FFF2-40B4-BE49-F238E27FC236}">
                <a16:creationId xmlns:a16="http://schemas.microsoft.com/office/drawing/2014/main" id="{627E4A49-5FA7-40B7-A614-62DFF0ED8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6314" y="4448328"/>
            <a:ext cx="6858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500">
                <a:solidFill>
                  <a:schemeClr val="tx1"/>
                </a:solidFill>
              </a:rPr>
              <a:t>2. FS</a:t>
            </a:r>
          </a:p>
        </p:txBody>
      </p:sp>
      <p:sp>
        <p:nvSpPr>
          <p:cNvPr id="48" name="Textfeld 22">
            <a:extLst>
              <a:ext uri="{FF2B5EF4-FFF2-40B4-BE49-F238E27FC236}">
                <a16:creationId xmlns:a16="http://schemas.microsoft.com/office/drawing/2014/main" id="{9FFC1D75-0B88-451C-B561-3C1329DCA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5839" y="3637115"/>
            <a:ext cx="6858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500">
                <a:solidFill>
                  <a:schemeClr val="tx1"/>
                </a:solidFill>
              </a:rPr>
              <a:t>3. FS</a:t>
            </a:r>
          </a:p>
        </p:txBody>
      </p:sp>
      <p:sp>
        <p:nvSpPr>
          <p:cNvPr id="49" name="Textfeld 23">
            <a:extLst>
              <a:ext uri="{FF2B5EF4-FFF2-40B4-BE49-F238E27FC236}">
                <a16:creationId xmlns:a16="http://schemas.microsoft.com/office/drawing/2014/main" id="{EF8C04CC-B982-41C5-A12B-C08A8B5E2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5839" y="2786215"/>
            <a:ext cx="6858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500">
                <a:solidFill>
                  <a:schemeClr val="tx1"/>
                </a:solidFill>
              </a:rPr>
              <a:t>4. FS</a:t>
            </a:r>
          </a:p>
        </p:txBody>
      </p:sp>
      <p:sp>
        <p:nvSpPr>
          <p:cNvPr id="50" name="Textfeld 24">
            <a:extLst>
              <a:ext uri="{FF2B5EF4-FFF2-40B4-BE49-F238E27FC236}">
                <a16:creationId xmlns:a16="http://schemas.microsoft.com/office/drawing/2014/main" id="{85A02B12-DFE8-427F-A7D3-65B1DEFC9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6951" y="2006753"/>
            <a:ext cx="6858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500">
                <a:solidFill>
                  <a:schemeClr val="tx1"/>
                </a:solidFill>
              </a:rPr>
              <a:t>5. FS</a:t>
            </a:r>
          </a:p>
        </p:txBody>
      </p:sp>
    </p:spTree>
    <p:extLst>
      <p:ext uri="{BB962C8B-B14F-4D97-AF65-F5344CB8AC3E}">
        <p14:creationId xmlns:p14="http://schemas.microsoft.com/office/powerpoint/2010/main" val="334172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Studiengang – Aufbau </a:t>
            </a:r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020F2D2-3A94-4939-8FBE-1B75B6D28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90" y="1485900"/>
            <a:ext cx="11314598" cy="506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8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altLang="de-DE" sz="2400" dirty="0"/>
              <a:t>Pflichtprogramm 1.&amp; 2. Fachsemester:</a:t>
            </a:r>
            <a:endParaRPr lang="de-DE" dirty="0"/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1782513C-D310-45EC-B899-FE32736F2E72}"/>
              </a:ext>
            </a:extLst>
          </p:cNvPr>
          <p:cNvSpPr txBox="1">
            <a:spLocks/>
          </p:cNvSpPr>
          <p:nvPr/>
        </p:nvSpPr>
        <p:spPr>
          <a:xfrm>
            <a:off x="442913" y="1768839"/>
            <a:ext cx="11314597" cy="4347148"/>
          </a:xfrm>
          <a:prstGeom prst="rect">
            <a:avLst/>
          </a:prstGeom>
        </p:spPr>
        <p:txBody>
          <a:bodyPr/>
          <a:lstStyle>
            <a:lvl1pPr marL="324000" indent="-324000" algn="l" defTabSz="8155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"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1pPr>
            <a:lvl2pPr marL="611668" indent="-203890" algn="l" defTabSz="81555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00" kern="1200">
                <a:solidFill>
                  <a:srgbClr val="616468"/>
                </a:solidFill>
                <a:latin typeface="+mn-lt"/>
                <a:ea typeface="+mn-ea"/>
                <a:cs typeface="+mn-cs"/>
              </a:defRPr>
            </a:lvl2pPr>
            <a:lvl3pPr marL="101944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7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7225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5003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2782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0560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58339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6117" indent="-203890" algn="l" defTabSz="815557" rtl="0" eaLnBrk="1" latinLnBrk="0" hangingPunct="1">
              <a:lnSpc>
                <a:spcPct val="90000"/>
              </a:lnSpc>
              <a:spcBef>
                <a:spcPts val="446"/>
              </a:spcBef>
              <a:buFont typeface="Arial" panose="020B0604020202020204" pitchFamily="34" charset="0"/>
              <a:buChar char="•"/>
              <a:defRPr sz="1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de-DE" sz="2000" dirty="0">
                <a:solidFill>
                  <a:schemeClr val="bg2"/>
                </a:solidFill>
              </a:rPr>
              <a:t>(SWS = Semesterwochenstunden)</a:t>
            </a:r>
          </a:p>
          <a:p>
            <a:pPr marL="0" indent="0"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 marL="0" indent="0"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 marL="0" indent="0"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 marL="0" indent="0"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2DA7A381-2330-448D-AC94-1834BD940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707865"/>
              </p:ext>
            </p:extLst>
          </p:nvPr>
        </p:nvGraphicFramePr>
        <p:xfrm>
          <a:off x="1563141" y="2460492"/>
          <a:ext cx="9065718" cy="26822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33354">
                  <a:extLst>
                    <a:ext uri="{9D8B030D-6E8A-4147-A177-3AD203B41FA5}">
                      <a16:colId xmlns:a16="http://schemas.microsoft.com/office/drawing/2014/main" val="1346526679"/>
                    </a:ext>
                  </a:extLst>
                </a:gridCol>
                <a:gridCol w="6132364">
                  <a:extLst>
                    <a:ext uri="{9D8B030D-6E8A-4147-A177-3AD203B41FA5}">
                      <a16:colId xmlns:a16="http://schemas.microsoft.com/office/drawing/2014/main" val="2848989871"/>
                    </a:ext>
                  </a:extLst>
                </a:gridCol>
              </a:tblGrid>
              <a:tr h="370840">
                <a:tc rowSpan="3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  <a:tabLst>
                          <a:tab pos="1528763" algn="l"/>
                        </a:tabLst>
                      </a:pPr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1. Fachsemester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  <a:tabLst>
                          <a:tab pos="1528763" algn="l"/>
                        </a:tabLst>
                      </a:pPr>
                      <a:r>
                        <a:rPr lang="de-DE" sz="2000" b="1" dirty="0">
                          <a:solidFill>
                            <a:schemeClr val="accent5"/>
                          </a:solidFill>
                        </a:rPr>
                        <a:t>(Winter)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Einführung in das Recht (2 SWS)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0166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  <a:tabLst>
                          <a:tab pos="1528763" algn="l"/>
                        </a:tabLst>
                      </a:pPr>
                      <a:endParaRPr lang="de-DE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Grundlagen des Rechts (Geschichte (2 SWS)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8586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Grundkurs Zivilrecht (4 SWS)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59914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indent="0" algn="ctr" defTabSz="815557" rtl="0" eaLnBrk="1" latinLnBrk="0" hangingPunct="1">
                        <a:buFont typeface="Arial" panose="020B0604020202020204" pitchFamily="34" charset="0"/>
                        <a:buNone/>
                        <a:tabLst>
                          <a:tab pos="1528763" algn="l"/>
                        </a:tabLst>
                      </a:pPr>
                      <a:r>
                        <a:rPr lang="de-DE" sz="2000" b="1" kern="120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2. Fachsemester</a:t>
                      </a:r>
                    </a:p>
                    <a:p>
                      <a:pPr marL="0" indent="0" algn="ctr" defTabSz="815557" rtl="0" eaLnBrk="1" latinLnBrk="0" hangingPunct="1">
                        <a:buFont typeface="Arial" panose="020B0604020202020204" pitchFamily="34" charset="0"/>
                        <a:buNone/>
                        <a:tabLst>
                          <a:tab pos="1528763" algn="l"/>
                        </a:tabLst>
                      </a:pPr>
                      <a:r>
                        <a:rPr lang="de-DE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(Sommer)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Einführung in Juristische Methoden (2 SWS)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08188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indent="0" algn="ctr" defTabSz="815557" rtl="0" eaLnBrk="1" latinLnBrk="0" hangingPunct="1">
                        <a:buFont typeface="Arial" panose="020B0604020202020204" pitchFamily="34" charset="0"/>
                        <a:buNone/>
                        <a:tabLst>
                          <a:tab pos="1528763" algn="l"/>
                        </a:tabLst>
                      </a:pPr>
                      <a:endParaRPr lang="de-DE" sz="1605" b="1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Grundlagen des Rechts (Soziologie o. Philosophie des Rechts) (2 SWS)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8921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Grundkurs Öffentliches Recht (4 SWS)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312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26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1. Fachsemester – Pflichtveranstaltungen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79"/>
            <a:ext cx="11314597" cy="4257207"/>
          </a:xfrm>
        </p:spPr>
        <p:txBody>
          <a:bodyPr/>
          <a:lstStyle/>
          <a:p>
            <a:pPr marL="457200" indent="-457200"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„Einführung in das Recht“ (Dr. Fleck)</a:t>
            </a:r>
          </a:p>
          <a:p>
            <a:pPr marL="457200" indent="-45720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	Mo. 16-18 Uhr, </a:t>
            </a:r>
            <a:r>
              <a:rPr lang="nl-NL" altLang="de-DE" sz="2000" dirty="0">
                <a:solidFill>
                  <a:schemeClr val="bg2"/>
                </a:solidFill>
              </a:rPr>
              <a:t>Schellingstr. 3 (S) - S 002</a:t>
            </a:r>
            <a:endParaRPr lang="de-DE" altLang="de-DE" sz="2000" dirty="0">
              <a:solidFill>
                <a:schemeClr val="bg2"/>
              </a:solidFill>
            </a:endParaRPr>
          </a:p>
          <a:p>
            <a:pPr marL="457200" indent="-457200">
              <a:buNone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457200" indent="-457200"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„Deutsche Rechtsgeschichte“ (Prof. Hermann)</a:t>
            </a:r>
          </a:p>
          <a:p>
            <a:pPr marL="457200" indent="-45720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	M0. 14-16 Uhr, </a:t>
            </a:r>
            <a:r>
              <a:rPr lang="de-DE" altLang="de-DE" sz="2000" dirty="0" err="1">
                <a:solidFill>
                  <a:schemeClr val="bg2"/>
                </a:solidFill>
              </a:rPr>
              <a:t>Geschw</a:t>
            </a:r>
            <a:r>
              <a:rPr lang="de-DE" altLang="de-DE" sz="2000" dirty="0">
                <a:solidFill>
                  <a:schemeClr val="bg2"/>
                </a:solidFill>
              </a:rPr>
              <a:t>.-Scholl-Pl. 1 (E) - Große Aula (E120)</a:t>
            </a:r>
          </a:p>
          <a:p>
            <a:pPr marL="457200" indent="-457200">
              <a:buNone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457200" indent="-457200"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„Rechtsphilosophie“ (Prof. Saliger)</a:t>
            </a:r>
          </a:p>
          <a:p>
            <a:pPr marL="457200" indent="-45720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	D0. 12-14 Uhr, </a:t>
            </a:r>
            <a:r>
              <a:rPr lang="de-DE" altLang="de-DE" sz="2000" dirty="0" err="1">
                <a:solidFill>
                  <a:schemeClr val="bg2"/>
                </a:solidFill>
              </a:rPr>
              <a:t>Geschw</a:t>
            </a:r>
            <a:r>
              <a:rPr lang="de-DE" altLang="de-DE" sz="2000" dirty="0">
                <a:solidFill>
                  <a:schemeClr val="bg2"/>
                </a:solidFill>
              </a:rPr>
              <a:t>.-Scholl-Pl. 1 (B) - B 201</a:t>
            </a:r>
          </a:p>
          <a:p>
            <a:pPr marL="457200" indent="-457200">
              <a:buNone/>
            </a:pPr>
            <a:endParaRPr lang="de-DE" altLang="de-DE" sz="2000" dirty="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eine </a:t>
            </a:r>
            <a:r>
              <a:rPr lang="de-DE" altLang="de-DE" sz="2000" dirty="0">
                <a:solidFill>
                  <a:schemeClr val="bg2"/>
                </a:solidFill>
              </a:rPr>
              <a:t>Klausur aus den </a:t>
            </a:r>
            <a:r>
              <a:rPr lang="de-DE" altLang="de-DE" sz="2000" b="1" dirty="0">
                <a:solidFill>
                  <a:schemeClr val="bg2"/>
                </a:solidFill>
              </a:rPr>
              <a:t>drei Veranstaltungen (alternativ)</a:t>
            </a:r>
          </a:p>
          <a:p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Auswahl mit der Prüfungsanmeldung (NICHT bei Belegung)</a:t>
            </a:r>
            <a:endParaRPr lang="de-DE" altLang="de-DE" sz="2000" dirty="0">
              <a:solidFill>
                <a:schemeClr val="bg2"/>
              </a:solidFill>
            </a:endParaRPr>
          </a:p>
          <a:p>
            <a:pPr marL="0" indent="0"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56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1. Fachsemester – Pflichtveranstaltungen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73769"/>
            <a:ext cx="11314597" cy="4242217"/>
          </a:xfrm>
        </p:spPr>
        <p:txBody>
          <a:bodyPr/>
          <a:lstStyle/>
          <a:p>
            <a:pPr marL="457200" indent="-457200"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„Grundkurs Zivilrecht“ (Neumann)</a:t>
            </a:r>
          </a:p>
          <a:p>
            <a:pPr marL="457200" indent="-457200"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	</a:t>
            </a:r>
            <a:r>
              <a:rPr lang="de-DE" altLang="de-DE" sz="2000" dirty="0">
                <a:solidFill>
                  <a:schemeClr val="bg2"/>
                </a:solidFill>
              </a:rPr>
              <a:t>Di. 8-10 Uhr, </a:t>
            </a:r>
            <a:r>
              <a:rPr lang="de-DE" altLang="de-DE" sz="2000" dirty="0" err="1">
                <a:solidFill>
                  <a:schemeClr val="bg2"/>
                </a:solidFill>
              </a:rPr>
              <a:t>Geschw</a:t>
            </a:r>
            <a:r>
              <a:rPr lang="de-DE" altLang="de-DE" sz="2000" dirty="0">
                <a:solidFill>
                  <a:schemeClr val="bg2"/>
                </a:solidFill>
              </a:rPr>
              <a:t>.-Scholl-Pl. 1 (M) - M 110  </a:t>
            </a:r>
            <a:r>
              <a:rPr lang="de-DE" altLang="de-DE" sz="2000" b="1" dirty="0">
                <a:solidFill>
                  <a:schemeClr val="bg2"/>
                </a:solidFill>
              </a:rPr>
              <a:t>und</a:t>
            </a:r>
          </a:p>
          <a:p>
            <a:pPr marL="457200" indent="-457200">
              <a:buNone/>
            </a:pPr>
            <a:r>
              <a:rPr lang="de-DE" altLang="de-DE" sz="2000" b="1" dirty="0">
                <a:solidFill>
                  <a:schemeClr val="bg2"/>
                </a:solidFill>
              </a:rPr>
              <a:t>	</a:t>
            </a:r>
            <a:r>
              <a:rPr lang="de-DE" altLang="de-DE" sz="2000" dirty="0">
                <a:solidFill>
                  <a:schemeClr val="bg2"/>
                </a:solidFill>
              </a:rPr>
              <a:t>Do. 8-10 Uhr, </a:t>
            </a:r>
            <a:r>
              <a:rPr lang="de-DE" altLang="de-DE" sz="2000" dirty="0" err="1">
                <a:solidFill>
                  <a:schemeClr val="bg2"/>
                </a:solidFill>
              </a:rPr>
              <a:t>Geschw</a:t>
            </a:r>
            <a:r>
              <a:rPr lang="de-DE" altLang="de-DE" sz="2000" dirty="0">
                <a:solidFill>
                  <a:schemeClr val="bg2"/>
                </a:solidFill>
              </a:rPr>
              <a:t>.-Scholl-Pl. 1 (M) - M 018</a:t>
            </a:r>
          </a:p>
          <a:p>
            <a:endParaRPr lang="de-DE" altLang="de-DE" sz="2000" dirty="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GOP-Klausur („Grundlagen- und Orientierungsprüfung“)</a:t>
            </a:r>
            <a:endParaRPr lang="de-DE" altLang="de-DE" sz="2000" dirty="0">
              <a:solidFill>
                <a:schemeClr val="bg2"/>
              </a:solidFill>
            </a:endParaRPr>
          </a:p>
          <a:p>
            <a:pPr marL="0" indent="0"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59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1. Fachsemester – Zusatzangebot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798819"/>
            <a:ext cx="11314597" cy="4317167"/>
          </a:xfrm>
        </p:spPr>
        <p:txBody>
          <a:bodyPr/>
          <a:lstStyle/>
          <a:p>
            <a:pPr marL="0" indent="0">
              <a:buNone/>
            </a:pPr>
            <a:r>
              <a:rPr lang="de-DE" altLang="de-DE" sz="2000" b="1" u="sng" dirty="0">
                <a:solidFill>
                  <a:schemeClr val="tx1"/>
                </a:solidFill>
              </a:rPr>
              <a:t>Übungen zum Grundkurs Zivilrecht</a:t>
            </a:r>
          </a:p>
          <a:p>
            <a:pPr marL="0" indent="0">
              <a:buNone/>
            </a:pPr>
            <a:r>
              <a:rPr lang="de-DE" altLang="de-DE" sz="2000" b="1" dirty="0">
                <a:solidFill>
                  <a:schemeClr val="tx1"/>
                </a:solidFill>
              </a:rPr>
              <a:t>Wöchentliche Übung </a:t>
            </a:r>
            <a:r>
              <a:rPr lang="de-DE" altLang="de-DE" sz="2000" b="1" dirty="0">
                <a:solidFill>
                  <a:schemeClr val="bg2"/>
                </a:solidFill>
              </a:rPr>
              <a:t>über 90min. </a:t>
            </a:r>
          </a:p>
          <a:p>
            <a:pPr marL="0" indent="0">
              <a:buNone/>
            </a:pPr>
            <a:endParaRPr lang="de-DE" altLang="de-DE" sz="2000" b="1" dirty="0">
              <a:solidFill>
                <a:schemeClr val="bg2"/>
              </a:solidFill>
            </a:endParaRPr>
          </a:p>
          <a:p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Ziel: Theoretisches Wissen praktisch anwenden!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     </a:t>
            </a:r>
            <a:r>
              <a:rPr lang="de-DE" altLang="de-DE" sz="2000" dirty="0">
                <a:solidFill>
                  <a:schemeClr val="bg2"/>
                </a:solidFill>
              </a:rPr>
              <a:t>Es werden Fälle des Zivilrechtes besprochen, deren theoretische Grundlagen in der Vorlesung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     „Grundkurs Zivilrecht“ vermittelt werden;</a:t>
            </a:r>
          </a:p>
          <a:p>
            <a:pPr marL="0" indent="0">
              <a:buNone/>
            </a:pPr>
            <a:endParaRPr lang="de-DE" altLang="de-DE" sz="2000" dirty="0">
              <a:solidFill>
                <a:schemeClr val="bg2"/>
              </a:solidFill>
            </a:endParaRPr>
          </a:p>
          <a:p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Lösung soll in aktiver Mitarbeit durch die Studierenden entwickelt werden</a:t>
            </a:r>
            <a:endParaRPr lang="de-DE" altLang="de-DE" sz="20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de-DE" altLang="de-DE" sz="2000" b="1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de-DE" altLang="de-DE" sz="2000" b="1" dirty="0">
                <a:solidFill>
                  <a:schemeClr val="bg2"/>
                </a:solidFill>
              </a:rPr>
              <a:t>Fakultatives Angebot: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Diese Übungen überschneiden sich inhaltlich, daher </a:t>
            </a:r>
            <a:r>
              <a:rPr lang="de-DE" altLang="de-DE" sz="2000" b="1" dirty="0">
                <a:solidFill>
                  <a:schemeClr val="bg2"/>
                </a:solidFill>
              </a:rPr>
              <a:t>EINE</a:t>
            </a:r>
            <a:r>
              <a:rPr lang="de-DE" altLang="de-DE" sz="2000" dirty="0">
                <a:solidFill>
                  <a:schemeClr val="bg2"/>
                </a:solidFill>
              </a:rPr>
              <a:t> auswählen;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Empfehlung: regelmäßige Teilnahme zum Trainings des Gutachtenstils</a:t>
            </a:r>
          </a:p>
          <a:p>
            <a:pPr marL="0" indent="0">
              <a:buNone/>
            </a:pPr>
            <a:r>
              <a:rPr lang="de-DE" altLang="de-DE" sz="2000" dirty="0">
                <a:solidFill>
                  <a:schemeClr val="bg2"/>
                </a:solidFill>
              </a:rPr>
              <a:t>zur Vorbereitung auf die GOP</a:t>
            </a:r>
          </a:p>
          <a:p>
            <a:pPr marL="0" indent="0"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30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Stundenplan für Erstsemesterstudierende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CAF1B1A4-6028-4411-BC6B-35A234020B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600754"/>
              </p:ext>
            </p:extLst>
          </p:nvPr>
        </p:nvGraphicFramePr>
        <p:xfrm>
          <a:off x="434490" y="1336053"/>
          <a:ext cx="11270974" cy="55478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4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3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3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3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32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32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4878"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Zeiten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Montag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Dienstag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Mittwoch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Donnerstag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Freitag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041"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8-10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Grundkurs Zivilrecht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Grundkurs Zivilrecht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244"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10-12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0778"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12-14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Übung Zivilrecht</a:t>
                      </a:r>
                    </a:p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(Altern. II)</a:t>
                      </a:r>
                    </a:p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Rechts-</a:t>
                      </a:r>
                    </a:p>
                    <a:p>
                      <a:r>
                        <a:rPr lang="de-DE" sz="2000" dirty="0" err="1">
                          <a:solidFill>
                            <a:schemeClr val="bg2"/>
                          </a:solidFill>
                        </a:rPr>
                        <a:t>philosophie</a:t>
                      </a:r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3731"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14-16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Übung Zivilrecht</a:t>
                      </a:r>
                    </a:p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(Altern. I)</a:t>
                      </a:r>
                    </a:p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Deutsche</a:t>
                      </a:r>
                    </a:p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Rechts-</a:t>
                      </a:r>
                    </a:p>
                    <a:p>
                      <a:r>
                        <a:rPr lang="de-DE" sz="2000" dirty="0" err="1">
                          <a:solidFill>
                            <a:schemeClr val="bg2"/>
                          </a:solidFill>
                        </a:rPr>
                        <a:t>geschichte</a:t>
                      </a:r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275"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16-18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Einführung in</a:t>
                      </a:r>
                    </a:p>
                    <a:p>
                      <a:r>
                        <a:rPr lang="de-DE" sz="2000" dirty="0">
                          <a:solidFill>
                            <a:schemeClr val="bg2"/>
                          </a:solidFill>
                        </a:rPr>
                        <a:t>das Recht</a:t>
                      </a: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 marL="91430" marR="91430" marT="45726" marB="45726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94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„Kür“ im 3. bis 5. Semester mit Spezialisierungschancen</a:t>
            </a:r>
          </a:p>
        </p:txBody>
      </p:sp>
      <p:graphicFrame>
        <p:nvGraphicFramePr>
          <p:cNvPr id="5" name="Group 161">
            <a:extLst>
              <a:ext uri="{FF2B5EF4-FFF2-40B4-BE49-F238E27FC236}">
                <a16:creationId xmlns:a16="http://schemas.microsoft.com/office/drawing/2014/main" id="{D642D9F7-5DCC-4C73-AE58-991125830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120630"/>
              </p:ext>
            </p:extLst>
          </p:nvPr>
        </p:nvGraphicFramePr>
        <p:xfrm>
          <a:off x="1289077" y="2493272"/>
          <a:ext cx="9357312" cy="3491258"/>
        </p:xfrm>
        <a:graphic>
          <a:graphicData uri="http://schemas.openxmlformats.org/drawingml/2006/table">
            <a:tbl>
              <a:tblPr/>
              <a:tblGrid>
                <a:gridCol w="809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4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6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67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67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67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67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27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 </a:t>
                      </a:r>
                      <a:r>
                        <a:rPr kumimoji="0" lang="de-DE" sz="1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FachSem</a:t>
                      </a: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                     </a:t>
                      </a: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5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(Winter</a:t>
                      </a: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2" marB="457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Arbeitsrecht (2+2)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Medienrecht (2+2)</a:t>
                      </a: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Zivilrecht  (2+2)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Europarecht (2+2)</a:t>
                      </a: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Internat. Recht (2+2)</a:t>
                      </a: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Völkerrecht (2+2)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315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4. </a:t>
                      </a:r>
                      <a:r>
                        <a:rPr kumimoji="0" lang="de-DE" sz="1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FachSem</a:t>
                      </a: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(Sommer</a:t>
                      </a: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2" marB="457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Aufbaumodul</a:t>
                      </a:r>
                      <a:b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Arbeitsrecht (2+2)</a:t>
                      </a: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Aufbaumodul</a:t>
                      </a:r>
                      <a:b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Medienrecht (2+2)</a:t>
                      </a: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Aufbaumodul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Zivilrecht (2+2)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Aufbaumodul</a:t>
                      </a:r>
                      <a:b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Europarecht (2+2)</a:t>
                      </a: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Aufbaumodul</a:t>
                      </a:r>
                      <a:b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Internat. Recht (2+2)</a:t>
                      </a: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Aufbaumodul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Völkerrecht (2+2)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5843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Profilmodul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ArbeitsR</a:t>
                      </a: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[Seminar]             </a:t>
                      </a: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WP1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Profilmodul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MedienR</a:t>
                      </a: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[Seminar]               </a:t>
                      </a: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WP4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Profilmodul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Zivilrecht  [Seminar] </a:t>
                      </a: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                  </a:t>
                      </a: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WP6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Profilmodul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EU-Recht [Seminar]</a:t>
                      </a: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             </a:t>
                      </a: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WP2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Profilmodul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Internat. Recht [Seminar]             </a:t>
                      </a: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WP3 / WP5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Profilmodul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Völkerrecht [Seminar]               </a:t>
                      </a: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WP5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315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5. </a:t>
                      </a:r>
                      <a:r>
                        <a:rPr kumimoji="0" lang="de-DE" sz="1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FachSem</a:t>
                      </a: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de-DE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CCFF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(Winter)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02" marB="4570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Arbeitsrecht (2+2)     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Medienrecht (2+2)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Zivilrecht  (2+2)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Europarecht (2+2)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Internat. Recht (2+2)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Basismodul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Völkerrecht (2+2)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5843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Aktuelle Probleme </a:t>
                      </a:r>
                      <a:b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Arbeitsrecht               </a:t>
                      </a:r>
                      <a:r>
                        <a:rPr kumimoji="0" 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WP1</a:t>
                      </a: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Aktuelle Probleme 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Medienrecht                </a:t>
                      </a: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WP4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Aktuelle Probleme 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Zivilrecht                    </a:t>
                      </a: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WP6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Aktuelle Probleme </a:t>
                      </a:r>
                      <a:b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Europarecht               </a:t>
                      </a:r>
                      <a:r>
                        <a:rPr kumimoji="0" 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WP2</a:t>
                      </a: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Aktuelle Probleme </a:t>
                      </a:r>
                      <a:b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Internat. Recht               </a:t>
                      </a:r>
                      <a:r>
                        <a:rPr kumimoji="0" lang="de-DE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WP3 / WP5</a:t>
                      </a:r>
                      <a:endParaRPr kumimoji="0" lang="de-DE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Aktuelle Probleme </a:t>
                      </a:r>
                      <a:b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</a:br>
                      <a:r>
                        <a:rPr kumimoji="0" lang="de-DE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Völkerrecht                 </a:t>
                      </a: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Voraussetzung WP5</a:t>
                      </a:r>
                      <a:endParaRPr kumimoji="0" lang="de-D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Box 163">
            <a:extLst>
              <a:ext uri="{FF2B5EF4-FFF2-40B4-BE49-F238E27FC236}">
                <a16:creationId xmlns:a16="http://schemas.microsoft.com/office/drawing/2014/main" id="{E8405B0F-17CF-4D49-A3A1-E21AB1210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77" y="1890067"/>
            <a:ext cx="3967162" cy="377824"/>
          </a:xfrm>
          <a:prstGeom prst="rect">
            <a:avLst/>
          </a:prstGeom>
          <a:noFill/>
          <a:ln w="1905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>
                <a:solidFill>
                  <a:schemeClr val="bg2"/>
                </a:solidFill>
              </a:rPr>
              <a:t>Zivil-, Arbeits-, Medienrecht</a:t>
            </a:r>
          </a:p>
        </p:txBody>
      </p:sp>
      <p:sp>
        <p:nvSpPr>
          <p:cNvPr id="7" name="Text Box 164">
            <a:extLst>
              <a:ext uri="{FF2B5EF4-FFF2-40B4-BE49-F238E27FC236}">
                <a16:creationId xmlns:a16="http://schemas.microsoft.com/office/drawing/2014/main" id="{A76E60BA-9C1D-46BE-AE22-CA00C2F40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538" y="1882129"/>
            <a:ext cx="3967163" cy="377825"/>
          </a:xfrm>
          <a:prstGeom prst="rect">
            <a:avLst/>
          </a:prstGeom>
          <a:noFill/>
          <a:ln w="1905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defRPr sz="24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140000"/>
              </a:lnSpc>
              <a:spcBef>
                <a:spcPct val="20000"/>
              </a:spcBef>
              <a:buClr>
                <a:srgbClr val="006C30"/>
              </a:buClr>
              <a:buFont typeface="Wingdings" panose="05000000000000000000" pitchFamily="2" charset="2"/>
              <a:buChar char="§"/>
              <a:defRPr sz="20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6600"/>
              </a:buClr>
              <a:buFont typeface="LMU CompatilFact" pitchFamily="2" charset="0"/>
              <a:buChar char="–"/>
              <a:defRPr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006600"/>
              </a:buClr>
              <a:buChar char="-"/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rgbClr val="006C3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DE" altLang="de-DE" sz="1800">
                <a:solidFill>
                  <a:schemeClr val="bg2"/>
                </a:solidFill>
              </a:rPr>
              <a:t>Europa – Internationales Recht</a:t>
            </a:r>
          </a:p>
        </p:txBody>
      </p:sp>
    </p:spTree>
    <p:extLst>
      <p:ext uri="{BB962C8B-B14F-4D97-AF65-F5344CB8AC3E}">
        <p14:creationId xmlns:p14="http://schemas.microsoft.com/office/powerpoint/2010/main" val="264043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71329"/>
            <a:ext cx="11314597" cy="4244657"/>
          </a:xfrm>
        </p:spPr>
        <p:txBody>
          <a:bodyPr/>
          <a:lstStyle/>
          <a:p>
            <a:pPr marL="357188" indent="-357188"/>
            <a:r>
              <a:rPr lang="de-DE" altLang="de-DE" sz="2000" b="1" dirty="0">
                <a:solidFill>
                  <a:schemeClr val="tx1"/>
                </a:solidFill>
              </a:rPr>
              <a:t>Spezialisierung kein MUSS – aber dringend empfohlen!</a:t>
            </a:r>
          </a:p>
          <a:p>
            <a:pPr marL="0" indent="0">
              <a:buNone/>
            </a:pPr>
            <a:endParaRPr lang="de-DE" altLang="de-DE" sz="2000" b="1" dirty="0"/>
          </a:p>
          <a:p>
            <a:pPr marL="357188" indent="-3571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Wahl der Basismodule im 3. FS gut überdenken:</a:t>
            </a:r>
            <a:br>
              <a:rPr lang="de-DE" altLang="de-DE" sz="2000" dirty="0">
                <a:solidFill>
                  <a:schemeClr val="bg2"/>
                </a:solidFill>
              </a:rPr>
            </a:br>
            <a:r>
              <a:rPr lang="de-DE" altLang="de-DE" sz="2000" dirty="0">
                <a:solidFill>
                  <a:schemeClr val="bg2"/>
                </a:solidFill>
              </a:rPr>
              <a:t>Aufbaumodul ohne vorangegangenes Basismodul extrem arbeitsaufwendig!</a:t>
            </a:r>
          </a:p>
          <a:p>
            <a:pPr marL="357188" indent="-357188"/>
            <a:endParaRPr lang="de-DE" altLang="de-DE" sz="2000" dirty="0">
              <a:solidFill>
                <a:schemeClr val="bg2"/>
              </a:solidFill>
            </a:endParaRPr>
          </a:p>
          <a:p>
            <a:pPr marL="357188" indent="-3571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Basiskenntnisse in nicht als Spezialisierung gewählten Bereichen können im 5. Fachsemester nachgeholt werden.</a:t>
            </a:r>
          </a:p>
          <a:p>
            <a:pPr marL="357188" indent="-357188">
              <a:buFont typeface="Wingdings" panose="05000000000000000000" pitchFamily="2" charset="2"/>
              <a:buChar char="§"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357188" indent="-3571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Ein Profilmodul darf NICHT belegt werden, wenn keine Kenntnisse aus dem Basismodul vorhanden sind.</a:t>
            </a:r>
          </a:p>
          <a:p>
            <a:pPr marL="0" indent="0">
              <a:buNone/>
            </a:pPr>
            <a:endParaRPr lang="de-DE" altLang="de-DE" sz="2000" b="1" u="sng" dirty="0">
              <a:solidFill>
                <a:schemeClr val="tx1"/>
              </a:solidFill>
            </a:endParaRP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2BE97299-1988-454D-8B00-05727B99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„Kür“ im 3. bis 5. Semester mit Spezialisierungschancen</a:t>
            </a:r>
          </a:p>
        </p:txBody>
      </p:sp>
    </p:spTree>
    <p:extLst>
      <p:ext uri="{BB962C8B-B14F-4D97-AF65-F5344CB8AC3E}">
        <p14:creationId xmlns:p14="http://schemas.microsoft.com/office/powerpoint/2010/main" val="97471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71329"/>
            <a:ext cx="11314597" cy="4244657"/>
          </a:xfrm>
        </p:spPr>
        <p:txBody>
          <a:bodyPr/>
          <a:lstStyle/>
          <a:p>
            <a:pPr marL="357188" indent="-357188">
              <a:buFont typeface="Wingdings" panose="05000000000000000000" pitchFamily="2" charset="2"/>
              <a:buChar char="§"/>
            </a:pPr>
            <a:r>
              <a:rPr lang="de-DE" altLang="de-DE" sz="2000" b="1" dirty="0">
                <a:solidFill>
                  <a:schemeClr val="tx1"/>
                </a:solidFill>
              </a:rPr>
              <a:t>Vorlesung</a:t>
            </a:r>
            <a:r>
              <a:rPr lang="de-DE" altLang="de-DE" sz="2000" dirty="0">
                <a:solidFill>
                  <a:schemeClr val="bg2"/>
                </a:solidFill>
              </a:rPr>
              <a:t> dient der Einführung und Wissensvermittlung und wird teilweise im Rahmen des Ausbildungsprogramm für Jurastudierende angeboten</a:t>
            </a:r>
          </a:p>
          <a:p>
            <a:pPr marL="357188" indent="-357188">
              <a:buFont typeface="Wingdings" panose="05000000000000000000" pitchFamily="2" charset="2"/>
              <a:buChar char="§"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357188" indent="-357188">
              <a:buFont typeface="Wingdings" panose="05000000000000000000" pitchFamily="2" charset="2"/>
              <a:buChar char="§"/>
            </a:pPr>
            <a:r>
              <a:rPr lang="de-DE" altLang="de-DE" sz="2000" b="1" dirty="0">
                <a:solidFill>
                  <a:schemeClr val="tx1"/>
                </a:solidFill>
              </a:rPr>
              <a:t>Übung</a:t>
            </a:r>
            <a:r>
              <a:rPr lang="de-DE" altLang="de-DE" sz="2000" dirty="0">
                <a:solidFill>
                  <a:schemeClr val="bg2"/>
                </a:solidFill>
              </a:rPr>
              <a:t> wird </a:t>
            </a:r>
            <a:r>
              <a:rPr lang="de-DE" altLang="de-DE" sz="2000" u="sng" dirty="0">
                <a:solidFill>
                  <a:schemeClr val="bg2"/>
                </a:solidFill>
              </a:rPr>
              <a:t>speziell für Nebenfachstudierende</a:t>
            </a:r>
            <a:r>
              <a:rPr lang="de-DE" altLang="de-DE" sz="2000" dirty="0">
                <a:solidFill>
                  <a:schemeClr val="bg2"/>
                </a:solidFill>
              </a:rPr>
              <a:t> angeboten und baut auf Programm der Vorlesung auf, vertieft mit praktischen Anwendungen (Prüfung über Vorlesungsstoff und Übungsprogramm allein in der Übung)</a:t>
            </a:r>
          </a:p>
          <a:p>
            <a:pPr marL="357188" indent="-357188">
              <a:buFont typeface="Wingdings" panose="05000000000000000000" pitchFamily="2" charset="2"/>
              <a:buChar char="§"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357188" indent="-357188">
              <a:buFont typeface="Wingdings" panose="05000000000000000000" pitchFamily="2" charset="2"/>
              <a:buChar char="§"/>
            </a:pPr>
            <a:r>
              <a:rPr lang="de-DE" altLang="de-DE" sz="2000" b="1" dirty="0">
                <a:solidFill>
                  <a:schemeClr val="tx1"/>
                </a:solidFill>
              </a:rPr>
              <a:t>Vorteile</a:t>
            </a:r>
            <a:r>
              <a:rPr lang="de-DE" altLang="de-DE" sz="2000" dirty="0">
                <a:solidFill>
                  <a:schemeClr val="bg2"/>
                </a:solidFill>
              </a:rPr>
              <a:t> des Kombi-Modells:</a:t>
            </a:r>
          </a:p>
          <a:p>
            <a:pPr marL="644856" lvl="1" indent="-3571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Vorlesung mit Übung zählt 6 ECTS Punkte: </a:t>
            </a:r>
            <a:br>
              <a:rPr lang="de-DE" altLang="de-DE" sz="2000" dirty="0">
                <a:solidFill>
                  <a:schemeClr val="bg2"/>
                </a:solidFill>
              </a:rPr>
            </a:br>
            <a:r>
              <a:rPr lang="de-DE" altLang="de-DE" sz="2000" dirty="0">
                <a:solidFill>
                  <a:schemeClr val="bg2"/>
                </a:solidFill>
              </a:rPr>
              <a:t>Pro Semester daher 2 Module mit 2 Prüfungen belegen!</a:t>
            </a:r>
          </a:p>
          <a:p>
            <a:pPr marL="644856" lvl="1" indent="-3571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Vorlesungen mit anspruchsvollem Niveau - </a:t>
            </a:r>
            <a:br>
              <a:rPr lang="de-DE" altLang="de-DE" sz="2000" dirty="0">
                <a:solidFill>
                  <a:schemeClr val="bg2"/>
                </a:solidFill>
              </a:rPr>
            </a:br>
            <a:r>
              <a:rPr lang="de-DE" altLang="de-DE" sz="2000" dirty="0">
                <a:solidFill>
                  <a:schemeClr val="bg2"/>
                </a:solidFill>
              </a:rPr>
              <a:t>Übungen mit Gelegenheit zum Nachfragen, Aufarbeiten, Vertiefen</a:t>
            </a:r>
          </a:p>
          <a:p>
            <a:pPr marL="0" indent="0">
              <a:buNone/>
            </a:pPr>
            <a:endParaRPr lang="de-DE" altLang="de-DE" sz="2000" b="1" u="sng" dirty="0">
              <a:solidFill>
                <a:schemeClr val="tx1"/>
              </a:solidFill>
            </a:endParaRP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2BE97299-1988-454D-8B00-05727B99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Kombi-Modell der Basis- und Aufbaumodule (3./4. </a:t>
            </a:r>
            <a:r>
              <a:rPr lang="de-DE" dirty="0" err="1"/>
              <a:t>FachSemester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2714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2764465"/>
            <a:ext cx="11314597" cy="3351521"/>
          </a:xfrm>
        </p:spPr>
        <p:txBody>
          <a:bodyPr/>
          <a:lstStyle/>
          <a:p>
            <a:pPr marL="0" indent="0" algn="ctr">
              <a:buNone/>
            </a:pPr>
            <a:r>
              <a:rPr lang="de-DE" altLang="de-DE" sz="4400" b="1" dirty="0">
                <a:solidFill>
                  <a:schemeClr val="tx1"/>
                </a:solidFill>
              </a:rPr>
              <a:t>KEINE PANIK!!!</a:t>
            </a:r>
          </a:p>
          <a:p>
            <a:endParaRPr lang="de-DE" altLang="de-DE" sz="2000" dirty="0"/>
          </a:p>
          <a:p>
            <a:pPr marL="0" indent="0">
              <a:buNone/>
            </a:pPr>
            <a:r>
              <a:rPr lang="de-DE" altLang="de-DE" sz="2000" dirty="0"/>
              <a:t>Am Ende des zweiten Semesters folgt eine erneute Informationsveranstaltung über die Belegung der Basis-, Aufbau-, und Profilmodule!</a:t>
            </a:r>
          </a:p>
          <a:p>
            <a:pPr marL="0" indent="0">
              <a:buNone/>
            </a:pPr>
            <a:endParaRPr lang="de-DE" altLang="de-DE" sz="2000" b="1" u="sng" dirty="0">
              <a:solidFill>
                <a:schemeClr val="tx1"/>
              </a:solidFill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„Kür“ im 3. bis 5. Semester mit Spezialisierungschancen</a:t>
            </a:r>
          </a:p>
        </p:txBody>
      </p:sp>
    </p:spTree>
    <p:extLst>
      <p:ext uri="{BB962C8B-B14F-4D97-AF65-F5344CB8AC3E}">
        <p14:creationId xmlns:p14="http://schemas.microsoft.com/office/powerpoint/2010/main" val="231277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71331"/>
            <a:ext cx="11314597" cy="4400260"/>
          </a:xfrm>
        </p:spPr>
        <p:txBody>
          <a:bodyPr/>
          <a:lstStyle/>
          <a:p>
            <a:r>
              <a:rPr lang="de-DE" altLang="de-DE" sz="2000" dirty="0">
                <a:solidFill>
                  <a:srgbClr val="000000"/>
                </a:solidFill>
                <a:sym typeface="Wingdings" panose="05000000000000000000" pitchFamily="2" charset="2"/>
              </a:rPr>
              <a:t>Im Laufe des Studiums legen Sie im Nebenfach 10 Prüfungen mit je 6 ECTS-Punkten ab (insgesamt erforderlich für den Abschluss= 60 ECTS)</a:t>
            </a:r>
          </a:p>
          <a:p>
            <a:endParaRPr lang="de-DE" altLang="de-DE" sz="20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de-DE" altLang="de-DE" sz="2000" dirty="0">
                <a:solidFill>
                  <a:srgbClr val="000000"/>
                </a:solidFill>
                <a:sym typeface="Wingdings" panose="05000000000000000000" pitchFamily="2" charset="2"/>
              </a:rPr>
              <a:t>Jedes Semester sollten Sie zwei Prüfungsleistungen erbringen</a:t>
            </a:r>
          </a:p>
          <a:p>
            <a:pPr marL="0" indent="0">
              <a:buNone/>
            </a:pPr>
            <a:endParaRPr lang="de-DE" altLang="de-DE" sz="20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de-DE" altLang="de-DE" sz="2000" dirty="0">
                <a:solidFill>
                  <a:srgbClr val="000000"/>
                </a:solidFill>
                <a:sym typeface="Wingdings" panose="05000000000000000000" pitchFamily="2" charset="2"/>
              </a:rPr>
              <a:t>gemäß der „Prüfungs- und Studienordnung“ (PSO)</a:t>
            </a:r>
          </a:p>
          <a:p>
            <a:pPr marL="0" indent="0">
              <a:buNone/>
            </a:pPr>
            <a:endParaRPr lang="de-DE" altLang="de-DE" sz="20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de-DE" altLang="de-DE" sz="2000" dirty="0">
                <a:solidFill>
                  <a:srgbClr val="000000"/>
                </a:solidFill>
                <a:sym typeface="Wingdings" panose="05000000000000000000" pitchFamily="2" charset="2"/>
              </a:rPr>
              <a:t>Empfehlung, Über- oder Unterbelegung jedoch zulässig;</a:t>
            </a:r>
          </a:p>
          <a:p>
            <a:endParaRPr lang="de-DE" altLang="de-DE" sz="20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de-DE" altLang="de-DE" sz="2000" dirty="0">
                <a:solidFill>
                  <a:srgbClr val="000000"/>
                </a:solidFill>
                <a:sym typeface="Wingdings" panose="05000000000000000000" pitchFamily="2" charset="2"/>
              </a:rPr>
              <a:t>Die GOP (Prüfung im Zivilrecht Modul P 2.1) muss </a:t>
            </a:r>
            <a:r>
              <a:rPr lang="de-DE" altLang="de-DE" sz="2000" b="1" dirty="0">
                <a:solidFill>
                  <a:srgbClr val="000000"/>
                </a:solidFill>
                <a:sym typeface="Wingdings" panose="05000000000000000000" pitchFamily="2" charset="2"/>
              </a:rPr>
              <a:t>zwingend spätestens am Ende des 3. Semester bestanden werden</a:t>
            </a:r>
            <a:r>
              <a:rPr lang="de-DE" altLang="de-DE" sz="2000" dirty="0">
                <a:solidFill>
                  <a:srgbClr val="000000"/>
                </a:solidFill>
                <a:sym typeface="Wingdings" panose="05000000000000000000" pitchFamily="2" charset="2"/>
              </a:rPr>
              <a:t>, ansonsten folgt die Exmatrikulation für das NF Recht!</a:t>
            </a:r>
          </a:p>
          <a:p>
            <a:endParaRPr lang="de-DE" altLang="de-DE" sz="20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de-DE" altLang="de-DE" sz="2000" dirty="0">
                <a:solidFill>
                  <a:srgbClr val="000000"/>
                </a:solidFill>
                <a:sym typeface="Wingdings" panose="05000000000000000000" pitchFamily="2" charset="2"/>
              </a:rPr>
              <a:t>Das Nebenfach ist auf 5 Semester ausgerichtet, kann aber auch länger studiert werden (Frist ist vom HF abhängig)</a:t>
            </a:r>
          </a:p>
          <a:p>
            <a:pPr marL="0" indent="0">
              <a:buNone/>
            </a:pPr>
            <a:endParaRPr lang="de-DE" altLang="de-DE" sz="2000" b="1" u="sng" dirty="0">
              <a:solidFill>
                <a:schemeClr val="tx1"/>
              </a:solidFill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Elementare Punkte – Zusammenfassung </a:t>
            </a:r>
          </a:p>
        </p:txBody>
      </p:sp>
    </p:spTree>
    <p:extLst>
      <p:ext uri="{BB962C8B-B14F-4D97-AF65-F5344CB8AC3E}">
        <p14:creationId xmlns:p14="http://schemas.microsoft.com/office/powerpoint/2010/main" val="241730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Agenda der Einführung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2023672"/>
            <a:ext cx="10166228" cy="34715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Kontakt-Infos – Basisdaten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B.A. Nebenfach Recht – Münchener Modell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Studiengang - Aufbau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Studiengang - Einzelfragen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Praktische Hinweise &amp; Tipps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797FE92-8385-4D4F-AA82-12B58C44C980}"/>
              </a:ext>
            </a:extLst>
          </p:cNvPr>
          <p:cNvSpPr/>
          <p:nvPr/>
        </p:nvSpPr>
        <p:spPr>
          <a:xfrm>
            <a:off x="442913" y="3826713"/>
            <a:ext cx="3829284" cy="419725"/>
          </a:xfrm>
          <a:prstGeom prst="rect">
            <a:avLst/>
          </a:prstGeom>
          <a:noFill/>
          <a:ln w="38100">
            <a:solidFill>
              <a:srgbClr val="DC0D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294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487237"/>
            <a:ext cx="11314597" cy="4628750"/>
          </a:xfrm>
        </p:spPr>
        <p:txBody>
          <a:bodyPr/>
          <a:lstStyle/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Veranstaltungsanmeldung findet über das LSF, dem Veranstaltungs-Management-System der LMU statt</a:t>
            </a: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Für die Anmeldung zu LSF benötigen Sie Ihre Campus-Kennung</a:t>
            </a: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bg2"/>
                </a:solidFill>
              </a:rPr>
              <a:t>Belegung erfolgt mittels priorisierten Belegverfahren</a:t>
            </a: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 marL="268288" indent="1588">
              <a:lnSpc>
                <a:spcPct val="90000"/>
              </a:lnSpc>
              <a:spcBef>
                <a:spcPct val="0"/>
              </a:spcBef>
              <a:defRPr/>
            </a:pPr>
            <a:r>
              <a:rPr lang="de-DE" sz="2000" dirty="0">
                <a:solidFill>
                  <a:schemeClr val="bg2"/>
                </a:solidFill>
              </a:rPr>
              <a:t> nicht relevant, wann innerhalb der Belegfrist Sie sich anmelden</a:t>
            </a:r>
          </a:p>
          <a:p>
            <a:pPr marL="268288" indent="1588">
              <a:lnSpc>
                <a:spcPct val="90000"/>
              </a:lnSpc>
              <a:spcBef>
                <a:spcPct val="0"/>
              </a:spcBef>
              <a:defRPr/>
            </a:pPr>
            <a:r>
              <a:rPr lang="de-DE" sz="2000" dirty="0">
                <a:solidFill>
                  <a:schemeClr val="bg2"/>
                </a:solidFill>
              </a:rPr>
              <a:t> nach dem Belegen nehmen Sie am automatischen Vergabeverfahren teil</a:t>
            </a:r>
          </a:p>
          <a:p>
            <a:pPr marL="268288" indent="1588">
              <a:lnSpc>
                <a:spcPct val="90000"/>
              </a:lnSpc>
              <a:spcBef>
                <a:spcPct val="0"/>
              </a:spcBef>
              <a:defRPr/>
            </a:pPr>
            <a:r>
              <a:rPr lang="de-DE" sz="2000" dirty="0">
                <a:solidFill>
                  <a:schemeClr val="bg2"/>
                </a:solidFill>
              </a:rPr>
              <a:t> die Anmeldung ist so lang möglich, wie die Belegfrist angesetzt wurde</a:t>
            </a:r>
          </a:p>
          <a:p>
            <a:pPr marL="268288" indent="1588">
              <a:lnSpc>
                <a:spcPct val="90000"/>
              </a:lnSpc>
              <a:spcBef>
                <a:spcPct val="0"/>
              </a:spcBef>
              <a:defRPr/>
            </a:pPr>
            <a:r>
              <a:rPr 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 nicht bis zum letzten Tag der Belegfrist warten: Überlastung der Server</a:t>
            </a:r>
            <a:endParaRPr lang="de-DE" sz="2000" dirty="0">
              <a:solidFill>
                <a:schemeClr val="bg2"/>
              </a:solidFill>
            </a:endParaRPr>
          </a:p>
          <a:p>
            <a:pPr marL="268288" indent="-266700">
              <a:buClrTx/>
              <a:buFontTx/>
              <a:buNone/>
              <a:tabLst>
                <a:tab pos="268288" algn="l"/>
                <a:tab pos="838200" algn="l"/>
                <a:tab pos="1752600" algn="l"/>
                <a:tab pos="2667000" algn="l"/>
                <a:tab pos="3581400" algn="l"/>
                <a:tab pos="4495800" algn="l"/>
                <a:tab pos="5410200" algn="l"/>
                <a:tab pos="6324600" algn="l"/>
                <a:tab pos="7239000" algn="l"/>
                <a:tab pos="8153400" algn="l"/>
                <a:tab pos="9067800" algn="l"/>
                <a:tab pos="9982200" algn="l"/>
              </a:tabLst>
              <a:defRPr/>
            </a:pPr>
            <a:br>
              <a:rPr lang="de-DE" sz="2000" dirty="0">
                <a:solidFill>
                  <a:srgbClr val="DC0D15"/>
                </a:solidFill>
              </a:rPr>
            </a:br>
            <a:r>
              <a:rPr lang="de-DE" sz="2000" b="1" dirty="0">
                <a:solidFill>
                  <a:srgbClr val="DC0D15"/>
                </a:solidFill>
              </a:rPr>
              <a:t>Belegfrist: 21.09.2026 - 05.10.2026 12 Uhr</a:t>
            </a:r>
          </a:p>
          <a:p>
            <a:pPr marL="268288" indent="-266700">
              <a:buClrTx/>
              <a:buFontTx/>
              <a:buNone/>
              <a:tabLst>
                <a:tab pos="268288" algn="l"/>
                <a:tab pos="838200" algn="l"/>
                <a:tab pos="1752600" algn="l"/>
                <a:tab pos="2667000" algn="l"/>
                <a:tab pos="3581400" algn="l"/>
                <a:tab pos="4495800" algn="l"/>
                <a:tab pos="5410200" algn="l"/>
                <a:tab pos="6324600" algn="l"/>
                <a:tab pos="7239000" algn="l"/>
                <a:tab pos="8153400" algn="l"/>
                <a:tab pos="9067800" algn="l"/>
                <a:tab pos="9982200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 marL="0" indent="0">
              <a:buNone/>
              <a:defRPr/>
            </a:pPr>
            <a:r>
              <a:rPr lang="de-DE" sz="2000" b="1" dirty="0">
                <a:solidFill>
                  <a:schemeClr val="bg2"/>
                </a:solidFill>
              </a:rPr>
              <a:t>Versäumung </a:t>
            </a:r>
            <a:r>
              <a:rPr lang="de-DE" sz="2000" dirty="0">
                <a:solidFill>
                  <a:schemeClr val="bg2"/>
                </a:solidFill>
              </a:rPr>
              <a:t>der Belegungsfrist hat zur Folge:</a:t>
            </a:r>
          </a:p>
          <a:p>
            <a:pPr>
              <a:defRPr/>
            </a:pPr>
            <a:r>
              <a:rPr lang="de-DE" sz="2000" b="1" dirty="0">
                <a:solidFill>
                  <a:schemeClr val="bg2"/>
                </a:solidFill>
              </a:rPr>
              <a:t>Sie haben keinen Anspruch auf Teilnahme an der Veranstaltung!</a:t>
            </a:r>
            <a:endParaRPr lang="de-DE" sz="2000" dirty="0">
              <a:solidFill>
                <a:schemeClr val="bg2"/>
              </a:solidFill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Belegung von Lehrveranstaltungen</a:t>
            </a:r>
          </a:p>
        </p:txBody>
      </p:sp>
    </p:spTree>
    <p:extLst>
      <p:ext uri="{BB962C8B-B14F-4D97-AF65-F5344CB8AC3E}">
        <p14:creationId xmlns:p14="http://schemas.microsoft.com/office/powerpoint/2010/main" val="156053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71331"/>
            <a:ext cx="11314597" cy="4244656"/>
          </a:xfrm>
        </p:spPr>
        <p:txBody>
          <a:bodyPr/>
          <a:lstStyle/>
          <a:p>
            <a:pPr marL="457200" indent="-457200">
              <a:buNone/>
            </a:pPr>
            <a:r>
              <a:rPr lang="de-DE" altLang="de-DE" sz="1800" b="1" dirty="0">
                <a:solidFill>
                  <a:srgbClr val="FF0000"/>
                </a:solidFill>
              </a:rPr>
              <a:t>Belegt</a:t>
            </a:r>
            <a:r>
              <a:rPr lang="de-DE" altLang="de-DE" sz="1800" b="1" dirty="0"/>
              <a:t> werden MÜSSEN im 1. Fachsemester:</a:t>
            </a:r>
          </a:p>
          <a:p>
            <a:pPr marL="457200" indent="-457200">
              <a:buNone/>
            </a:pPr>
            <a:r>
              <a:rPr lang="de-DE" altLang="de-DE" sz="1800" b="1" dirty="0"/>
              <a:t>Unter LSF </a:t>
            </a:r>
            <a:r>
              <a:rPr lang="de-DE" altLang="de-DE" sz="1800" b="1" i="1" dirty="0">
                <a:solidFill>
                  <a:srgbClr val="FF0000"/>
                </a:solidFill>
              </a:rPr>
              <a:t>„Veranstaltungen belegen“ </a:t>
            </a:r>
            <a:r>
              <a:rPr lang="de-DE" altLang="de-DE" sz="1800" b="1" dirty="0">
                <a:solidFill>
                  <a:srgbClr val="008000"/>
                </a:solidFill>
              </a:rPr>
              <a:t>:</a:t>
            </a:r>
          </a:p>
          <a:p>
            <a:pPr marL="457200" indent="-457200">
              <a:buNone/>
            </a:pPr>
            <a:endParaRPr lang="de-DE" altLang="de-DE" sz="1800" b="1" dirty="0"/>
          </a:p>
          <a:p>
            <a:pPr marL="457200" indent="-457200">
              <a:buNone/>
            </a:pPr>
            <a:r>
              <a:rPr lang="de-DE" altLang="de-DE" sz="2000" b="1" dirty="0"/>
              <a:t>1. 	„Einführung in das Recht“ (Dr. Fleck)</a:t>
            </a:r>
          </a:p>
          <a:p>
            <a:pPr marL="457200" indent="-457200"/>
            <a:endParaRPr lang="de-DE" altLang="de-DE" sz="2000" dirty="0"/>
          </a:p>
          <a:p>
            <a:pPr marL="457200" indent="-457200">
              <a:buNone/>
            </a:pPr>
            <a:r>
              <a:rPr lang="de-DE" altLang="de-DE" sz="2000" b="1" dirty="0"/>
              <a:t>2. 	„Rechtsphilosophie“ (Prof. Engländer)</a:t>
            </a:r>
          </a:p>
          <a:p>
            <a:pPr marL="457200" indent="-457200">
              <a:buNone/>
            </a:pPr>
            <a:r>
              <a:rPr lang="de-DE" altLang="de-DE" sz="2000" b="1" dirty="0"/>
              <a:t>	oder</a:t>
            </a:r>
          </a:p>
          <a:p>
            <a:pPr marL="457200" indent="-457200">
              <a:buNone/>
            </a:pPr>
            <a:r>
              <a:rPr lang="de-DE" altLang="de-DE" sz="2000" b="1" dirty="0"/>
              <a:t>	„Rechtsgeschichte“ (Prof. Hermann)</a:t>
            </a:r>
          </a:p>
          <a:p>
            <a:pPr marL="457200" indent="-457200"/>
            <a:endParaRPr lang="de-DE" altLang="de-DE" sz="2000" dirty="0"/>
          </a:p>
          <a:p>
            <a:pPr marL="457200" indent="-457200">
              <a:buNone/>
            </a:pPr>
            <a:r>
              <a:rPr lang="de-DE" altLang="de-DE" sz="2000" b="1" dirty="0"/>
              <a:t>3. 	„Grundkurs im Zivilrecht“ (Neumann)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Belegung von Lehrveranstaltungen</a:t>
            </a:r>
          </a:p>
        </p:txBody>
      </p:sp>
    </p:spTree>
    <p:extLst>
      <p:ext uri="{BB962C8B-B14F-4D97-AF65-F5344CB8AC3E}">
        <p14:creationId xmlns:p14="http://schemas.microsoft.com/office/powerpoint/2010/main" val="51006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71331"/>
            <a:ext cx="11314597" cy="4244656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de-DE" altLang="de-DE" sz="2000" dirty="0">
                <a:solidFill>
                  <a:schemeClr val="bg2"/>
                </a:solidFill>
              </a:rPr>
              <a:t>Das Belegen einer Veranstaltung ist </a:t>
            </a:r>
            <a:r>
              <a:rPr lang="de-DE" altLang="de-DE" sz="2000" b="1" dirty="0">
                <a:solidFill>
                  <a:schemeClr val="bg2"/>
                </a:solidFill>
              </a:rPr>
              <a:t>NICHT</a:t>
            </a:r>
            <a:r>
              <a:rPr lang="de-DE" altLang="de-DE" sz="2000" dirty="0">
                <a:solidFill>
                  <a:schemeClr val="bg2"/>
                </a:solidFill>
              </a:rPr>
              <a:t> gleich die Anmeldung zu einer Prüfung. Die Prüfungsanmeldung ist separat vorzunehmen.</a:t>
            </a: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defRPr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de-DE" altLang="de-DE" sz="2000" dirty="0">
                <a:solidFill>
                  <a:schemeClr val="bg2"/>
                </a:solidFill>
              </a:rPr>
              <a:t>Nach §22 Absatz 2 Satz 1 der Prüfungs- und Studienordnung ist eine Anmeldung für alle Modulprüfungen und Modulteilprüfungen erforderlich</a:t>
            </a: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de-DE" altLang="de-DE" sz="2000" dirty="0">
                <a:solidFill>
                  <a:schemeClr val="bg2"/>
                </a:solidFill>
              </a:rPr>
              <a:t>Die Anmeldung erfolgt über LSF: </a:t>
            </a:r>
            <a:r>
              <a:rPr lang="de-DE" altLang="de-DE" sz="2000" i="1" dirty="0">
                <a:solidFill>
                  <a:schemeClr val="bg2"/>
                </a:solidFill>
              </a:rPr>
              <a:t>„Prüfungsanmeldung</a:t>
            </a: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de-DE" altLang="de-DE" sz="2000" b="1" dirty="0">
                <a:solidFill>
                  <a:srgbClr val="DC0D15"/>
                </a:solidFill>
              </a:rPr>
              <a:t>Die Frist der Prüfungsanmeldung</a:t>
            </a:r>
            <a:r>
              <a:rPr lang="de-DE" sz="2000" b="1" dirty="0">
                <a:solidFill>
                  <a:srgbClr val="DC0D15"/>
                </a:solidFill>
              </a:rPr>
              <a:t> beginnt am 01.12.2026 und endet am 14.12.2026 12 Uhr!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defRPr/>
            </a:pPr>
            <a:endParaRPr lang="de-DE" altLang="de-DE" sz="2000" b="1" dirty="0">
              <a:solidFill>
                <a:schemeClr val="bg2"/>
              </a:solidFill>
            </a:endParaRP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de-DE" altLang="de-DE" sz="2000" dirty="0">
                <a:solidFill>
                  <a:schemeClr val="bg2"/>
                </a:solidFill>
              </a:rPr>
              <a:t>Bei nicht fristgerechter Anmeldung für eine Modulprüfung und Modulteilprüfung besteht </a:t>
            </a:r>
            <a:r>
              <a:rPr lang="de-DE" altLang="de-DE" sz="2000" b="1" dirty="0">
                <a:solidFill>
                  <a:schemeClr val="tx1"/>
                </a:solidFill>
              </a:rPr>
              <a:t>KEIN ANSPRUCH </a:t>
            </a:r>
            <a:r>
              <a:rPr lang="de-DE" altLang="de-DE" sz="2000" dirty="0">
                <a:solidFill>
                  <a:schemeClr val="bg2"/>
                </a:solidFill>
              </a:rPr>
              <a:t>auf Teilnahme an diesen Prüfungen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Prüfungsanmeldung</a:t>
            </a:r>
          </a:p>
        </p:txBody>
      </p:sp>
    </p:spTree>
    <p:extLst>
      <p:ext uri="{BB962C8B-B14F-4D97-AF65-F5344CB8AC3E}">
        <p14:creationId xmlns:p14="http://schemas.microsoft.com/office/powerpoint/2010/main" val="9259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649896"/>
            <a:ext cx="11314597" cy="4763855"/>
          </a:xfrm>
        </p:spPr>
        <p:txBody>
          <a:bodyPr/>
          <a:lstStyle/>
          <a:p>
            <a:pPr marL="457200" indent="-457200">
              <a:buNone/>
              <a:defRPr/>
            </a:pPr>
            <a:r>
              <a:rPr lang="de-DE" altLang="de-DE" sz="2000" b="1" dirty="0">
                <a:solidFill>
                  <a:srgbClr val="FF0000"/>
                </a:solidFill>
              </a:rPr>
              <a:t>Zur Prüfung angemeldet</a:t>
            </a:r>
            <a:r>
              <a:rPr lang="de-DE" altLang="de-DE" sz="2000" b="1" dirty="0"/>
              <a:t> werden MÜSSEN im 1. Semester:</a:t>
            </a:r>
          </a:p>
          <a:p>
            <a:pPr marL="457200" indent="-457200">
              <a:buNone/>
              <a:defRPr/>
            </a:pPr>
            <a:endParaRPr lang="de-DE" altLang="de-DE" sz="2000" b="1" dirty="0"/>
          </a:p>
          <a:p>
            <a:pPr marL="457200" indent="-457200">
              <a:buNone/>
              <a:defRPr/>
            </a:pPr>
            <a:r>
              <a:rPr lang="de-DE" altLang="de-DE" sz="2000" b="1" dirty="0"/>
              <a:t>Unter LSF </a:t>
            </a:r>
            <a:r>
              <a:rPr lang="de-DE" altLang="de-DE" sz="2000" b="1" i="1" dirty="0">
                <a:solidFill>
                  <a:srgbClr val="FF0000"/>
                </a:solidFill>
              </a:rPr>
              <a:t>„Prüfungsanmeldung“</a:t>
            </a:r>
            <a:r>
              <a:rPr lang="de-DE" altLang="de-DE" sz="2000" b="1" dirty="0"/>
              <a:t>:</a:t>
            </a:r>
          </a:p>
          <a:p>
            <a:pPr marL="457200" indent="-457200">
              <a:buNone/>
              <a:defRPr/>
            </a:pPr>
            <a:endParaRPr lang="de-DE" altLang="de-DE" sz="2000" b="1" dirty="0"/>
          </a:p>
          <a:p>
            <a:pPr marL="457200" indent="-457200">
              <a:buNone/>
              <a:defRPr/>
            </a:pPr>
            <a:endParaRPr lang="de-DE" altLang="de-DE" sz="2000" b="1" dirty="0"/>
          </a:p>
          <a:p>
            <a:pPr marL="457200" indent="-457200">
              <a:buNone/>
              <a:defRPr/>
            </a:pPr>
            <a:r>
              <a:rPr lang="de-DE" altLang="de-DE" sz="2000" b="1" dirty="0"/>
              <a:t>1. „Einführung in das Recht“ (Dr. Fleck)</a:t>
            </a:r>
          </a:p>
          <a:p>
            <a:pPr marL="0" indent="0">
              <a:buNone/>
              <a:defRPr/>
            </a:pPr>
            <a:r>
              <a:rPr lang="de-DE" altLang="de-DE" sz="2000" u="sng" dirty="0"/>
              <a:t>oder:</a:t>
            </a:r>
            <a:r>
              <a:rPr lang="de-DE" altLang="de-DE" sz="2000" dirty="0"/>
              <a:t> (verbindliche Entscheidung!!!)</a:t>
            </a:r>
          </a:p>
          <a:p>
            <a:pPr marL="457200" indent="-457200">
              <a:buNone/>
              <a:defRPr/>
            </a:pPr>
            <a:r>
              <a:rPr lang="de-DE" altLang="de-DE" sz="2000" b="1" dirty="0"/>
              <a:t>„Deutsche Rechtsgeschichte“ (Prof. Hermann)</a:t>
            </a:r>
          </a:p>
          <a:p>
            <a:pPr marL="457200" indent="-457200">
              <a:buNone/>
              <a:defRPr/>
            </a:pPr>
            <a:r>
              <a:rPr lang="de-DE" altLang="de-DE" sz="2000" u="sng" dirty="0"/>
              <a:t>oder:</a:t>
            </a:r>
            <a:endParaRPr lang="de-DE" altLang="de-DE" sz="2000" dirty="0"/>
          </a:p>
          <a:p>
            <a:pPr marL="0" indent="0">
              <a:buNone/>
              <a:defRPr/>
            </a:pPr>
            <a:r>
              <a:rPr lang="de-DE" altLang="de-DE" sz="2000" b="1" dirty="0"/>
              <a:t>„Rechtsphilosophie“ (Prof. Engländer)</a:t>
            </a:r>
          </a:p>
          <a:p>
            <a:pPr marL="0" indent="0">
              <a:buNone/>
              <a:defRPr/>
            </a:pPr>
            <a:endParaRPr lang="de-DE" altLang="de-DE" sz="2000" b="1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de-DE" altLang="de-DE" sz="2000" b="1" dirty="0">
                <a:solidFill>
                  <a:srgbClr val="FF0000"/>
                </a:solidFill>
              </a:rPr>
              <a:t>und:</a:t>
            </a:r>
          </a:p>
          <a:p>
            <a:pPr marL="457200" indent="-457200">
              <a:defRPr/>
            </a:pPr>
            <a:endParaRPr lang="de-DE" altLang="de-DE" sz="2000" b="1" dirty="0">
              <a:solidFill>
                <a:srgbClr val="008000"/>
              </a:solidFill>
            </a:endParaRPr>
          </a:p>
          <a:p>
            <a:pPr marL="457200" indent="-457200">
              <a:buNone/>
              <a:defRPr/>
            </a:pPr>
            <a:r>
              <a:rPr lang="de-DE" altLang="de-DE" sz="2000" b="1" dirty="0"/>
              <a:t>2. „Grundkurs im Zivilrecht“ (Neumann)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Prüfungsanmeldung</a:t>
            </a:r>
          </a:p>
        </p:txBody>
      </p:sp>
    </p:spTree>
    <p:extLst>
      <p:ext uri="{BB962C8B-B14F-4D97-AF65-F5344CB8AC3E}">
        <p14:creationId xmlns:p14="http://schemas.microsoft.com/office/powerpoint/2010/main" val="176111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71330"/>
            <a:ext cx="11314597" cy="4420139"/>
          </a:xfrm>
        </p:spPr>
        <p:txBody>
          <a:bodyPr/>
          <a:lstStyle/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Bis zu 60 ECTS-Punkten (also gesamtes NF-Studium) könnten u.U. angerechnet werden</a:t>
            </a:r>
          </a:p>
          <a:p>
            <a:pPr marL="268288" indent="-268288">
              <a:lnSpc>
                <a:spcPct val="90000"/>
              </a:lnSpc>
              <a:spcBef>
                <a:spcPct val="0"/>
              </a:spcBef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DE" altLang="de-DE" sz="2000" b="1" dirty="0">
                <a:solidFill>
                  <a:schemeClr val="bg2"/>
                </a:solidFill>
              </a:rPr>
              <a:t>VOR</a:t>
            </a:r>
            <a:r>
              <a:rPr lang="de-DE" altLang="de-DE" sz="2000" dirty="0">
                <a:solidFill>
                  <a:schemeClr val="bg2"/>
                </a:solidFill>
              </a:rPr>
              <a:t> dem Studienbeginn erworbene Leistungen mit Notenstufen: Bei Gleichwertigkeit mit Modulen/Teilmodulen des B.A. Recht unproblematische Notenübernahme durch das Prüfungsamt</a:t>
            </a:r>
          </a:p>
          <a:p>
            <a:pPr marL="268288" indent="-268288">
              <a:lnSpc>
                <a:spcPct val="90000"/>
              </a:lnSpc>
              <a:spcBef>
                <a:spcPct val="0"/>
              </a:spcBef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DE" altLang="de-DE" sz="2000" b="1" dirty="0">
                <a:solidFill>
                  <a:schemeClr val="bg2"/>
                </a:solidFill>
              </a:rPr>
              <a:t>VOR</a:t>
            </a:r>
            <a:r>
              <a:rPr lang="de-DE" altLang="de-DE" sz="2000" dirty="0">
                <a:solidFill>
                  <a:schemeClr val="bg2"/>
                </a:solidFill>
              </a:rPr>
              <a:t> dem Studienbeginn erworbene Leistungen mit anderen Bewertungsskalen (z.B. Staatsexamensstudium Rechtswissenschaft mit Punkteskala von 0-18 Punkten): Entscheidung zum Umrechnungsmodus wurde vom Prüfungsausschuss in Anlehnung an Empfehlung der Hochschulrektorenkonferenz gefällt</a:t>
            </a:r>
          </a:p>
          <a:p>
            <a:pPr marL="268288" indent="-268288">
              <a:lnSpc>
                <a:spcPct val="90000"/>
              </a:lnSpc>
              <a:spcBef>
                <a:spcPct val="0"/>
              </a:spcBef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DE" altLang="de-DE" sz="2000" b="1" dirty="0">
                <a:solidFill>
                  <a:schemeClr val="bg2"/>
                </a:solidFill>
              </a:rPr>
              <a:t>WÄHREND</a:t>
            </a:r>
            <a:r>
              <a:rPr lang="de-DE" altLang="de-DE" sz="2000" dirty="0">
                <a:solidFill>
                  <a:schemeClr val="bg2"/>
                </a:solidFill>
              </a:rPr>
              <a:t> des Studiums (z.B. bei Auslandsaufenthalt) erworbene Leistungen: Vor Kursbelegung Rücksprache mit Fachstudienberatung (Frau Neumann) empfohlen!</a:t>
            </a:r>
          </a:p>
          <a:p>
            <a:pPr marL="268288" indent="-268288">
              <a:lnSpc>
                <a:spcPct val="90000"/>
              </a:lnSpc>
              <a:spcBef>
                <a:spcPct val="0"/>
              </a:spcBef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268288" indent="-268288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DE" altLang="de-DE" sz="2000" b="1" dirty="0">
                <a:solidFill>
                  <a:schemeClr val="bg2"/>
                </a:solidFill>
              </a:rPr>
              <a:t>ACHTUNG:</a:t>
            </a:r>
            <a:r>
              <a:rPr lang="de-DE" altLang="de-DE" sz="2000" dirty="0">
                <a:solidFill>
                  <a:schemeClr val="bg2"/>
                </a:solidFill>
              </a:rPr>
              <a:t> Anerkannte Leistungen sind fix und können nicht mehr durch spätere Kurse ersetzt werden (und umgekehrt!)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Leistungsanerkennung</a:t>
            </a:r>
          </a:p>
        </p:txBody>
      </p:sp>
    </p:spTree>
    <p:extLst>
      <p:ext uri="{BB962C8B-B14F-4D97-AF65-F5344CB8AC3E}">
        <p14:creationId xmlns:p14="http://schemas.microsoft.com/office/powerpoint/2010/main" val="400292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487236"/>
            <a:ext cx="11314597" cy="5281311"/>
          </a:xfrm>
        </p:spPr>
        <p:txBody>
          <a:bodyPr/>
          <a:lstStyle/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de-DE" altLang="de-DE" sz="2000" b="1" dirty="0">
                <a:solidFill>
                  <a:schemeClr val="bg2"/>
                </a:solidFill>
              </a:rPr>
              <a:t>Austauschprogramme / Stipendien: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endParaRPr lang="de-DE" altLang="de-DE" sz="2000" b="1" dirty="0">
              <a:solidFill>
                <a:schemeClr val="bg2"/>
              </a:solidFill>
            </a:endParaRPr>
          </a:p>
          <a:p>
            <a:pPr marL="744868" lvl="1" indent="-457200">
              <a:spcBef>
                <a:spcPct val="0"/>
              </a:spcBef>
            </a:pPr>
            <a:r>
              <a:rPr lang="de-DE" altLang="de-DE" sz="2000" b="1" dirty="0">
                <a:solidFill>
                  <a:schemeClr val="bg2"/>
                </a:solidFill>
              </a:rPr>
              <a:t>ERASMUS Austauschprogramm der EU:</a:t>
            </a:r>
            <a:r>
              <a:rPr lang="de-DE" altLang="de-DE" sz="2000" dirty="0">
                <a:solidFill>
                  <a:schemeClr val="bg2"/>
                </a:solidFill>
              </a:rPr>
              <a:t> </a:t>
            </a:r>
            <a:br>
              <a:rPr lang="de-DE" altLang="de-DE" sz="2000" dirty="0">
                <a:solidFill>
                  <a:schemeClr val="bg2"/>
                </a:solidFill>
              </a:rPr>
            </a:br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 Erasmusprogramm der LMU (im Referat „Internationale Angelegenheiten“ erfragen)</a:t>
            </a:r>
            <a:b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</a:br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 „Restplätze“ bei guter Qualifikation auch bei Juristischer Fakultät</a:t>
            </a:r>
          </a:p>
          <a:p>
            <a:pPr marL="287668" lvl="1" indent="0">
              <a:spcBef>
                <a:spcPct val="0"/>
              </a:spcBef>
              <a:buNone/>
            </a:pPr>
            <a:endParaRPr lang="de-DE" altLang="de-DE" sz="2000" dirty="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pPr marL="744868" lvl="1" indent="-457200">
              <a:spcBef>
                <a:spcPct val="0"/>
              </a:spcBef>
            </a:pPr>
            <a:r>
              <a:rPr lang="de-DE" altLang="de-DE" sz="2000" b="1" dirty="0">
                <a:solidFill>
                  <a:schemeClr val="bg2"/>
                </a:solidFill>
                <a:sym typeface="Wingdings" panose="05000000000000000000" pitchFamily="2" charset="2"/>
              </a:rPr>
              <a:t>Kontaktstipendien der LMU </a:t>
            </a:r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(z.B. DAAD; Canada, China, Mexico …)</a:t>
            </a:r>
            <a:b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</a:br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Bewerbung bei Referat Internationale Angelegenheiten</a:t>
            </a:r>
          </a:p>
          <a:p>
            <a:pPr marL="744868" lvl="1" indent="-457200">
              <a:spcBef>
                <a:spcPct val="0"/>
              </a:spcBef>
            </a:pPr>
            <a:endParaRPr lang="de-DE" altLang="de-DE" sz="2000" dirty="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pPr marL="744868" lvl="1" indent="-457200">
              <a:spcBef>
                <a:spcPct val="0"/>
              </a:spcBef>
            </a:pPr>
            <a:r>
              <a:rPr lang="de-DE" altLang="de-DE" sz="2000" b="1" dirty="0">
                <a:solidFill>
                  <a:schemeClr val="bg2"/>
                </a:solidFill>
                <a:sym typeface="Wingdings" panose="05000000000000000000" pitchFamily="2" charset="2"/>
              </a:rPr>
              <a:t>Eigenständige Bewerbung um Stipendien </a:t>
            </a:r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(DAAD, Stiftungen etc.)</a:t>
            </a:r>
            <a:b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</a:br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 Infos bei Referat für Internationale Angelegenheiten</a:t>
            </a:r>
          </a:p>
          <a:p>
            <a:pPr marL="744868" lvl="1" indent="-457200">
              <a:spcBef>
                <a:spcPct val="0"/>
              </a:spcBef>
            </a:pPr>
            <a:endParaRPr lang="de-DE" altLang="de-DE" sz="2000" dirty="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de-DE" altLang="de-DE" sz="2000" b="1" dirty="0">
                <a:solidFill>
                  <a:schemeClr val="bg2"/>
                </a:solidFill>
                <a:sym typeface="Wingdings" panose="05000000000000000000" pitchFamily="2" charset="2"/>
              </a:rPr>
              <a:t>Zeitpunkt</a:t>
            </a:r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: Aus Sicht des Nebenfaches im 3. oder 5. FS sinnvoll</a:t>
            </a:r>
            <a:b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</a:br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(Grundstock in Spezialisierung gelegt; DozentInnen können fundierte Gutachten erstellen;)</a:t>
            </a: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endParaRPr lang="de-DE" altLang="de-DE" sz="2000" dirty="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pPr marL="457200" indent="-457200">
              <a:spcBef>
                <a:spcPct val="0"/>
              </a:spcBef>
              <a:buFont typeface="+mj-lt"/>
              <a:buAutoNum type="arabicPeriod"/>
            </a:pPr>
            <a:r>
              <a:rPr lang="de-DE" altLang="de-DE" sz="2000" b="1" dirty="0">
                <a:solidFill>
                  <a:schemeClr val="bg2"/>
                </a:solidFill>
                <a:sym typeface="Wingdings" panose="05000000000000000000" pitchFamily="2" charset="2"/>
              </a:rPr>
              <a:t>Anerkennung von Auslandsleistungen:</a:t>
            </a:r>
            <a:b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</a:br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         am leichtesten bei Spezialisierung im Europäischen, Völker und Internationalen Recht</a:t>
            </a:r>
            <a:endParaRPr lang="de-DE" altLang="de-DE" sz="2000" dirty="0">
              <a:solidFill>
                <a:schemeClr val="bg2"/>
              </a:solidFill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Auslandsstudium</a:t>
            </a:r>
          </a:p>
        </p:txBody>
      </p:sp>
    </p:spTree>
    <p:extLst>
      <p:ext uri="{BB962C8B-B14F-4D97-AF65-F5344CB8AC3E}">
        <p14:creationId xmlns:p14="http://schemas.microsoft.com/office/powerpoint/2010/main" val="221839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79"/>
            <a:ext cx="11314597" cy="4257207"/>
          </a:xfrm>
        </p:spPr>
        <p:txBody>
          <a:bodyPr/>
          <a:lstStyle/>
          <a:p>
            <a:pPr marL="268288" indent="-2682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Pflichtprogramm des 1. Studienjahres: Klausuren</a:t>
            </a:r>
            <a:br>
              <a:rPr lang="de-DE" altLang="de-DE" sz="2000" dirty="0">
                <a:solidFill>
                  <a:schemeClr val="bg2"/>
                </a:solidFill>
              </a:rPr>
            </a:br>
            <a:endParaRPr lang="de-DE" altLang="de-DE" sz="2000" dirty="0">
              <a:solidFill>
                <a:schemeClr val="bg2"/>
              </a:solidFill>
            </a:endParaRPr>
          </a:p>
          <a:p>
            <a:pPr marL="268288" indent="-2682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Basis- und Aufbaumodule im 3. und 4. Fachsemester: Prüfungen variieren je nach </a:t>
            </a:r>
            <a:r>
              <a:rPr lang="de-DE" altLang="de-DE" sz="2000" dirty="0" err="1">
                <a:solidFill>
                  <a:schemeClr val="bg2"/>
                </a:solidFill>
              </a:rPr>
              <a:t>DozentIn</a:t>
            </a:r>
            <a:r>
              <a:rPr lang="de-DE" altLang="de-DE" sz="2000" dirty="0">
                <a:solidFill>
                  <a:schemeClr val="bg2"/>
                </a:solidFill>
              </a:rPr>
              <a:t> und Teilnehmerzahl (</a:t>
            </a:r>
            <a:r>
              <a:rPr lang="de-DE" altLang="de-DE" sz="2000" b="1" dirty="0">
                <a:solidFill>
                  <a:schemeClr val="bg2"/>
                </a:solidFill>
              </a:rPr>
              <a:t>meist Klausuren</a:t>
            </a:r>
            <a:r>
              <a:rPr lang="de-DE" altLang="de-DE" sz="2000" dirty="0">
                <a:solidFill>
                  <a:schemeClr val="bg2"/>
                </a:solidFill>
              </a:rPr>
              <a:t>)</a:t>
            </a:r>
            <a:br>
              <a:rPr lang="de-DE" altLang="de-DE" sz="2000" dirty="0">
                <a:solidFill>
                  <a:schemeClr val="bg2"/>
                </a:solidFill>
              </a:rPr>
            </a:br>
            <a:endParaRPr lang="de-DE" altLang="de-DE" sz="2000" dirty="0">
              <a:solidFill>
                <a:schemeClr val="bg2"/>
              </a:solidFill>
            </a:endParaRPr>
          </a:p>
          <a:p>
            <a:pPr marL="268288" indent="-2682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Profilmodule und „Aktuelle Probleme“-Module (frühestens 4. Fachsemester) sind „Hauptseminare“ mit </a:t>
            </a:r>
            <a:r>
              <a:rPr lang="de-DE" altLang="de-DE" sz="2000" b="1" dirty="0">
                <a:solidFill>
                  <a:schemeClr val="bg2"/>
                </a:solidFill>
              </a:rPr>
              <a:t>Seminararbeit und Referat</a:t>
            </a:r>
            <a:r>
              <a:rPr lang="de-DE" altLang="de-DE" sz="2000" dirty="0">
                <a:solidFill>
                  <a:schemeClr val="bg2"/>
                </a:solidFill>
              </a:rPr>
              <a:t>. Auch die mündliche Beteiligung an der Diskussion kann mit in die Bewertung einfließen.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Prüfungen</a:t>
            </a:r>
          </a:p>
        </p:txBody>
      </p:sp>
    </p:spTree>
    <p:extLst>
      <p:ext uri="{BB962C8B-B14F-4D97-AF65-F5344CB8AC3E}">
        <p14:creationId xmlns:p14="http://schemas.microsoft.com/office/powerpoint/2010/main" val="147027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79"/>
            <a:ext cx="11314597" cy="4257207"/>
          </a:xfrm>
        </p:spPr>
        <p:txBody>
          <a:bodyPr/>
          <a:lstStyle/>
          <a:p>
            <a:pPr marL="357188" indent="-357188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de-DE" altLang="de-DE" sz="2000" b="1" dirty="0">
                <a:solidFill>
                  <a:schemeClr val="bg2"/>
                </a:solidFill>
              </a:rPr>
              <a:t>Grundsatz: </a:t>
            </a:r>
            <a:r>
              <a:rPr lang="de-DE" altLang="de-DE" sz="2000" dirty="0">
                <a:solidFill>
                  <a:schemeClr val="bg2"/>
                </a:solidFill>
              </a:rPr>
              <a:t>Prüfungen im Studium können bei Nicht-Bestehen </a:t>
            </a:r>
            <a:r>
              <a:rPr lang="de-DE" altLang="de-DE" sz="2000" b="1" u="sng" dirty="0">
                <a:solidFill>
                  <a:schemeClr val="bg2"/>
                </a:solidFill>
              </a:rPr>
              <a:t>BELIEBIG</a:t>
            </a:r>
            <a:r>
              <a:rPr lang="de-DE" altLang="de-DE" sz="2000" dirty="0">
                <a:solidFill>
                  <a:schemeClr val="bg2"/>
                </a:solidFill>
              </a:rPr>
              <a:t> oft wiederholt werden </a:t>
            </a:r>
          </a:p>
          <a:p>
            <a:pPr marL="357188" indent="-357188">
              <a:spcBef>
                <a:spcPts val="100"/>
              </a:spcBef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357188" indent="-357188">
              <a:spcBef>
                <a:spcPts val="100"/>
              </a:spcBef>
              <a:buFont typeface="Wingdings" panose="05000000000000000000" pitchFamily="2" charset="2"/>
              <a:buChar char="§"/>
            </a:pPr>
            <a:r>
              <a:rPr lang="de-DE" altLang="de-DE" sz="2000" b="1" dirty="0">
                <a:solidFill>
                  <a:schemeClr val="bg2"/>
                </a:solidFill>
              </a:rPr>
              <a:t>Ausnahme:</a:t>
            </a:r>
            <a:r>
              <a:rPr lang="de-DE" altLang="de-DE" sz="2000" dirty="0">
                <a:solidFill>
                  <a:schemeClr val="bg2"/>
                </a:solidFill>
              </a:rPr>
              <a:t> </a:t>
            </a:r>
            <a:r>
              <a:rPr lang="de-DE" altLang="de-DE" sz="2000" dirty="0">
                <a:solidFill>
                  <a:srgbClr val="DC0D15"/>
                </a:solidFill>
              </a:rPr>
              <a:t>Grundlagen- und Orientierungsprüfung (GOP) im „Grundkurs Zivilrecht“ im ersten Semester!</a:t>
            </a:r>
            <a:br>
              <a:rPr lang="de-DE" altLang="de-DE" sz="2000" dirty="0">
                <a:solidFill>
                  <a:schemeClr val="bg2"/>
                </a:solidFill>
              </a:rPr>
            </a:br>
            <a:endParaRPr lang="de-DE" altLang="de-DE" sz="2000" dirty="0">
              <a:solidFill>
                <a:schemeClr val="bg2"/>
              </a:solidFill>
            </a:endParaRPr>
          </a:p>
          <a:p>
            <a:pPr marL="357188" indent="-357188">
              <a:spcBef>
                <a:spcPts val="200"/>
              </a:spcBef>
            </a:pPr>
            <a:r>
              <a:rPr lang="de-DE" altLang="de-DE" sz="2000" dirty="0">
                <a:solidFill>
                  <a:schemeClr val="bg2"/>
                </a:solidFill>
              </a:rPr>
              <a:t>GOP im „Grundkurs Zivilrecht“ muss </a:t>
            </a:r>
            <a:r>
              <a:rPr lang="de-DE" altLang="de-DE" sz="2000" u="sng" dirty="0">
                <a:solidFill>
                  <a:schemeClr val="bg2"/>
                </a:solidFill>
              </a:rPr>
              <a:t>zwingend</a:t>
            </a:r>
            <a:r>
              <a:rPr lang="de-DE" altLang="de-DE" sz="2000" dirty="0">
                <a:solidFill>
                  <a:schemeClr val="bg2"/>
                </a:solidFill>
              </a:rPr>
              <a:t> im </a:t>
            </a:r>
            <a:r>
              <a:rPr lang="de-DE" altLang="de-DE" sz="2000" b="1" dirty="0">
                <a:solidFill>
                  <a:schemeClr val="bg2"/>
                </a:solidFill>
              </a:rPr>
              <a:t>1. Fachsemester erstmals </a:t>
            </a:r>
            <a:r>
              <a:rPr lang="de-DE" altLang="de-DE" sz="2000" dirty="0">
                <a:solidFill>
                  <a:schemeClr val="bg2"/>
                </a:solidFill>
              </a:rPr>
              <a:t>abgelegt werden und kann im Falle des Nicht-Bestehens im </a:t>
            </a:r>
            <a:r>
              <a:rPr lang="de-DE" altLang="de-DE" sz="2000" b="1" dirty="0">
                <a:solidFill>
                  <a:schemeClr val="bg2"/>
                </a:solidFill>
              </a:rPr>
              <a:t>3. Fachsemester </a:t>
            </a:r>
            <a:r>
              <a:rPr lang="de-DE" altLang="de-DE" sz="2000" b="1" u="sng" dirty="0">
                <a:solidFill>
                  <a:schemeClr val="bg2"/>
                </a:solidFill>
              </a:rPr>
              <a:t>einmalig wiederholt </a:t>
            </a:r>
            <a:r>
              <a:rPr lang="de-DE" altLang="de-DE" sz="2000" dirty="0">
                <a:solidFill>
                  <a:schemeClr val="bg2"/>
                </a:solidFill>
              </a:rPr>
              <a:t>werden.</a:t>
            </a:r>
          </a:p>
          <a:p>
            <a:pPr marL="357188" indent="-357188">
              <a:spcBef>
                <a:spcPts val="200"/>
              </a:spcBef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357188" indent="-357188">
              <a:spcBef>
                <a:spcPts val="200"/>
              </a:spcBef>
            </a:pPr>
            <a:r>
              <a:rPr lang="de-DE" altLang="de-DE" sz="2000" dirty="0">
                <a:solidFill>
                  <a:schemeClr val="bg2"/>
                </a:solidFill>
              </a:rPr>
              <a:t>Beachten Sie: Auch bei „nicht erscheinen“ zur Prüfung im 1. Fachsemester erhalten Sie eine </a:t>
            </a:r>
            <a:r>
              <a:rPr lang="de-DE" altLang="de-DE" sz="2000" b="1" dirty="0">
                <a:solidFill>
                  <a:schemeClr val="bg2"/>
                </a:solidFill>
              </a:rPr>
              <a:t>5,0 NE (NE= nicht erschienen)</a:t>
            </a:r>
            <a:r>
              <a:rPr lang="de-DE" altLang="de-DE" sz="2000" dirty="0">
                <a:solidFill>
                  <a:schemeClr val="bg2"/>
                </a:solidFill>
              </a:rPr>
              <a:t>; auch bei fehlender Prüfungsanmeldung;</a:t>
            </a:r>
          </a:p>
          <a:p>
            <a:pPr marL="357188" indent="-357188">
              <a:spcBef>
                <a:spcPts val="200"/>
              </a:spcBef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357188" indent="-357188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Abschlussnote errechnet sich aus Einzelnoten, Gewichtung anhand der ECTS-Punkte.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Wiederholbarkeit – Endnote </a:t>
            </a:r>
          </a:p>
        </p:txBody>
      </p:sp>
    </p:spTree>
    <p:extLst>
      <p:ext uri="{BB962C8B-B14F-4D97-AF65-F5344CB8AC3E}">
        <p14:creationId xmlns:p14="http://schemas.microsoft.com/office/powerpoint/2010/main" val="31978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464C4E3-1810-47B7-AEDF-C0230CBB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de-DE" dirty="0"/>
              <a:t>Agenda der Einführung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2023672"/>
            <a:ext cx="10166228" cy="34715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Kontakt-Infos – Basisdaten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B.A. Nebenfach Recht – Münchener Modell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Studiengang - Aufbau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Studiengang - Einzelfragen </a:t>
            </a: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tabLst>
                <a:tab pos="3043238" algn="l"/>
              </a:tabLst>
              <a:defRPr/>
            </a:pPr>
            <a:r>
              <a:rPr lang="de-DE" sz="2000" b="1" dirty="0">
                <a:solidFill>
                  <a:schemeClr val="bg2"/>
                </a:solidFill>
              </a:rPr>
              <a:t>Praktische Hinweise &amp; Tipps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797FE92-8385-4D4F-AA82-12B58C44C980}"/>
              </a:ext>
            </a:extLst>
          </p:cNvPr>
          <p:cNvSpPr/>
          <p:nvPr/>
        </p:nvSpPr>
        <p:spPr>
          <a:xfrm>
            <a:off x="442913" y="3826713"/>
            <a:ext cx="3829284" cy="419725"/>
          </a:xfrm>
          <a:prstGeom prst="rect">
            <a:avLst/>
          </a:prstGeom>
          <a:noFill/>
          <a:ln w="38100">
            <a:solidFill>
              <a:srgbClr val="DC0D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34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79"/>
            <a:ext cx="11314597" cy="4257207"/>
          </a:xfrm>
        </p:spPr>
        <p:txBody>
          <a:bodyPr/>
          <a:lstStyle/>
          <a:p>
            <a:pPr marL="268288" indent="-2682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Campus-Kennung freischalten – erforderlich für Zugang zum Intranet der Juristischen Fakultät sowie LSF</a:t>
            </a:r>
            <a:br>
              <a:rPr lang="de-DE" altLang="de-DE" sz="2000" dirty="0">
                <a:solidFill>
                  <a:schemeClr val="bg2"/>
                </a:solidFill>
              </a:rPr>
            </a:br>
            <a:endParaRPr lang="de-DE" altLang="de-DE" sz="2000" dirty="0">
              <a:solidFill>
                <a:schemeClr val="bg2"/>
              </a:solidFill>
            </a:endParaRPr>
          </a:p>
          <a:p>
            <a:pPr marL="268288" indent="-2682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Campus-Mail im LMU-Portal u.U. an bevorzugte Mailadresse automatisch weiterleiten lassen</a:t>
            </a:r>
          </a:p>
          <a:p>
            <a:pPr marL="0" indent="0">
              <a:buNone/>
            </a:pPr>
            <a:endParaRPr lang="de-DE" altLang="de-DE" sz="2000" dirty="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pPr marL="323850" indent="-53975"/>
            <a: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  <a:t>INFO-Blatt auf Webseite von Recht als Nebenfach</a:t>
            </a:r>
            <a:br>
              <a:rPr lang="de-DE" altLang="de-DE" sz="2000" dirty="0">
                <a:solidFill>
                  <a:schemeClr val="bg2"/>
                </a:solidFill>
                <a:sym typeface="Wingdings" panose="05000000000000000000" pitchFamily="2" charset="2"/>
              </a:rPr>
            </a:br>
            <a:endParaRPr lang="de-DE" altLang="de-DE" sz="2000" dirty="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pPr marL="268288" indent="-268288">
              <a:buFont typeface="Wingdings" panose="05000000000000000000" pitchFamily="2" charset="2"/>
              <a:buChar char="§"/>
            </a:pPr>
            <a:r>
              <a:rPr lang="de-DE" altLang="de-DE" sz="2000" dirty="0">
                <a:solidFill>
                  <a:schemeClr val="bg2"/>
                </a:solidFill>
              </a:rPr>
              <a:t>Bei Fragen und Problemen:</a:t>
            </a:r>
          </a:p>
          <a:p>
            <a:pPr marL="0" indent="0">
              <a:buNone/>
            </a:pPr>
            <a:endParaRPr lang="de-DE" altLang="de-DE" sz="2000" dirty="0">
              <a:solidFill>
                <a:schemeClr val="bg2"/>
              </a:solidFill>
            </a:endParaRPr>
          </a:p>
          <a:p>
            <a:pPr marL="323850" indent="-53975"/>
            <a:r>
              <a:rPr lang="de-DE" altLang="de-DE" sz="2000" dirty="0">
                <a:solidFill>
                  <a:schemeClr val="bg2"/>
                </a:solidFill>
              </a:rPr>
              <a:t>WWW: </a:t>
            </a:r>
            <a:r>
              <a:rPr lang="de-DE" altLang="de-DE" sz="20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http://helpdesk.campus.lmu.de</a:t>
            </a:r>
            <a:endParaRPr lang="de-DE" altLang="de-DE" sz="2000" dirty="0">
              <a:solidFill>
                <a:schemeClr val="tx1"/>
              </a:solidFill>
            </a:endParaRPr>
          </a:p>
          <a:p>
            <a:pPr marL="323850" indent="-53975"/>
            <a:r>
              <a:rPr lang="de-DE" altLang="de-DE" sz="2000" dirty="0">
                <a:solidFill>
                  <a:schemeClr val="bg2"/>
                </a:solidFill>
              </a:rPr>
              <a:t>E-Mail: </a:t>
            </a:r>
            <a:r>
              <a:rPr lang="de-DE" altLang="de-DE" sz="20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helpdesk@campus.lmu.de</a:t>
            </a:r>
            <a:r>
              <a:rPr lang="de-DE" altLang="de-DE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Wichtige erste Schritte – allgemein </a:t>
            </a:r>
          </a:p>
        </p:txBody>
      </p:sp>
    </p:spTree>
    <p:extLst>
      <p:ext uri="{BB962C8B-B14F-4D97-AF65-F5344CB8AC3E}">
        <p14:creationId xmlns:p14="http://schemas.microsoft.com/office/powerpoint/2010/main" val="229637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79"/>
            <a:ext cx="11314597" cy="425720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AutoNum type="arabicPeriod"/>
              <a:defRPr/>
            </a:pPr>
            <a:r>
              <a:rPr lang="de-DE" sz="2400" dirty="0">
                <a:solidFill>
                  <a:schemeClr val="bg2"/>
                </a:solidFill>
              </a:rPr>
              <a:t>Stundenplan notieren</a:t>
            </a:r>
          </a:p>
          <a:p>
            <a:pPr marL="0" indent="0">
              <a:defRPr/>
            </a:pPr>
            <a:endParaRPr lang="de-DE" sz="2400" dirty="0">
              <a:solidFill>
                <a:schemeClr val="bg2"/>
              </a:solidFill>
            </a:endParaRPr>
          </a:p>
          <a:p>
            <a:pPr marL="457200" indent="-457200">
              <a:buFont typeface="+mj-lt"/>
              <a:buAutoNum type="arabicPeriod" startAt="2"/>
              <a:defRPr/>
            </a:pPr>
            <a:r>
              <a:rPr lang="de-DE" sz="2400" dirty="0">
                <a:solidFill>
                  <a:schemeClr val="bg2"/>
                </a:solidFill>
              </a:rPr>
              <a:t>Einschreibung im Studieninformations-</a:t>
            </a:r>
            <a:r>
              <a:rPr lang="de-DE" sz="2400" dirty="0" err="1">
                <a:solidFill>
                  <a:schemeClr val="bg2"/>
                </a:solidFill>
              </a:rPr>
              <a:t>Moodle</a:t>
            </a:r>
            <a:r>
              <a:rPr lang="de-DE" sz="2400" dirty="0">
                <a:solidFill>
                  <a:schemeClr val="bg2"/>
                </a:solidFill>
              </a:rPr>
              <a:t>-Kurs RAN</a:t>
            </a:r>
          </a:p>
          <a:p>
            <a:pPr marL="457200" indent="-457200">
              <a:buFont typeface="Wingdings" panose="05000000000000000000" pitchFamily="2" charset="2"/>
              <a:buAutoNum type="arabicPeriod" startAt="2"/>
              <a:defRPr/>
            </a:pPr>
            <a:endParaRPr lang="de-DE" sz="2400" dirty="0">
              <a:solidFill>
                <a:schemeClr val="bg2"/>
              </a:solidFill>
            </a:endParaRPr>
          </a:p>
          <a:p>
            <a:pPr marL="457200" indent="-457200">
              <a:buFont typeface="Wingdings" panose="05000000000000000000" pitchFamily="2" charset="2"/>
              <a:buAutoNum type="arabicPeriod" startAt="2"/>
              <a:defRPr/>
            </a:pPr>
            <a:r>
              <a:rPr lang="de-DE" sz="2400" dirty="0">
                <a:solidFill>
                  <a:schemeClr val="bg2"/>
                </a:solidFill>
              </a:rPr>
              <a:t>Veranstaltungen über das LSF belegen</a:t>
            </a:r>
          </a:p>
          <a:p>
            <a:pPr marL="457200" indent="-457200">
              <a:buFont typeface="Wingdings" panose="05000000000000000000" pitchFamily="2" charset="2"/>
              <a:buAutoNum type="arabicPeriod" startAt="2"/>
              <a:defRPr/>
            </a:pPr>
            <a:endParaRPr lang="de-DE" sz="2400" dirty="0">
              <a:solidFill>
                <a:schemeClr val="bg2"/>
              </a:solidFill>
            </a:endParaRPr>
          </a:p>
          <a:p>
            <a:pPr marL="457200" indent="-457200">
              <a:buFont typeface="Wingdings" panose="05000000000000000000" pitchFamily="2" charset="2"/>
              <a:buAutoNum type="arabicPeriod" startAt="2"/>
              <a:defRPr/>
            </a:pPr>
            <a:r>
              <a:rPr lang="de-DE" sz="2400" b="1" dirty="0">
                <a:solidFill>
                  <a:schemeClr val="bg2"/>
                </a:solidFill>
              </a:rPr>
              <a:t>Termin zur Prüfungsanmeldung vormerken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Wichtige erste Schritte – allgemein </a:t>
            </a:r>
          </a:p>
        </p:txBody>
      </p:sp>
    </p:spTree>
    <p:extLst>
      <p:ext uri="{BB962C8B-B14F-4D97-AF65-F5344CB8AC3E}">
        <p14:creationId xmlns:p14="http://schemas.microsoft.com/office/powerpoint/2010/main" val="273856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79"/>
            <a:ext cx="11314597" cy="425720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e-DE" sz="2400" dirty="0">
                <a:solidFill>
                  <a:schemeClr val="bg2"/>
                </a:solidFill>
              </a:rPr>
              <a:t>Lernangebote für EDV, Recherchetechniken nutzen, </a:t>
            </a:r>
          </a:p>
          <a:p>
            <a:pPr marL="0" indent="0">
              <a:buNone/>
              <a:defRPr/>
            </a:pPr>
            <a:r>
              <a:rPr lang="de-DE" sz="2400" dirty="0">
                <a:solidFill>
                  <a:schemeClr val="bg2"/>
                </a:solidFill>
              </a:rPr>
              <a:t>z.B.:</a:t>
            </a:r>
          </a:p>
          <a:p>
            <a:pPr marL="0" indent="0">
              <a:buNone/>
              <a:defRPr/>
            </a:pPr>
            <a:endParaRPr lang="de-DE" sz="2400" dirty="0">
              <a:solidFill>
                <a:schemeClr val="bg2"/>
              </a:solidFill>
              <a:sym typeface="Wingdings" pitchFamily="2" charset="2"/>
            </a:endParaRPr>
          </a:p>
          <a:p>
            <a:pPr>
              <a:defRPr/>
            </a:pPr>
            <a:r>
              <a:rPr lang="de-DE" sz="2400" dirty="0">
                <a:solidFill>
                  <a:schemeClr val="bg2"/>
                </a:solidFill>
                <a:sym typeface="Wingdings" pitchFamily="2" charset="2"/>
              </a:rPr>
              <a:t>Leibniz-Rechenzentrum:</a:t>
            </a:r>
            <a:br>
              <a:rPr lang="de-DE" sz="2400" dirty="0">
                <a:solidFill>
                  <a:schemeClr val="bg2"/>
                </a:solidFill>
                <a:sym typeface="Wingdings" pitchFamily="2" charset="2"/>
              </a:rPr>
            </a:br>
            <a:r>
              <a:rPr lang="de-DE" sz="2400" dirty="0">
                <a:solidFill>
                  <a:schemeClr val="bg2"/>
                </a:solidFill>
                <a:sym typeface="Wingdings" pitchFamily="2" charset="2"/>
              </a:rPr>
              <a:t>	</a:t>
            </a:r>
            <a:r>
              <a:rPr lang="de-DE" sz="2400" dirty="0">
                <a:solidFill>
                  <a:schemeClr val="tx1"/>
                </a:solidFill>
                <a:sym typeface="Wingdings" pitchFamily="2" charset="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http://www.lrz-muenchen.de/info/studenten/index.html/</a:t>
            </a:r>
            <a:endParaRPr lang="de-DE" sz="2400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defRPr/>
            </a:pPr>
            <a:r>
              <a:rPr lang="de-DE" sz="2400" dirty="0">
                <a:solidFill>
                  <a:schemeClr val="bg2"/>
                </a:solidFill>
                <a:sym typeface="Wingdings" pitchFamily="2" charset="2"/>
              </a:rPr>
              <a:t> Rechtsinformatikzentrum:</a:t>
            </a:r>
            <a:br>
              <a:rPr lang="de-DE" sz="2400" dirty="0">
                <a:solidFill>
                  <a:schemeClr val="bg2"/>
                </a:solidFill>
                <a:sym typeface="Wingdings" pitchFamily="2" charset="2"/>
              </a:rPr>
            </a:br>
            <a:r>
              <a:rPr lang="de-DE" sz="2400" dirty="0">
                <a:solidFill>
                  <a:schemeClr val="bg2"/>
                </a:solidFill>
                <a:sym typeface="Wingdings" pitchFamily="2" charset="2"/>
              </a:rPr>
              <a:t>	</a:t>
            </a:r>
            <a:r>
              <a:rPr lang="de-DE" sz="2400" dirty="0">
                <a:solidFill>
                  <a:schemeClr val="tx1"/>
                </a:solidFill>
                <a:sym typeface="Wingdings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http://www.jura.uni-muenchen.de/fakultaet/riz/ausbildung/index.html</a:t>
            </a:r>
            <a:endParaRPr lang="de-DE" sz="2400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defRPr/>
            </a:pPr>
            <a:r>
              <a:rPr lang="de-DE" sz="24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de-DE" sz="2400" dirty="0">
                <a:solidFill>
                  <a:schemeClr val="bg2"/>
                </a:solidFill>
                <a:sym typeface="Wingdings" pitchFamily="2" charset="2"/>
              </a:rPr>
              <a:t>Universitätsbibliothek:</a:t>
            </a:r>
            <a:br>
              <a:rPr lang="de-DE" sz="2400" dirty="0">
                <a:solidFill>
                  <a:schemeClr val="bg2"/>
                </a:solidFill>
                <a:sym typeface="Wingdings" pitchFamily="2" charset="2"/>
              </a:rPr>
            </a:br>
            <a:r>
              <a:rPr lang="de-DE" sz="2400" dirty="0">
                <a:solidFill>
                  <a:schemeClr val="tx1"/>
                </a:solidFill>
                <a:sym typeface="Wingdings" pitchFamily="2" charset="2"/>
              </a:rPr>
              <a:t>	</a:t>
            </a:r>
            <a:r>
              <a:rPr lang="de-DE" sz="24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http://www.ub.uni-muenchen.de/schulungen/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Praktische Tipps und Anregungen (1)</a:t>
            </a:r>
          </a:p>
        </p:txBody>
      </p:sp>
    </p:spTree>
    <p:extLst>
      <p:ext uri="{BB962C8B-B14F-4D97-AF65-F5344CB8AC3E}">
        <p14:creationId xmlns:p14="http://schemas.microsoft.com/office/powerpoint/2010/main" val="8061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79"/>
            <a:ext cx="11314597" cy="425720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e-DE" sz="2400" dirty="0">
                <a:solidFill>
                  <a:schemeClr val="bg2"/>
                </a:solidFill>
              </a:rPr>
              <a:t>Lerngebote zu Präsentationstechniken, Schlüsselkompetenzen, </a:t>
            </a:r>
          </a:p>
          <a:p>
            <a:pPr marL="0" indent="0">
              <a:buNone/>
              <a:defRPr/>
            </a:pPr>
            <a:r>
              <a:rPr lang="de-DE" sz="2400" dirty="0">
                <a:solidFill>
                  <a:schemeClr val="bg2"/>
                </a:solidFill>
              </a:rPr>
              <a:t>z.B.:</a:t>
            </a:r>
          </a:p>
          <a:p>
            <a:pPr marL="0" indent="0">
              <a:buNone/>
              <a:defRPr/>
            </a:pPr>
            <a:endParaRPr lang="de-DE" sz="2400" dirty="0">
              <a:solidFill>
                <a:schemeClr val="bg2"/>
              </a:solidFill>
            </a:endParaRPr>
          </a:p>
          <a:p>
            <a:pPr>
              <a:defRPr/>
            </a:pPr>
            <a:r>
              <a:rPr lang="de-DE" sz="2400" dirty="0">
                <a:solidFill>
                  <a:schemeClr val="bg2"/>
                </a:solidFill>
                <a:sym typeface="Wingdings" pitchFamily="2" charset="2"/>
              </a:rPr>
              <a:t> Angebote der „Virtuellen Hochschule“ Bayern:</a:t>
            </a:r>
            <a:br>
              <a:rPr lang="de-DE" sz="2400" dirty="0">
                <a:solidFill>
                  <a:schemeClr val="bg2"/>
                </a:solidFill>
                <a:sym typeface="Wingdings" pitchFamily="2" charset="2"/>
              </a:rPr>
            </a:br>
            <a:r>
              <a:rPr lang="de-DE" sz="2400" dirty="0">
                <a:solidFill>
                  <a:schemeClr val="bg2"/>
                </a:solidFill>
                <a:sym typeface="Wingdings" pitchFamily="2" charset="2"/>
              </a:rPr>
              <a:t>	</a:t>
            </a:r>
            <a:r>
              <a:rPr lang="de-DE" sz="2400" dirty="0">
                <a:solidFill>
                  <a:schemeClr val="tx1"/>
                </a:solidFill>
                <a:sym typeface="Wingdings" pitchFamily="2" charset="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http://www.vhb.org/</a:t>
            </a:r>
            <a:r>
              <a:rPr lang="de-DE" sz="2400" dirty="0">
                <a:solidFill>
                  <a:schemeClr val="tx1"/>
                </a:solidFill>
                <a:sym typeface="Wingdings" pitchFamily="2" charset="2"/>
              </a:rPr>
              <a:t> </a:t>
            </a:r>
          </a:p>
          <a:p>
            <a:pPr marL="0" indent="0">
              <a:buNone/>
              <a:defRPr/>
            </a:pPr>
            <a:endParaRPr lang="de-DE" sz="2400" dirty="0">
              <a:solidFill>
                <a:schemeClr val="bg2"/>
              </a:solidFill>
              <a:sym typeface="Wingdings" pitchFamily="2" charset="2"/>
            </a:endParaRPr>
          </a:p>
          <a:p>
            <a:pPr>
              <a:defRPr/>
            </a:pPr>
            <a:r>
              <a:rPr lang="de-DE" sz="2400" dirty="0">
                <a:solidFill>
                  <a:schemeClr val="bg2"/>
                </a:solidFill>
                <a:sym typeface="Wingdings" pitchFamily="2" charset="2"/>
              </a:rPr>
              <a:t> Angebote von „Student und Arbeitsmarkt“ der LMU:</a:t>
            </a:r>
          </a:p>
          <a:p>
            <a:pPr marL="0" indent="0">
              <a:buNone/>
              <a:defRPr/>
            </a:pPr>
            <a:r>
              <a:rPr lang="de-DE" sz="2400" dirty="0">
                <a:solidFill>
                  <a:schemeClr val="bg2"/>
                </a:solidFill>
              </a:rPr>
              <a:t>	</a:t>
            </a:r>
            <a:r>
              <a:rPr lang="de-DE" sz="24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http://www.s-a.uni-muenchen.de/index.html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  <a:br>
              <a:rPr lang="de-DE" sz="2400" dirty="0">
                <a:solidFill>
                  <a:schemeClr val="bg2"/>
                </a:solidFill>
              </a:rPr>
            </a:br>
            <a:endParaRPr lang="de-DE" sz="2400" dirty="0">
              <a:solidFill>
                <a:schemeClr val="bg2"/>
              </a:solidFill>
            </a:endParaRPr>
          </a:p>
          <a:p>
            <a:pPr>
              <a:defRPr/>
            </a:pPr>
            <a:r>
              <a:rPr lang="de-DE" sz="2400" dirty="0">
                <a:solidFill>
                  <a:schemeClr val="bg2"/>
                </a:solidFill>
              </a:rPr>
              <a:t> Lust auf Sprachen? Fremdsprachenzentrum der LMU:</a:t>
            </a:r>
            <a:br>
              <a:rPr lang="de-DE" sz="2400" dirty="0">
                <a:solidFill>
                  <a:schemeClr val="bg2"/>
                </a:solidFill>
              </a:rPr>
            </a:br>
            <a:r>
              <a:rPr lang="de-DE" sz="2400" dirty="0">
                <a:solidFill>
                  <a:schemeClr val="bg2"/>
                </a:solidFill>
              </a:rPr>
              <a:t>	</a:t>
            </a:r>
            <a:r>
              <a:rPr lang="de-DE" sz="24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http://www.fremdsprachen.lmu.de/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Praktische Tipps und Anregungen (2)</a:t>
            </a:r>
          </a:p>
        </p:txBody>
      </p:sp>
    </p:spTree>
    <p:extLst>
      <p:ext uri="{BB962C8B-B14F-4D97-AF65-F5344CB8AC3E}">
        <p14:creationId xmlns:p14="http://schemas.microsoft.com/office/powerpoint/2010/main" val="378479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79"/>
            <a:ext cx="11314597" cy="425720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e-DE" sz="2400" u="sng" dirty="0">
                <a:solidFill>
                  <a:schemeClr val="bg2"/>
                </a:solidFill>
              </a:rPr>
              <a:t>Persönliche Sprechstunden (Neumann):</a:t>
            </a:r>
          </a:p>
          <a:p>
            <a:pPr>
              <a:defRPr/>
            </a:pPr>
            <a:endParaRPr lang="de-DE" sz="24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à"/>
              <a:defRPr/>
            </a:pPr>
            <a:r>
              <a:rPr lang="de-DE" sz="2400" dirty="0">
                <a:solidFill>
                  <a:schemeClr val="bg2"/>
                </a:solidFill>
              </a:rPr>
              <a:t>Do. 10:30-12:00 Uhr (während der Vorlesungszeit)</a:t>
            </a:r>
          </a:p>
          <a:p>
            <a:pPr>
              <a:buFont typeface="Wingdings" panose="05000000000000000000" pitchFamily="2" charset="2"/>
              <a:buChar char="à"/>
              <a:defRPr/>
            </a:pPr>
            <a:r>
              <a:rPr lang="de-DE" sz="2400" dirty="0">
                <a:solidFill>
                  <a:schemeClr val="bg2"/>
                </a:solidFill>
              </a:rPr>
              <a:t>Schönfeldstr. 13A, Raum 115, 1. Stock</a:t>
            </a:r>
          </a:p>
          <a:p>
            <a:pPr>
              <a:buFont typeface="Wingdings" panose="05000000000000000000" pitchFamily="2" charset="2"/>
              <a:buChar char="à"/>
              <a:defRPr/>
            </a:pPr>
            <a:endParaRPr lang="de-DE" sz="2400" dirty="0">
              <a:solidFill>
                <a:schemeClr val="bg2"/>
              </a:solidFill>
            </a:endParaRPr>
          </a:p>
          <a:p>
            <a:pPr marL="0" indent="0">
              <a:buNone/>
              <a:defRPr/>
            </a:pPr>
            <a:r>
              <a:rPr lang="de-DE" sz="2400" dirty="0">
                <a:solidFill>
                  <a:schemeClr val="bg2"/>
                </a:solidFill>
              </a:rPr>
              <a:t>Anmeldung inklusive kurzer Schilderung Ihres Anliegens per E-Mail an:</a:t>
            </a:r>
          </a:p>
          <a:p>
            <a:pPr>
              <a:defRPr/>
            </a:pPr>
            <a:endParaRPr lang="de-DE" sz="2400" dirty="0">
              <a:solidFill>
                <a:schemeClr val="bg2"/>
              </a:solidFill>
              <a:hlinkClick r:id="rId2" tooltip="E-Mail senden an: BA-Recht@jura.uni-muenchen.d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defRPr/>
            </a:pPr>
            <a:r>
              <a:rPr lang="de-DE" sz="2400" dirty="0">
                <a:solidFill>
                  <a:schemeClr val="tx1"/>
                </a:solidFill>
                <a:hlinkClick r:id="rId2" tooltip="E-Mail senden an: BA-Recht@jura.uni-muenchen.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ran@jura.uni-muenchen.de  </a:t>
            </a:r>
          </a:p>
          <a:p>
            <a:pPr>
              <a:defRPr/>
            </a:pPr>
            <a:r>
              <a:rPr lang="de-DE" sz="2400" dirty="0">
                <a:solidFill>
                  <a:schemeClr val="tx1"/>
                </a:solidFill>
                <a:hlinkClick r:id="rId2" tooltip="E-Mail senden an: BA-Recht@jura.uni-muenchen.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ba-recht@jura.uni-muenchen.de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Praktische Tipps und Anregungen (3)</a:t>
            </a:r>
          </a:p>
        </p:txBody>
      </p:sp>
    </p:spTree>
    <p:extLst>
      <p:ext uri="{BB962C8B-B14F-4D97-AF65-F5344CB8AC3E}">
        <p14:creationId xmlns:p14="http://schemas.microsoft.com/office/powerpoint/2010/main" val="408408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58779"/>
            <a:ext cx="11314597" cy="425720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e-DE" sz="2000" u="sng" dirty="0">
                <a:solidFill>
                  <a:schemeClr val="bg2"/>
                </a:solidFill>
              </a:rPr>
              <a:t>Übungsklausuren in Kooperation mit der VHB:</a:t>
            </a:r>
          </a:p>
          <a:p>
            <a:pPr marL="0" indent="0">
              <a:buNone/>
              <a:defRPr/>
            </a:pPr>
            <a:endParaRPr lang="de-DE" sz="2000" b="1" i="1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sz="2000" b="1" dirty="0">
                <a:solidFill>
                  <a:schemeClr val="bg2"/>
                </a:solidFill>
              </a:rPr>
              <a:t>Einführung in das Recht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sz="2000" b="1" dirty="0">
                <a:solidFill>
                  <a:schemeClr val="bg2"/>
                </a:solidFill>
              </a:rPr>
              <a:t>GK Zivilrecht</a:t>
            </a:r>
          </a:p>
          <a:p>
            <a:pPr>
              <a:defRPr/>
            </a:pPr>
            <a:endParaRPr lang="de-DE" sz="2000" dirty="0">
              <a:solidFill>
                <a:schemeClr val="bg2"/>
              </a:solidFill>
            </a:endParaRPr>
          </a:p>
          <a:p>
            <a:pPr>
              <a:buFont typeface="Wingdings" panose="05000000000000000000" pitchFamily="2" charset="2"/>
              <a:buChar char="à"/>
              <a:defRPr/>
            </a:pPr>
            <a:r>
              <a:rPr lang="de-DE" sz="2000" dirty="0">
                <a:solidFill>
                  <a:schemeClr val="bg2"/>
                </a:solidFill>
              </a:rPr>
              <a:t>Notwendige Schritte für die Teilnahme und Korrektur:</a:t>
            </a:r>
          </a:p>
          <a:p>
            <a:pPr>
              <a:defRPr/>
            </a:pPr>
            <a:endParaRPr lang="de-DE" sz="2000" b="1" dirty="0">
              <a:solidFill>
                <a:schemeClr val="bg2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2000" b="1" dirty="0">
                <a:solidFill>
                  <a:schemeClr val="bg2"/>
                </a:solidFill>
              </a:rPr>
              <a:t>Kostenlose Registrierung bei der VHB</a:t>
            </a:r>
          </a:p>
          <a:p>
            <a:pPr marL="695447" lvl="2" indent="0">
              <a:buNone/>
              <a:defRPr/>
            </a:pPr>
            <a:r>
              <a:rPr lang="de-DE" sz="1884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http://www.vhb.org/</a:t>
            </a:r>
            <a:endParaRPr lang="de-DE" sz="1884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de-DE" sz="2000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de-DE" sz="2000" b="1" dirty="0">
                <a:solidFill>
                  <a:schemeClr val="bg2"/>
                </a:solidFill>
              </a:rPr>
              <a:t>Anmeldung für die Kurse</a:t>
            </a:r>
          </a:p>
          <a:p>
            <a:pPr lvl="1">
              <a:defRPr/>
            </a:pPr>
            <a:r>
              <a:rPr lang="de-DE" sz="2000" dirty="0">
                <a:solidFill>
                  <a:schemeClr val="bg2"/>
                </a:solidFill>
              </a:rPr>
              <a:t>Einführung in die Rechtswissenschaft (Prof. Kudlich/Hilgendorf)</a:t>
            </a:r>
          </a:p>
          <a:p>
            <a:pPr lvl="1">
              <a:defRPr/>
            </a:pPr>
            <a:r>
              <a:rPr lang="de-DE" sz="2000" dirty="0">
                <a:solidFill>
                  <a:schemeClr val="bg2"/>
                </a:solidFill>
              </a:rPr>
              <a:t>Das Staatsorganisationsrecht der Bundesrepublik Deutschland (Staatsrecht I) (Prof. Pache)</a:t>
            </a:r>
          </a:p>
          <a:p>
            <a:pPr marL="0" indent="0">
              <a:buNone/>
              <a:defRPr/>
            </a:pPr>
            <a:endParaRPr lang="de-DE" sz="2000" dirty="0">
              <a:solidFill>
                <a:schemeClr val="bg2"/>
              </a:solidFill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Praktische Tipps und Anregungen (4)</a:t>
            </a:r>
          </a:p>
        </p:txBody>
      </p:sp>
    </p:spTree>
    <p:extLst>
      <p:ext uri="{BB962C8B-B14F-4D97-AF65-F5344CB8AC3E}">
        <p14:creationId xmlns:p14="http://schemas.microsoft.com/office/powerpoint/2010/main" val="26489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603949"/>
            <a:ext cx="11314597" cy="4512038"/>
          </a:xfrm>
        </p:spPr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de-DE" altLang="de-DE" sz="2000" dirty="0"/>
              <a:t>„Menschen sind nicht behindert, sie werden behindert.“</a:t>
            </a:r>
          </a:p>
          <a:p>
            <a:pPr>
              <a:spcBef>
                <a:spcPct val="0"/>
              </a:spcBef>
              <a:buNone/>
            </a:pPr>
            <a:endParaRPr lang="de-DE" altLang="de-DE" sz="20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de-DE" sz="2000" u="sng" dirty="0">
                <a:solidFill>
                  <a:schemeClr val="tx1"/>
                </a:solidFill>
              </a:rPr>
              <a:t>Die Beratungsstelle bietet:</a:t>
            </a:r>
          </a:p>
          <a:p>
            <a:pPr marL="0" indent="0">
              <a:buNone/>
              <a:defRPr/>
            </a:pPr>
            <a:endParaRPr lang="de-DE" sz="2000" u="sng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tx1"/>
                </a:solidFill>
              </a:rPr>
              <a:t>Beratungsangebote und Hilfen im universitären Alltag für Studierende mit Behinderung und chronischer Erkrankung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tx1"/>
                </a:solidFill>
              </a:rPr>
              <a:t>Alle Unterstützungsangebote erfolgen vertraulich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tx1"/>
                </a:solidFill>
              </a:rPr>
              <a:t>Die Inanspruchnahme wird auf keinem offiziellen Bescheid oder Zeugnis dokumentiert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de-DE" sz="2000" dirty="0">
                <a:solidFill>
                  <a:schemeClr val="tx1"/>
                </a:solidFill>
              </a:rPr>
              <a:t>Studierendenaustausch: www.lmu.de/IBS </a:t>
            </a:r>
          </a:p>
          <a:p>
            <a:pPr>
              <a:spcBef>
                <a:spcPct val="0"/>
              </a:spcBef>
              <a:buNone/>
            </a:pPr>
            <a:endParaRPr lang="de-DE" altLang="de-DE" sz="2000" dirty="0"/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E5782E82-8F54-42BF-8299-D1CA2811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Beratungsstelle für Studierende mit Behinderung oder </a:t>
            </a:r>
            <a:br>
              <a:rPr lang="de-DE" dirty="0"/>
            </a:br>
            <a:r>
              <a:rPr lang="de-DE" dirty="0"/>
              <a:t>chronischer Erkrankung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6020F1E-7AC7-4B8C-A7E3-E11B72F81BF4}"/>
              </a:ext>
            </a:extLst>
          </p:cNvPr>
          <p:cNvSpPr txBox="1"/>
          <p:nvPr/>
        </p:nvSpPr>
        <p:spPr>
          <a:xfrm>
            <a:off x="3427596" y="4849295"/>
            <a:ext cx="5040559" cy="1733808"/>
          </a:xfrm>
          <a:prstGeom prst="rect">
            <a:avLst/>
          </a:prstGeom>
          <a:solidFill>
            <a:schemeClr val="bg1">
              <a:lumMod val="65000"/>
              <a:alpha val="49000"/>
            </a:schemeClr>
          </a:solidFill>
          <a:effectLst>
            <a:softEdge rad="5080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2000" b="1" dirty="0">
                <a:cs typeface="Arial" charset="0"/>
              </a:rPr>
              <a:t>Kontakt:</a:t>
            </a:r>
          </a:p>
          <a:p>
            <a:pPr algn="ctr">
              <a:defRPr/>
            </a:pPr>
            <a:endParaRPr lang="de-DE" sz="2000" b="1" dirty="0">
              <a:cs typeface="Arial" charset="0"/>
            </a:endParaRPr>
          </a:p>
          <a:p>
            <a:pPr algn="ctr">
              <a:lnSpc>
                <a:spcPts val="2000"/>
              </a:lnSpc>
              <a:defRPr/>
            </a:pPr>
            <a:r>
              <a:rPr lang="de-DE" sz="2000" b="1" dirty="0">
                <a:cs typeface="Arial" charset="0"/>
              </a:rPr>
              <a:t>www.lmu.de/barrierefrei  </a:t>
            </a:r>
          </a:p>
          <a:p>
            <a:pPr algn="ctr">
              <a:lnSpc>
                <a:spcPts val="2000"/>
              </a:lnSpc>
              <a:defRPr/>
            </a:pPr>
            <a:endParaRPr lang="de-DE" sz="2000" b="1" dirty="0">
              <a:cs typeface="Arial" charset="0"/>
            </a:endParaRPr>
          </a:p>
          <a:p>
            <a:pPr algn="ctr">
              <a:lnSpc>
                <a:spcPts val="2000"/>
              </a:lnSpc>
              <a:defRPr/>
            </a:pPr>
            <a:r>
              <a:rPr lang="de-DE" sz="2000" b="1" dirty="0">
                <a:cs typeface="Arial" charset="0"/>
              </a:rPr>
              <a:t> behindertenberatung@lmu.de</a:t>
            </a:r>
            <a:endParaRPr lang="de-DE" sz="2000" dirty="0">
              <a:cs typeface="Arial" charset="0"/>
            </a:endParaRPr>
          </a:p>
          <a:p>
            <a:pPr algn="ctr">
              <a:lnSpc>
                <a:spcPts val="2000"/>
              </a:lnSpc>
              <a:defRPr/>
            </a:pPr>
            <a:endParaRPr lang="de-DE" sz="2000" b="1" dirty="0">
              <a:solidFill>
                <a:srgbClr val="00602B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17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13809"/>
            <a:ext cx="11314597" cy="4302177"/>
          </a:xfrm>
        </p:spPr>
        <p:txBody>
          <a:bodyPr/>
          <a:lstStyle/>
          <a:p>
            <a:pPr marL="0" indent="0" algn="ctr">
              <a:buNone/>
              <a:defRPr/>
            </a:pPr>
            <a:endParaRPr lang="de-DE" altLang="de-DE" sz="1800" b="1" dirty="0"/>
          </a:p>
          <a:p>
            <a:pPr marL="0" indent="0" algn="ctr">
              <a:buNone/>
              <a:defRPr/>
            </a:pPr>
            <a:r>
              <a:rPr lang="de-DE" altLang="de-DE" sz="5000" b="1" dirty="0">
                <a:solidFill>
                  <a:schemeClr val="tx1"/>
                </a:solidFill>
              </a:rPr>
              <a:t>FRAGEN?</a:t>
            </a:r>
          </a:p>
          <a:p>
            <a:pPr marL="0" indent="0">
              <a:buNone/>
              <a:defRPr/>
            </a:pPr>
            <a:endParaRPr lang="de-DE" altLang="de-DE" sz="4000" dirty="0">
              <a:solidFill>
                <a:schemeClr val="bg2"/>
              </a:solidFill>
            </a:endParaRPr>
          </a:p>
          <a:p>
            <a:pPr algn="ctr">
              <a:defRPr/>
            </a:pPr>
            <a:r>
              <a:rPr lang="de-DE" altLang="de-DE" sz="4000" dirty="0">
                <a:solidFill>
                  <a:schemeClr val="bg2"/>
                </a:solidFill>
                <a:sym typeface="Wingdings" pitchFamily="2" charset="2"/>
              </a:rPr>
              <a:t> fragen!</a:t>
            </a:r>
          </a:p>
          <a:p>
            <a:pPr marL="0" indent="0" algn="ctr">
              <a:buNone/>
              <a:defRPr/>
            </a:pPr>
            <a:r>
              <a:rPr lang="de-DE" altLang="de-DE" sz="4000" dirty="0">
                <a:solidFill>
                  <a:schemeClr val="bg2"/>
                </a:solidFill>
                <a:sym typeface="Wingdings" pitchFamily="2" charset="2"/>
              </a:rPr>
              <a:t>oder:</a:t>
            </a:r>
          </a:p>
          <a:p>
            <a:pPr algn="ctr">
              <a:defRPr/>
            </a:pPr>
            <a:r>
              <a:rPr lang="de-DE" altLang="de-DE" sz="4000" dirty="0">
                <a:solidFill>
                  <a:schemeClr val="bg2"/>
                </a:solidFill>
                <a:sym typeface="Wingdings" pitchFamily="2" charset="2"/>
              </a:rPr>
              <a:t>unter </a:t>
            </a:r>
            <a:r>
              <a:rPr lang="de-DE" altLang="de-DE" sz="4000" i="1" dirty="0">
                <a:solidFill>
                  <a:schemeClr val="bg2"/>
                </a:solidFill>
                <a:sym typeface="Wingdings" pitchFamily="2" charset="2"/>
              </a:rPr>
              <a:t>FAQ</a:t>
            </a:r>
            <a:r>
              <a:rPr lang="de-DE" altLang="de-DE" sz="4000" dirty="0">
                <a:solidFill>
                  <a:schemeClr val="bg2"/>
                </a:solidFill>
                <a:sym typeface="Wingdings" pitchFamily="2" charset="2"/>
              </a:rPr>
              <a:t> online nachlesen!</a:t>
            </a:r>
            <a:br>
              <a:rPr lang="de-DE" altLang="de-DE" sz="4000" dirty="0">
                <a:solidFill>
                  <a:schemeClr val="bg2"/>
                </a:solidFill>
                <a:sym typeface="Wingdings" pitchFamily="2" charset="2"/>
              </a:rPr>
            </a:br>
            <a:endParaRPr lang="de-DE" altLang="de-DE" sz="4000" dirty="0">
              <a:solidFill>
                <a:schemeClr val="bg2"/>
              </a:solidFill>
              <a:sym typeface="Wingdings" pitchFamily="2" charset="2"/>
            </a:endParaRPr>
          </a:p>
          <a:p>
            <a:pPr>
              <a:spcBef>
                <a:spcPct val="0"/>
              </a:spcBef>
              <a:buNone/>
            </a:pPr>
            <a:endParaRPr lang="de-DE" altLang="de-DE" sz="2000" dirty="0"/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42102332-D2A1-47FA-9105-CA86DCA53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Bachelor Recht als Nebenfach</a:t>
            </a:r>
          </a:p>
        </p:txBody>
      </p:sp>
    </p:spTree>
    <p:extLst>
      <p:ext uri="{BB962C8B-B14F-4D97-AF65-F5344CB8AC3E}">
        <p14:creationId xmlns:p14="http://schemas.microsoft.com/office/powerpoint/2010/main" val="68874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852F45-D518-47E7-8871-7042E62C3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1813809"/>
            <a:ext cx="11314597" cy="4302177"/>
          </a:xfrm>
        </p:spPr>
        <p:txBody>
          <a:bodyPr/>
          <a:lstStyle/>
          <a:p>
            <a:pPr marL="0" indent="0" algn="ctr">
              <a:defRPr/>
            </a:pPr>
            <a:endParaRPr lang="de-DE" sz="3000" dirty="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pPr marL="0" indent="0" algn="ctr">
              <a:defRPr/>
            </a:pPr>
            <a:endParaRPr lang="de-DE" sz="3000" dirty="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pPr marL="0" indent="0" algn="ctr">
              <a:defRPr/>
            </a:pPr>
            <a:r>
              <a:rPr lang="de-DE" sz="3000" dirty="0">
                <a:solidFill>
                  <a:schemeClr val="bg2"/>
                </a:solidFill>
                <a:sym typeface="Wingdings" panose="05000000000000000000" pitchFamily="2" charset="2"/>
              </a:rPr>
              <a:t>Die heutigen Informationen finden Sie auch im „</a:t>
            </a:r>
            <a:r>
              <a:rPr lang="de-DE" sz="3000" dirty="0">
                <a:solidFill>
                  <a:schemeClr val="bg2"/>
                </a:solidFill>
              </a:rPr>
              <a:t>Studieninformations-</a:t>
            </a:r>
            <a:r>
              <a:rPr lang="de-DE" sz="3000" dirty="0" err="1">
                <a:solidFill>
                  <a:schemeClr val="bg2"/>
                </a:solidFill>
              </a:rPr>
              <a:t>Moodle</a:t>
            </a:r>
            <a:r>
              <a:rPr lang="de-DE" sz="3000" dirty="0">
                <a:solidFill>
                  <a:schemeClr val="bg2"/>
                </a:solidFill>
              </a:rPr>
              <a:t>-Kurs RAN</a:t>
            </a:r>
            <a:r>
              <a:rPr lang="de-DE" sz="3000" dirty="0">
                <a:solidFill>
                  <a:schemeClr val="bg2"/>
                </a:solidFill>
                <a:sym typeface="Wingdings" panose="05000000000000000000" pitchFamily="2" charset="2"/>
              </a:rPr>
              <a:t>“</a:t>
            </a: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3B16365F-716B-42DC-A114-6C866284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Bachelor Recht als Nebenfach</a:t>
            </a:r>
          </a:p>
        </p:txBody>
      </p:sp>
    </p:spTree>
    <p:extLst>
      <p:ext uri="{BB962C8B-B14F-4D97-AF65-F5344CB8AC3E}">
        <p14:creationId xmlns:p14="http://schemas.microsoft.com/office/powerpoint/2010/main" val="104524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C617B9-025D-434A-9329-475080415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889EAAA-2A39-E347-B0AA-909793490C00}" type="slidenum">
              <a:rPr lang="de-DE" smtClean="0"/>
              <a:pPr algn="l"/>
              <a:t>47</a:t>
            </a:fld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66DA944-7355-4887-9A87-BCDAEFB5D970}"/>
              </a:ext>
            </a:extLst>
          </p:cNvPr>
          <p:cNvSpPr txBox="1"/>
          <p:nvPr/>
        </p:nvSpPr>
        <p:spPr>
          <a:xfrm>
            <a:off x="1501607" y="3222885"/>
            <a:ext cx="9188787" cy="1692771"/>
          </a:xfrm>
          <a:prstGeom prst="rect">
            <a:avLst/>
          </a:prstGeom>
          <a:solidFill>
            <a:schemeClr val="lt1">
              <a:alpha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3200" dirty="0"/>
              <a:t>Kleine Umfrage: </a:t>
            </a:r>
          </a:p>
          <a:p>
            <a:pPr algn="ctr"/>
            <a:endParaRPr lang="de-DE" sz="3600" dirty="0"/>
          </a:p>
          <a:p>
            <a:pPr algn="ctr"/>
            <a:r>
              <a:rPr lang="de-DE" sz="3600" b="1" dirty="0"/>
              <a:t>Welches Hauptfach studieren Sie?</a:t>
            </a:r>
          </a:p>
        </p:txBody>
      </p:sp>
      <p:pic>
        <p:nvPicPr>
          <p:cNvPr id="7" name="Grafik 5" descr="P-Herbststimmung-Inzell.jpg">
            <a:extLst>
              <a:ext uri="{FF2B5EF4-FFF2-40B4-BE49-F238E27FC236}">
                <a16:creationId xmlns:a16="http://schemas.microsoft.com/office/drawing/2014/main" id="{635A8AB7-E7DA-4128-9B52-1507EC6BF0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t="2775" r="5847" b="28019"/>
          <a:stretch/>
        </p:blipFill>
        <p:spPr bwMode="auto">
          <a:xfrm>
            <a:off x="0" y="1379096"/>
            <a:ext cx="12202505" cy="5478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49079C49-DF99-4255-B3D4-B1A0B3FA41FE}"/>
              </a:ext>
            </a:extLst>
          </p:cNvPr>
          <p:cNvSpPr txBox="1"/>
          <p:nvPr/>
        </p:nvSpPr>
        <p:spPr>
          <a:xfrm>
            <a:off x="6312385" y="4597869"/>
            <a:ext cx="5445125" cy="1815882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DE" sz="2800" dirty="0">
                <a:solidFill>
                  <a:srgbClr val="FF0000"/>
                </a:solidFill>
                <a:ea typeface="+mn-ea"/>
              </a:rPr>
              <a:t>Einen guten Start wünscht:</a:t>
            </a:r>
          </a:p>
          <a:p>
            <a:pPr eaLnBrk="1" hangingPunct="1">
              <a:defRPr/>
            </a:pPr>
            <a:endParaRPr lang="de-DE" sz="2800" dirty="0">
              <a:solidFill>
                <a:srgbClr val="FF0000"/>
              </a:solidFill>
              <a:ea typeface="+mn-ea"/>
            </a:endParaRPr>
          </a:p>
          <a:p>
            <a:pPr algn="ctr" eaLnBrk="1" hangingPunct="1">
              <a:defRPr/>
            </a:pPr>
            <a:r>
              <a:rPr lang="de-DE" sz="2800" dirty="0">
                <a:solidFill>
                  <a:srgbClr val="FF0000"/>
                </a:solidFill>
                <a:ea typeface="+mn-ea"/>
              </a:rPr>
              <a:t>Akademische Oberrätin  </a:t>
            </a:r>
          </a:p>
          <a:p>
            <a:pPr algn="ctr" eaLnBrk="1" hangingPunct="1">
              <a:defRPr/>
            </a:pPr>
            <a:r>
              <a:rPr lang="de-DE" sz="2800" dirty="0">
                <a:solidFill>
                  <a:srgbClr val="FF0000"/>
                </a:solidFill>
                <a:ea typeface="+mn-ea"/>
              </a:rPr>
              <a:t>Frau Kirstin Neumann</a:t>
            </a:r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65EBC72F-7F6B-4734-AEF2-408AAC17D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491" y="444249"/>
            <a:ext cx="9577019" cy="1042988"/>
          </a:xfrm>
        </p:spPr>
        <p:txBody>
          <a:bodyPr anchor="ctr"/>
          <a:lstStyle/>
          <a:p>
            <a:r>
              <a:rPr lang="de-DE" dirty="0"/>
              <a:t>Bachelor Recht als Nebenfach</a:t>
            </a:r>
          </a:p>
        </p:txBody>
      </p:sp>
    </p:spTree>
    <p:extLst>
      <p:ext uri="{BB962C8B-B14F-4D97-AF65-F5344CB8AC3E}">
        <p14:creationId xmlns:p14="http://schemas.microsoft.com/office/powerpoint/2010/main" val="280332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F98E7FC-1EB9-4441-A011-A0827B9AB0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err="1"/>
              <a:t>Akadem</a:t>
            </a:r>
            <a:r>
              <a:rPr lang="de-DE" dirty="0"/>
              <a:t>. Oberrätin Kirstin Neumann</a:t>
            </a:r>
            <a:br>
              <a:rPr lang="de-DE" dirty="0"/>
            </a:br>
            <a:r>
              <a:rPr lang="de-DE" b="0" dirty="0">
                <a:solidFill>
                  <a:schemeClr val="accent3"/>
                </a:solidFill>
                <a:hlinkClick r:id="rId2" tooltip="E-Mail senden an: BA-Recht@jura.uni-muenchen.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ran@jura.uni-muenchen.de  </a:t>
            </a:r>
          </a:p>
          <a:p>
            <a:pPr>
              <a:defRPr/>
            </a:pPr>
            <a:r>
              <a:rPr lang="de-DE" b="0" dirty="0">
                <a:solidFill>
                  <a:schemeClr val="accent3"/>
                </a:solidFill>
                <a:hlinkClick r:id="rId2" tooltip="E-Mail senden an: BA-Recht@jura.uni-muenchen.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ba-recht@jura.uni-muenchen.de</a:t>
            </a:r>
            <a:endParaRPr lang="de-DE" b="0" dirty="0">
              <a:solidFill>
                <a:schemeClr val="accent3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888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äsentationstitel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F5E6AB39-800A-4A35-BFB0-8B08FE59E1F1}"/>
    </a:ext>
  </a:extLst>
</a:theme>
</file>

<file path=ppt/theme/theme2.xml><?xml version="1.0" encoding="utf-8"?>
<a:theme xmlns:a="http://schemas.openxmlformats.org/drawingml/2006/main" name="Präsentationstitel Variante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3677B95F-7E06-41FF-A3C7-1582F699B15A}"/>
    </a:ext>
  </a:extLst>
</a:theme>
</file>

<file path=ppt/theme/theme3.xml><?xml version="1.0" encoding="utf-8"?>
<a:theme xmlns:a="http://schemas.openxmlformats.org/drawingml/2006/main" name="Kapiteltrenner">
  <a:themeElements>
    <a:clrScheme name="LMU">
      <a:dk1>
        <a:srgbClr val="008740"/>
      </a:dk1>
      <a:lt1>
        <a:sysClr val="window" lastClr="FFFFFF"/>
      </a:lt1>
      <a:dk2>
        <a:srgbClr val="000000"/>
      </a:dk2>
      <a:lt2>
        <a:srgbClr val="4A4A4A"/>
      </a:lt2>
      <a:accent1>
        <a:srgbClr val="9D9D9D"/>
      </a:accent1>
      <a:accent2>
        <a:srgbClr val="D0D0D0"/>
      </a:accent2>
      <a:accent3>
        <a:srgbClr val="F4F4F4"/>
      </a:accent3>
      <a:accent4>
        <a:srgbClr val="023E84"/>
      </a:accent4>
      <a:accent5>
        <a:srgbClr val="009FE3"/>
      </a:accent5>
      <a:accent6>
        <a:srgbClr val="8C40A5"/>
      </a:accent6>
      <a:hlink>
        <a:srgbClr val="DC0D15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CB202495-3BD5-415A-A4A5-B746A9BA6616}"/>
    </a:ext>
  </a:extLst>
</a:theme>
</file>

<file path=ppt/theme/theme4.xml><?xml version="1.0" encoding="utf-8"?>
<a:theme xmlns:a="http://schemas.openxmlformats.org/drawingml/2006/main" name="Inhalt">
  <a:themeElements>
    <a:clrScheme name="LMU_PPT">
      <a:dk1>
        <a:srgbClr val="00883A"/>
      </a:dk1>
      <a:lt1>
        <a:sysClr val="window" lastClr="FFFFFF"/>
      </a:lt1>
      <a:dk2>
        <a:srgbClr val="232323"/>
      </a:dk2>
      <a:lt2>
        <a:srgbClr val="626468"/>
      </a:lt2>
      <a:accent1>
        <a:srgbClr val="C0C1C3"/>
      </a:accent1>
      <a:accent2>
        <a:srgbClr val="E6E6E7"/>
      </a:accent2>
      <a:accent3>
        <a:srgbClr val="F5F5F5"/>
      </a:accent3>
      <a:accent4>
        <a:srgbClr val="0F1987"/>
      </a:accent4>
      <a:accent5>
        <a:srgbClr val="009FE3"/>
      </a:accent5>
      <a:accent6>
        <a:srgbClr val="8C4091"/>
      </a:accent6>
      <a:hlink>
        <a:srgbClr val="D71919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FCA03F62-E27F-4ACE-B8D5-B0C2DB4DDEEC}"/>
    </a:ext>
  </a:extLst>
</a:theme>
</file>

<file path=ppt/theme/theme5.xml><?xml version="1.0" encoding="utf-8"?>
<a:theme xmlns:a="http://schemas.openxmlformats.org/drawingml/2006/main" name="Rücktitel">
  <a:themeElements>
    <a:clrScheme name="Benutzerdefiniert 1">
      <a:dk1>
        <a:srgbClr val="008740"/>
      </a:dk1>
      <a:lt1>
        <a:srgbClr val="FFFFFF"/>
      </a:lt1>
      <a:dk2>
        <a:srgbClr val="000000"/>
      </a:dk2>
      <a:lt2>
        <a:srgbClr val="4A4A4A"/>
      </a:lt2>
      <a:accent1>
        <a:srgbClr val="9D9D9D"/>
      </a:accent1>
      <a:accent2>
        <a:srgbClr val="D0D0D0"/>
      </a:accent2>
      <a:accent3>
        <a:srgbClr val="F4F4F4"/>
      </a:accent3>
      <a:accent4>
        <a:srgbClr val="023E84"/>
      </a:accent4>
      <a:accent5>
        <a:srgbClr val="009FE3"/>
      </a:accent5>
      <a:accent6>
        <a:srgbClr val="8C40A5"/>
      </a:accent6>
      <a:hlink>
        <a:srgbClr val="DC0D15"/>
      </a:hlink>
      <a:folHlink>
        <a:srgbClr val="F187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MU_PPTVorlage_Breitbild_20220425_RS.potx" id="{2042371F-3005-4A21-A9A4-ABFC59415B3B}" vid="{866B4B03-9E40-4D34-8181-92E280DAE3A6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lmu_ppt_vorlage_20221104</Template>
  <TotalTime>0</TotalTime>
  <Words>3098</Words>
  <Application>Microsoft Office PowerPoint</Application>
  <PresentationFormat>Breitbild</PresentationFormat>
  <Paragraphs>487</Paragraphs>
  <Slides>48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48</vt:i4>
      </vt:variant>
    </vt:vector>
  </HeadingPairs>
  <TitlesOfParts>
    <vt:vector size="59" baseType="lpstr">
      <vt:lpstr>Arial</vt:lpstr>
      <vt:lpstr>Calibri</vt:lpstr>
      <vt:lpstr>LMU CompatilFact</vt:lpstr>
      <vt:lpstr>Symbol</vt:lpstr>
      <vt:lpstr>Times New Roman</vt:lpstr>
      <vt:lpstr>Wingdings</vt:lpstr>
      <vt:lpstr>Präsentationstitel</vt:lpstr>
      <vt:lpstr>Präsentationstitel Variante</vt:lpstr>
      <vt:lpstr>Kapiteltrenner</vt:lpstr>
      <vt:lpstr>Inhalt</vt:lpstr>
      <vt:lpstr>Rücktitel</vt:lpstr>
      <vt:lpstr>Einführung für Studienanfänger des Nebenfachs: Rechtswissenschaften</vt:lpstr>
      <vt:lpstr>Agenda der Einführung</vt:lpstr>
      <vt:lpstr>HAUPTFACH</vt:lpstr>
      <vt:lpstr>Wer sind wir? – Bachelor Recht als Nebenfach</vt:lpstr>
      <vt:lpstr>Unsere Büroräume</vt:lpstr>
      <vt:lpstr>Kontakt und Öffnungszeiten</vt:lpstr>
      <vt:lpstr>Internetauftritt</vt:lpstr>
      <vt:lpstr>Moodlekurs</vt:lpstr>
      <vt:lpstr>Agenda der Einführung</vt:lpstr>
      <vt:lpstr>Modelle anderer Universitäten für B.A. Nebenfach Recht</vt:lpstr>
      <vt:lpstr>Münchner Y-Modell</vt:lpstr>
      <vt:lpstr>Ziel des B.A. Nebenfachstudiums Recht: </vt:lpstr>
      <vt:lpstr>B.A. als „berufsqualifizierender Abschluss“</vt:lpstr>
      <vt:lpstr>B.A. als „berufsqualifizierender Abschluss“</vt:lpstr>
      <vt:lpstr>Agenda der Einführung</vt:lpstr>
      <vt:lpstr>Studiengang – Aufbau </vt:lpstr>
      <vt:lpstr>Studiengang – Aufbau </vt:lpstr>
      <vt:lpstr>Pflichtprogramm 1.&amp; 2. Fachsemester:</vt:lpstr>
      <vt:lpstr>1. Fachsemester – Pflichtveranstaltungen </vt:lpstr>
      <vt:lpstr>1. Fachsemester – Pflichtveranstaltungen </vt:lpstr>
      <vt:lpstr>1. Fachsemester – Zusatzangebot </vt:lpstr>
      <vt:lpstr>Stundenplan für Erstsemesterstudierende</vt:lpstr>
      <vt:lpstr>„Kür“ im 3. bis 5. Semester mit Spezialisierungschancen</vt:lpstr>
      <vt:lpstr>„Kür“ im 3. bis 5. Semester mit Spezialisierungschancen</vt:lpstr>
      <vt:lpstr>Kombi-Modell der Basis- und Aufbaumodule (3./4. FachSemester)</vt:lpstr>
      <vt:lpstr>„Kür“ im 3. bis 5. Semester mit Spezialisierungschancen</vt:lpstr>
      <vt:lpstr>Elementare Punkte – Zusammenfassung </vt:lpstr>
      <vt:lpstr>Agenda der Einführung</vt:lpstr>
      <vt:lpstr>Belegung von Lehrveranstaltungen</vt:lpstr>
      <vt:lpstr>Belegung von Lehrveranstaltungen</vt:lpstr>
      <vt:lpstr>Prüfungsanmeldung</vt:lpstr>
      <vt:lpstr>Prüfungsanmeldung</vt:lpstr>
      <vt:lpstr>Leistungsanerkennung</vt:lpstr>
      <vt:lpstr>Auslandsstudium</vt:lpstr>
      <vt:lpstr>Prüfungen</vt:lpstr>
      <vt:lpstr>Wiederholbarkeit – Endnote </vt:lpstr>
      <vt:lpstr>Agenda der Einführung</vt:lpstr>
      <vt:lpstr>Wichtige erste Schritte – allgemein </vt:lpstr>
      <vt:lpstr>Wichtige erste Schritte – allgemein </vt:lpstr>
      <vt:lpstr>Praktische Tipps und Anregungen (1)</vt:lpstr>
      <vt:lpstr>Praktische Tipps und Anregungen (2)</vt:lpstr>
      <vt:lpstr>Praktische Tipps und Anregungen (3)</vt:lpstr>
      <vt:lpstr>Praktische Tipps und Anregungen (4)</vt:lpstr>
      <vt:lpstr>Beratungsstelle für Studierende mit Behinderung oder  chronischer Erkrankung</vt:lpstr>
      <vt:lpstr>Bachelor Recht als Nebenfach</vt:lpstr>
      <vt:lpstr>Bachelor Recht als Nebenfach</vt:lpstr>
      <vt:lpstr>Bachelor Recht als Nebenfach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für Studienanfänger des Nebenfachs: Rechtswissenschaften</dc:title>
  <dc:creator>Lotta Wagner</dc:creator>
  <cp:lastModifiedBy>Peppler, Birgitt</cp:lastModifiedBy>
  <cp:revision>41</cp:revision>
  <cp:lastPrinted>2020-11-01T16:28:52Z</cp:lastPrinted>
  <dcterms:created xsi:type="dcterms:W3CDTF">2024-09-09T12:12:36Z</dcterms:created>
  <dcterms:modified xsi:type="dcterms:W3CDTF">2026-10-02T10:26:28Z</dcterms:modified>
</cp:coreProperties>
</file>