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5"/>
  </p:notesMasterIdLst>
  <p:handoutMasterIdLst>
    <p:handoutMasterId r:id="rId6"/>
  </p:handoutMasterIdLst>
  <p:sldIdLst>
    <p:sldId id="259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D15"/>
    <a:srgbClr val="E6E6E7"/>
    <a:srgbClr val="F5F5F5"/>
    <a:srgbClr val="0F1987"/>
    <a:srgbClr val="C0C1C3"/>
    <a:srgbClr val="626468"/>
    <a:srgbClr val="4A4A49"/>
    <a:srgbClr val="02883A"/>
    <a:srgbClr val="293173"/>
    <a:srgbClr val="202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74" autoAdjust="0"/>
    <p:restoredTop sz="94674"/>
  </p:normalViewPr>
  <p:slideViewPr>
    <p:cSldViewPr snapToGrid="0" snapToObjects="1" showGuides="1">
      <p:cViewPr varScale="1">
        <p:scale>
          <a:sx n="117" d="100"/>
          <a:sy n="11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19" d="100"/>
          <a:sy n="119" d="100"/>
        </p:scale>
        <p:origin x="1155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A8432C7-158B-4997-A6F7-BEC997FA58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0E3161-4F5C-4EA9-8FCD-2E7732BAE0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771FB-5D95-47D0-A820-B780B32AB2E6}" type="datetimeFigureOut">
              <a:rPr lang="de-DE" smtClean="0"/>
              <a:t>22.05.2026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F5E1E2-1603-4808-AC06-82EE675C89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EE2F2F-9C2C-4CA2-BB3C-F27751DCB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80FF5-7097-4730-AE7A-98E7423D1C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346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3ABC7-27AC-6D40-86E4-0C355E54A764}" type="datetimeFigureOut">
              <a:rPr lang="de-DE" smtClean="0"/>
              <a:t>22.05.2026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AD0D-262D-F145-A422-6EFA995C351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63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EFBE18-F336-4456-B7B7-3AA1099DD4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6F7D16F2-80B9-4E8C-B3BE-2901978441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0278EDD8-A454-4AAD-A18B-0E9E6C1F3E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37824750-FB89-455B-9BB6-3159F395EA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8E711D-B9EA-4539-B814-07B30E94461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047344" y="442800"/>
            <a:ext cx="2011339" cy="792000"/>
          </a:xfrm>
        </p:spPr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801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BFFFB-6184-460F-8B8E-C305799FB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6CA996-4926-47B4-A6B8-8D23E8974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2B7743-C604-4A52-B59B-EE5D5CFA1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A7BB33-8D07-4DDF-8C7C-D8ED163DBE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33755C9-1154-4397-BFC2-24C4CF925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46" y="2275714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EC96408F-7818-46DC-B652-03D60F8E2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868" y="2275714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3E5770AF-560D-46A5-A2BF-F157453EDD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52646" y="2945893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53EBF50C-889C-4C49-ACFA-23C0F0C79A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10868" y="2945741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A237684B-B758-496A-92FC-42AF416BEF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52646" y="3616072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4E3AE38A-CC11-4ECD-8753-EC69CCD7D6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10868" y="3615768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B0E9556F-8267-46EF-A251-5876226FDF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52646" y="4286251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0F819468-BAB6-4CFE-964C-A94CB6FBB55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10868" y="4285795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D79AAC10-7539-482A-9D31-28B999E93F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52646" y="495643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744A2DAF-8FFA-4B97-9D59-76FA3DFDEA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10868" y="4955822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1667C321-D68D-4F20-8EAE-885B9694E00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52646" y="562661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40724E60-5C1A-4550-BAE1-64C5CC5439F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10868" y="5625850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D6A4D500-634E-4B79-B79F-134AB3FE1B8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6401" y="2275714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06637ABA-A823-4784-8B37-7946FE37071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6401" y="2945893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FA72472C-D44F-40E7-87FE-7B4BCD3D75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6401" y="3616072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20E737BB-6100-4217-A2BB-F347C32736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6401" y="4286251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4" name="Textplatzhalter 6">
            <a:extLst>
              <a:ext uri="{FF2B5EF4-FFF2-40B4-BE49-F238E27FC236}">
                <a16:creationId xmlns:a16="http://schemas.microsoft.com/office/drawing/2014/main" id="{BD976DBB-E868-416D-B209-98CFAE017C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6399" y="495643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5" name="Textplatzhalter 6">
            <a:extLst>
              <a:ext uri="{FF2B5EF4-FFF2-40B4-BE49-F238E27FC236}">
                <a16:creationId xmlns:a16="http://schemas.microsoft.com/office/drawing/2014/main" id="{4C5FA2BA-ECDB-43C5-A1E9-78B0D6AD1D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6401" y="562661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</p:spTree>
    <p:extLst>
      <p:ext uri="{BB962C8B-B14F-4D97-AF65-F5344CB8AC3E}">
        <p14:creationId xmlns:p14="http://schemas.microsoft.com/office/powerpoint/2010/main" val="194494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7942CAE-E5EA-4C52-85BD-28F57009B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927E724-494F-4635-86E4-22E93FE5F4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3930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EB3EBA0F-2389-4E33-9944-CB9E75358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DB0D4744-2CAA-4FE3-90E4-8076DEC288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53D955FD-CA79-42FB-91A3-59A3543A9D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328363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CE2279-06D4-469C-9B4A-60489E99D3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08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7D184CC2-95AA-450A-92CA-820D519E48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903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7C8DB17A-A338-4136-B178-A4523760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A7AC8537-4407-44ED-A748-4C47CF3962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B7A07D86-5D76-43B0-9DDB-E8804B99DB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244329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Inhalt -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590887"/>
            <a:ext cx="11302688" cy="751576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1484314"/>
            <a:ext cx="11303000" cy="46815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AE3D0D0-17E7-4E53-9CAF-914A012C92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4263" y="300477"/>
            <a:ext cx="2754825" cy="144000"/>
          </a:xfrm>
          <a:prstGeom prst="rect">
            <a:avLst/>
          </a:prstGeom>
        </p:spPr>
      </p:pic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7CD29765-B313-42B0-BA37-4A7FE99E86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196DE1E3-BF9B-472A-A11F-DA53E8A4AC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76953F7-8B50-43DB-AF53-37321EB8DAC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FB3F3293-5DB4-4314-9A11-FFFF6252592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460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splatzh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91BAB6-63D3-4328-9020-EA1EC1B11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9050A81-610B-4603-A2CC-6C09BA01B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386DB5-450F-45CC-AA16-CF1AC44259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8851E8-B260-427D-8E6B-A26C965B2CE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C951327-720C-43AF-BB7F-7606E9E494A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913" y="2276474"/>
            <a:ext cx="11306175" cy="3889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4ED5A5CA-B493-46E0-8A07-D595FA49CD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A71348A8-EA3B-4898-B4AB-1E2136C74D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92179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669460-A11E-47EE-819C-F1088010D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8" name="Textplatzhalter 7">
            <a:extLst>
              <a:ext uri="{FF2B5EF4-FFF2-40B4-BE49-F238E27FC236}">
                <a16:creationId xmlns:a16="http://schemas.microsoft.com/office/drawing/2014/main" id="{DF0258BD-3F5F-4B86-99EB-ADC3F3AC34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39" name="Textplatzhalter 7">
            <a:extLst>
              <a:ext uri="{FF2B5EF4-FFF2-40B4-BE49-F238E27FC236}">
                <a16:creationId xmlns:a16="http://schemas.microsoft.com/office/drawing/2014/main" id="{7DE83233-2626-45D2-9D55-FC3ED6CD24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67704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16E1E7B3-3C17-4721-BCE0-424DC0700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80C6D96-2C7E-4258-8118-6BB962F0E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132258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1B94DEA-7037-4BFF-A606-4059D11993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05AB11DA-E526-4DB0-A616-EF327FD529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DA2B3988-691D-4C6A-93CE-694BF2FE42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0BA651EA-5F96-4B97-9051-732A430C9C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A31B3DC-218C-4598-B3C6-F62247BB27E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89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BD63F7E2-E9AF-4202-99B8-0D2D600087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EFD7FE4E-10FF-4DB8-BA94-29D280460B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BB04781F-9DBE-4871-BA35-73859E07B0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9F1E93FD-A2D4-482D-A300-21FFD9D98D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A1AE912-66CB-44EB-94FD-7BCCD2766B6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085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ild, Schrift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3">
            <a:extLst>
              <a:ext uri="{FF2B5EF4-FFF2-40B4-BE49-F238E27FC236}">
                <a16:creationId xmlns:a16="http://schemas.microsoft.com/office/drawing/2014/main" id="{E3A198B4-6B5B-4B64-8B9C-A9ED5F5BF1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84313"/>
            <a:ext cx="12192000" cy="5373687"/>
          </a:xfrm>
          <a:prstGeom prst="rect">
            <a:avLst/>
          </a:prstGeom>
          <a:solidFill>
            <a:srgbClr val="C0C1C3"/>
          </a:solidFill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endParaRPr lang="de-DE" dirty="0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1303A0E1-9E9B-47BA-9329-2351243260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91A46877-2797-4FE9-9147-650146DB10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FAA43B9D-BF57-49A7-A2BE-8A500AD75E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6CCE3B-FB19-4C48-BA9C-E81232FF6D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069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EC9E9288-A528-47A0-9952-3BAE6CB87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4DE3BF2D-52EE-4486-ADD0-3DAE759441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Kapitel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4B7D0A0-CA2F-460B-A311-FB3A6650A50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226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4C8E54A6-459A-4470-BB0E-BD0ADAE58B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AD68658-C1DF-4371-9E81-639C149A60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26F03E7-8F3F-49C4-8030-4297A79CEDD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32AFC3E-E75E-4D67-B506-65193A7843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BC09715E-332A-494E-803E-B5A81072CE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7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mittel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0C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52121A7-C1FC-428B-9972-DCBD841B9A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3CBD0319-7CBB-4D21-AD2D-5890518921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B89F49-C8B1-4816-80C6-5E070534AFE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828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lichtgra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6180E7-2229-4EB0-8C04-5C80097167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703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lichtgraue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5B1B71-9541-4988-9001-3C07E2CA133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4DB7B39-F307-4E94-826F-264B69B3C5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0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6775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weiße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9EFC83-F4F0-4DE8-A757-048D992D445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0031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AC36F883-12FB-47DF-B082-BEE8DA64F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D2AB963-3AAE-409C-B340-347F969A9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6400" y="2276475"/>
            <a:ext cx="11302688" cy="38893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C05F011C-9DD8-4A44-BACF-519C157AF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25823" y="6519044"/>
            <a:ext cx="1123265" cy="25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BF0EF78-2ABA-4783-A415-19ED16DA7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7809" y="6519044"/>
            <a:ext cx="404191" cy="252000"/>
          </a:xfrm>
          <a:prstGeom prst="rect">
            <a:avLst/>
          </a:prstGeom>
        </p:spPr>
        <p:txBody>
          <a:bodyPr vert="horz" lIns="0" tIns="0" rIns="126000" bIns="0" rtlCol="0" anchor="ctr"/>
          <a:lstStyle>
            <a:lvl1pPr algn="r">
              <a:defRPr sz="900" b="1">
                <a:solidFill>
                  <a:schemeClr val="accent2"/>
                </a:solidFill>
              </a:defRPr>
            </a:lvl1pPr>
          </a:lstStyle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7DE3FB7D-2F4C-4E3C-82FE-CB9DF69C44E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13EA111-0AB9-4E2A-ABF1-EDDA6CC3F4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7344" y="442800"/>
            <a:ext cx="2011339" cy="792000"/>
          </a:xfrm>
          <a:prstGeom prst="rect">
            <a:avLst/>
          </a:prstGeom>
          <a:ln>
            <a:noFill/>
          </a:ln>
        </p:spPr>
        <p:txBody>
          <a:bodyPr vert="horz" lIns="36000" tIns="0" rIns="0" bIns="39600" rtlCol="0" anchor="b"/>
          <a:lstStyle>
            <a:lvl1pPr algn="l">
              <a:lnSpc>
                <a:spcPct val="110000"/>
              </a:lnSpc>
              <a:defRPr sz="650" b="1" cap="all" spc="50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4" r:id="rId2"/>
    <p:sldLayoutId id="2147483675" r:id="rId3"/>
    <p:sldLayoutId id="2147483678" r:id="rId4"/>
    <p:sldLayoutId id="2147483684" r:id="rId5"/>
    <p:sldLayoutId id="2147483681" r:id="rId6"/>
    <p:sldLayoutId id="2147483687" r:id="rId7"/>
    <p:sldLayoutId id="2147483679" r:id="rId8"/>
    <p:sldLayoutId id="2147483686" r:id="rId9"/>
    <p:sldLayoutId id="2147483691" r:id="rId10"/>
    <p:sldLayoutId id="2147483680" r:id="rId11"/>
    <p:sldLayoutId id="2147483688" r:id="rId12"/>
    <p:sldLayoutId id="2147483689" r:id="rId13"/>
    <p:sldLayoutId id="2147483685" r:id="rId14"/>
    <p:sldLayoutId id="2147483690" r:id="rId15"/>
    <p:sldLayoutId id="2147483683" r:id="rId16"/>
    <p:sldLayoutId id="2147483682" r:id="rId17"/>
  </p:sldLayoutIdLst>
  <p:hf hdr="0" dt="0"/>
  <p:txStyles>
    <p:titleStyle>
      <a:lvl1pPr algn="l" defTabSz="815557" rtl="0" eaLnBrk="1" latinLnBrk="0" hangingPunct="1">
        <a:lnSpc>
          <a:spcPct val="100000"/>
        </a:lnSpc>
        <a:spcBef>
          <a:spcPct val="0"/>
        </a:spcBef>
        <a:buNone/>
        <a:defRPr sz="2000" b="1" kern="1200">
          <a:solidFill>
            <a:srgbClr val="0F1987"/>
          </a:solidFill>
          <a:latin typeface="+mj-lt"/>
          <a:ea typeface="+mj-ea"/>
          <a:cs typeface="+mj-cs"/>
        </a:defRPr>
      </a:lvl1pPr>
    </p:titleStyle>
    <p:bodyStyle>
      <a:lvl1pPr marL="0" indent="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24000" marR="0" indent="-324000" algn="l" defTabSz="815557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F1987"/>
        </a:buClr>
        <a:buSzPct val="100000"/>
        <a:buFont typeface="Wingdings" panose="05000000000000000000" pitchFamily="2" charset="2"/>
        <a:buChar char=""/>
        <a:tabLst/>
        <a:defRPr lang="de-DE" sz="1600" kern="1200" baseline="0" dirty="0" smtClean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50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 userDrawn="1">
          <p15:clr>
            <a:srgbClr val="F26B43"/>
          </p15:clr>
        </p15:guide>
        <p15:guide id="5" orient="horz" pos="4042" userDrawn="1">
          <p15:clr>
            <a:srgbClr val="F26B43"/>
          </p15:clr>
        </p15:guide>
        <p15:guide id="9" pos="7401" userDrawn="1">
          <p15:clr>
            <a:srgbClr val="F26B43"/>
          </p15:clr>
        </p15:guide>
        <p15:guide id="13" pos="279" userDrawn="1">
          <p15:clr>
            <a:srgbClr val="F26B43"/>
          </p15:clr>
        </p15:guide>
        <p15:guide id="14" orient="horz" pos="278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16" orient="horz" pos="1434" userDrawn="1">
          <p15:clr>
            <a:srgbClr val="F26B43"/>
          </p15:clr>
        </p15:guide>
        <p15:guide id="17" orient="horz" pos="3884" userDrawn="1">
          <p15:clr>
            <a:srgbClr val="F26B43"/>
          </p15:clr>
        </p15:guide>
        <p15:guide id="18" orient="horz" pos="1344" userDrawn="1">
          <p15:clr>
            <a:srgbClr val="F26B43"/>
          </p15:clr>
        </p15:guide>
        <p15:guide id="19" pos="3727" userDrawn="1">
          <p15:clr>
            <a:srgbClr val="F26B43"/>
          </p15:clr>
        </p15:guide>
        <p15:guide id="20" pos="39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.ub.uni-muenchen.de/writing/reference_management/endnote/index.html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dnote.com/training/" TargetMode="External"/><Relationship Id="rId2" Type="http://schemas.openxmlformats.org/officeDocument/2006/relationships/hyperlink" Target="https://www.wim.bwl.uni-muenchen.de/teaching/theses/index.html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.ub.uni-muenchen.de/courses/general-training-courses/index.html" TargetMode="External"/><Relationship Id="rId2" Type="http://schemas.openxmlformats.org/officeDocument/2006/relationships/hyperlink" Target="http://www.endnote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202207E-1AAF-4E57-ACB1-7A1DE5C75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templates for seminar papers and theses (1/3)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A6466A-D12F-4833-BE1B-0604FE615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7BF511D-E34D-4208-9938-F1084210B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Download and Install Endnote</a:t>
            </a:r>
          </a:p>
          <a:p>
            <a:pPr marL="715963" lvl="1" indent="-342900"/>
            <a:r>
              <a:rPr lang="en-US" sz="1400" dirty="0"/>
              <a:t>There is a campus license for Endnote 2025 that can be downloaded at:</a:t>
            </a:r>
            <a:br>
              <a:rPr lang="en-US" sz="1400" dirty="0"/>
            </a:br>
            <a:r>
              <a:rPr lang="de-DE" sz="1400" dirty="0">
                <a:hlinkClick r:id="rId2"/>
              </a:rPr>
              <a:t>https://www.en.ub.uni-muenchen.de/writing/reference_management/endnote/index.html</a:t>
            </a:r>
            <a:r>
              <a:rPr lang="de-DE" sz="1400" dirty="0"/>
              <a:t> </a:t>
            </a:r>
          </a:p>
          <a:p>
            <a:pPr marL="715963" lvl="1" indent="-342900"/>
            <a:r>
              <a:rPr lang="en-US" sz="1400" dirty="0"/>
              <a:t>Install Endnote on your system according to the installation instructions</a:t>
            </a:r>
          </a:p>
          <a:p>
            <a:pPr marL="373063" lvl="1" indent="0">
              <a:buNone/>
            </a:pPr>
            <a:endParaRPr lang="en-US" sz="1400" b="1" dirty="0"/>
          </a:p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Set up Templates in Endnote</a:t>
            </a:r>
          </a:p>
          <a:p>
            <a:pPr marL="715963" lvl="1" indent="-342900"/>
            <a:r>
              <a:rPr lang="en-US" sz="1400" dirty="0"/>
              <a:t>For the work with Endnote and Word you need the following files:</a:t>
            </a:r>
          </a:p>
          <a:p>
            <a:pPr marL="1069975" lvl="2" indent="-342900"/>
            <a:r>
              <a:rPr lang="en-US" sz="1400" i="1" dirty="0" err="1"/>
              <a:t>Literature.enl</a:t>
            </a:r>
            <a:r>
              <a:rPr lang="en-US" sz="1400" dirty="0"/>
              <a:t>: This is the required library file for Endnote. Copy this file into the folder in which your thesis will be saved.</a:t>
            </a:r>
          </a:p>
          <a:p>
            <a:pPr marL="1069975" lvl="2" indent="-342900"/>
            <a:r>
              <a:rPr lang="en-US" sz="1400" i="1" dirty="0" err="1"/>
              <a:t>DMM_Thesis_deutsch.ens</a:t>
            </a:r>
            <a:r>
              <a:rPr lang="en-US" sz="1400" i="1" dirty="0"/>
              <a:t> (</a:t>
            </a:r>
            <a:r>
              <a:rPr lang="en-US" sz="1400" i="1" dirty="0" err="1"/>
              <a:t>DMM_Thesis_ENG.ens</a:t>
            </a:r>
            <a:r>
              <a:rPr lang="en-US" sz="1400" i="1" dirty="0"/>
              <a:t> )</a:t>
            </a:r>
            <a:r>
              <a:rPr lang="en-US" sz="1400" dirty="0"/>
              <a:t>: This is the style file for Endnote which you must copy into the “style”-file of the Endnote directory (If you use a standard installation you can find it at: C:</a:t>
            </a:r>
            <a:r>
              <a:rPr lang="en-US" sz="1200" dirty="0"/>
              <a:t>\</a:t>
            </a:r>
            <a:r>
              <a:rPr lang="en-US" sz="1400" dirty="0"/>
              <a:t>Programme (x86)\EndNote 2025\Styles)</a:t>
            </a:r>
          </a:p>
          <a:p>
            <a:pPr marL="715963" lvl="1" indent="-342900"/>
            <a:r>
              <a:rPr lang="en-US" sz="1400" dirty="0"/>
              <a:t>In Endnote, open the menu “Tools&gt;Output Styles-&gt;Open Style Manager” and activate the style ”</a:t>
            </a:r>
            <a:r>
              <a:rPr lang="en-US" sz="1400" dirty="0" err="1"/>
              <a:t>DMM_Thesis_DE</a:t>
            </a:r>
            <a:r>
              <a:rPr lang="en-US" sz="1400" dirty="0"/>
              <a:t>“ (“</a:t>
            </a:r>
            <a:r>
              <a:rPr lang="en-US" sz="1400" dirty="0" err="1"/>
              <a:t>DMM_Thesis_ENG</a:t>
            </a:r>
            <a:r>
              <a:rPr lang="en-US" sz="1400" dirty="0"/>
              <a:t>“) there.</a:t>
            </a:r>
          </a:p>
          <a:p>
            <a:pPr marL="715963" lvl="1" indent="-342900"/>
            <a:r>
              <a:rPr lang="en-US" sz="1400" dirty="0"/>
              <a:t>”</a:t>
            </a:r>
            <a:r>
              <a:rPr lang="en-US" sz="1400" dirty="0" err="1"/>
              <a:t>DMM_Thesis_DE</a:t>
            </a:r>
            <a:r>
              <a:rPr lang="en-US" sz="1400" dirty="0"/>
              <a:t>“ (“</a:t>
            </a:r>
            <a:r>
              <a:rPr lang="en-US" sz="1400" dirty="0" err="1"/>
              <a:t>DMM_Thesis_ENG</a:t>
            </a:r>
            <a:r>
              <a:rPr lang="en-US" sz="1400" dirty="0"/>
              <a:t>“) should from now on be shown as “</a:t>
            </a:r>
            <a:r>
              <a:rPr lang="de-DE" sz="1400" dirty="0" err="1"/>
              <a:t>Bibliographic</a:t>
            </a:r>
            <a:r>
              <a:rPr lang="de-DE" sz="1400" dirty="0"/>
              <a:t> Output Style“</a:t>
            </a:r>
            <a:r>
              <a:rPr lang="en-US" sz="1400" dirty="0"/>
              <a:t>at the top of the Endnote overview screen. 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EAD2767-FE35-4E14-83B8-113EB50F99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287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202207E-1AAF-4E57-ACB1-7A1DE5C75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templates for seminar papers and theses (2/3)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A6466A-D12F-4833-BE1B-0604FE615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7BF511D-E34D-4208-9938-F1084210B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3"/>
            </a:pPr>
            <a:r>
              <a:rPr lang="en-US" sz="1600" b="1" dirty="0"/>
              <a:t>Integration of the Endnote file in Word</a:t>
            </a:r>
          </a:p>
          <a:p>
            <a:pPr marL="715963" lvl="1" indent="-342900"/>
            <a:r>
              <a:rPr lang="en-US" sz="1400" dirty="0"/>
              <a:t>Open the file </a:t>
            </a:r>
            <a:r>
              <a:rPr lang="en-US" sz="1400" i="1" dirty="0"/>
              <a:t>DMM_Template_Theses.dot </a:t>
            </a:r>
            <a:r>
              <a:rPr lang="en-US" sz="1400" dirty="0"/>
              <a:t>(for bachelor or master papers) or </a:t>
            </a:r>
            <a:r>
              <a:rPr lang="de-DE" sz="1400" i="1" dirty="0"/>
              <a:t>DMM_Template_SeminarTheses.dot </a:t>
            </a:r>
            <a:r>
              <a:rPr lang="de-DE" sz="1400" dirty="0"/>
              <a:t>(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seminar</a:t>
            </a:r>
            <a:r>
              <a:rPr lang="de-DE" sz="1400" dirty="0"/>
              <a:t> </a:t>
            </a:r>
            <a:r>
              <a:rPr lang="de-DE" sz="1400" dirty="0" err="1"/>
              <a:t>papers</a:t>
            </a:r>
            <a:r>
              <a:rPr lang="de-DE" sz="1400" dirty="0"/>
              <a:t>).</a:t>
            </a:r>
          </a:p>
          <a:p>
            <a:pPr marL="715963" lvl="1" indent="-342900"/>
            <a:r>
              <a:rPr lang="en-US" sz="1400" dirty="0"/>
              <a:t>In Word you will now find a new tab "EndNote X9“ where you choose the style ”</a:t>
            </a:r>
            <a:r>
              <a:rPr lang="de-DE" sz="1400" i="1" dirty="0" err="1"/>
              <a:t>DMM_Thesis_DE</a:t>
            </a:r>
            <a:r>
              <a:rPr lang="de-DE" sz="1400" i="1" dirty="0"/>
              <a:t>“ („</a:t>
            </a:r>
            <a:r>
              <a:rPr lang="de-DE" sz="1400" i="1"/>
              <a:t>DMM_Thesis_ENG“)</a:t>
            </a:r>
            <a:r>
              <a:rPr lang="de-DE" sz="1400"/>
              <a:t>.</a:t>
            </a:r>
            <a:endParaRPr lang="en-US" sz="1400" i="1" dirty="0"/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/>
              <a:t>Write your paper</a:t>
            </a:r>
          </a:p>
          <a:p>
            <a:pPr marL="715963" lvl="1" indent="-342900"/>
            <a:r>
              <a:rPr lang="en-US" sz="1400" dirty="0"/>
              <a:t>Before you start your work please familiarize with the formal guidelines of the Institute for Digital Management and New Media </a:t>
            </a:r>
            <a:r>
              <a:rPr lang="de-DE" sz="1400" dirty="0">
                <a:hlinkClick r:id="rId2"/>
              </a:rPr>
              <a:t>https://www.wim.bwl.uni-muenchen.de/teaching/theses/index.html</a:t>
            </a:r>
            <a:r>
              <a:rPr lang="de-DE" sz="1400" dirty="0"/>
              <a:t>. The Word </a:t>
            </a:r>
            <a:r>
              <a:rPr lang="de-DE" sz="1400" dirty="0" err="1"/>
              <a:t>template</a:t>
            </a:r>
            <a:r>
              <a:rPr lang="de-DE" sz="1400" dirty="0"/>
              <a:t> </a:t>
            </a:r>
            <a:r>
              <a:rPr lang="de-DE" sz="1400" dirty="0" err="1"/>
              <a:t>includes</a:t>
            </a:r>
            <a:r>
              <a:rPr lang="de-DE" sz="1400" dirty="0"/>
              <a:t> all </a:t>
            </a:r>
            <a:r>
              <a:rPr lang="de-DE" sz="1400" dirty="0" err="1"/>
              <a:t>required</a:t>
            </a:r>
            <a:r>
              <a:rPr lang="de-DE" sz="1400" dirty="0"/>
              <a:t> </a:t>
            </a:r>
            <a:r>
              <a:rPr lang="de-DE" sz="1400" dirty="0" err="1"/>
              <a:t>styles</a:t>
            </a:r>
            <a:r>
              <a:rPr lang="de-DE" sz="1400" dirty="0"/>
              <a:t>. </a:t>
            </a:r>
            <a:r>
              <a:rPr lang="de-DE" sz="1400" dirty="0" err="1"/>
              <a:t>You</a:t>
            </a:r>
            <a:r>
              <a:rPr lang="de-DE" sz="1400" dirty="0"/>
              <a:t> must stick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these</a:t>
            </a:r>
            <a:r>
              <a:rPr lang="de-DE" sz="1400" dirty="0"/>
              <a:t> </a:t>
            </a:r>
            <a:r>
              <a:rPr lang="de-DE" sz="1400" dirty="0" err="1"/>
              <a:t>formating</a:t>
            </a:r>
            <a:r>
              <a:rPr lang="de-DE" sz="1400" dirty="0"/>
              <a:t> </a:t>
            </a:r>
            <a:r>
              <a:rPr lang="de-DE" sz="1400" dirty="0" err="1"/>
              <a:t>templates</a:t>
            </a:r>
            <a:r>
              <a:rPr lang="de-DE" sz="1400" dirty="0"/>
              <a:t> in </a:t>
            </a:r>
            <a:r>
              <a:rPr lang="de-DE" sz="1400" dirty="0" err="1"/>
              <a:t>any</a:t>
            </a:r>
            <a:r>
              <a:rPr lang="de-DE" sz="1400" dirty="0"/>
              <a:t> </a:t>
            </a:r>
            <a:r>
              <a:rPr lang="de-DE" sz="1400" dirty="0" err="1"/>
              <a:t>case</a:t>
            </a:r>
            <a:r>
              <a:rPr lang="de-DE" sz="1400" dirty="0"/>
              <a:t>. </a:t>
            </a:r>
            <a:r>
              <a:rPr lang="en-US" sz="1400" dirty="0"/>
              <a:t>To be on the safe side, compare your work with the formal guidelines of the Institute before you hand it in. </a:t>
            </a:r>
          </a:p>
          <a:p>
            <a:pPr marL="715963" lvl="1" indent="-342900"/>
            <a:r>
              <a:rPr lang="en-US" sz="1400" dirty="0"/>
              <a:t>All citations must be administered with the Endnote library. Please familiarize yourself with the usage of Endnote with the help of the product website </a:t>
            </a:r>
            <a:r>
              <a:rPr lang="de-DE" sz="1400" dirty="0">
                <a:hlinkClick r:id="rId3"/>
              </a:rPr>
              <a:t>http://www.endnote.com/training/</a:t>
            </a:r>
            <a:r>
              <a:rPr lang="de-DE" sz="1400" dirty="0"/>
              <a:t> </a:t>
            </a:r>
            <a:endParaRPr lang="en-US" sz="1400" dirty="0"/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EAD2767-FE35-4E14-83B8-113EB50F99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00015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202207E-1AAF-4E57-ACB1-7A1DE5C75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templates for seminar papers and theses (3/3)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A6466A-D12F-4833-BE1B-0604FE615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Institute for Digital Management and New Media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7BF511D-E34D-4208-9938-F1084210B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b="1" dirty="0"/>
              <a:t>Further hints for the use of Endnote:</a:t>
            </a:r>
          </a:p>
          <a:p>
            <a:endParaRPr lang="en-US" sz="1600" b="1" dirty="0"/>
          </a:p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Add page numbers to in-text-Citations</a:t>
            </a:r>
          </a:p>
          <a:p>
            <a:pPr marL="715963" lvl="1" indent="-342900"/>
            <a:r>
              <a:rPr lang="en-US" sz="1400" dirty="0"/>
              <a:t>In Word </a:t>
            </a:r>
            <a:r>
              <a:rPr lang="en-US" sz="1400" dirty="0">
                <a:sym typeface="Wingdings" panose="05000000000000000000" pitchFamily="2" charset="2"/>
              </a:rPr>
              <a:t> “</a:t>
            </a:r>
            <a:r>
              <a:rPr lang="de-DE" sz="1400" dirty="0"/>
              <a:t>Edit &amp; Manage </a:t>
            </a:r>
            <a:r>
              <a:rPr lang="de-DE" sz="1400" dirty="0" err="1"/>
              <a:t>Citation</a:t>
            </a:r>
            <a:r>
              <a:rPr lang="de-DE" sz="1400" dirty="0"/>
              <a:t> (s)“ </a:t>
            </a:r>
            <a:r>
              <a:rPr lang="de-DE" sz="1400" dirty="0">
                <a:sym typeface="Wingdings" panose="05000000000000000000" pitchFamily="2" charset="2"/>
              </a:rPr>
              <a:t> </a:t>
            </a:r>
            <a:r>
              <a:rPr lang="de-DE" sz="1400" dirty="0" err="1">
                <a:sym typeface="Wingdings" panose="05000000000000000000" pitchFamily="2" charset="2"/>
              </a:rPr>
              <a:t>and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enter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it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under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suffix</a:t>
            </a:r>
            <a:r>
              <a:rPr lang="de-DE" sz="1400" dirty="0">
                <a:sym typeface="Wingdings" panose="05000000000000000000" pitchFamily="2" charset="2"/>
              </a:rPr>
              <a:t> „p. X-Y“ </a:t>
            </a:r>
            <a:r>
              <a:rPr lang="de-DE" sz="1400" dirty="0" err="1">
                <a:sym typeface="Wingdings" panose="05000000000000000000" pitchFamily="2" charset="2"/>
              </a:rPr>
              <a:t>or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right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click</a:t>
            </a:r>
            <a:r>
              <a:rPr lang="de-DE" sz="1400" dirty="0">
                <a:sym typeface="Wingdings" panose="05000000000000000000" pitchFamily="2" charset="2"/>
              </a:rPr>
              <a:t> on </a:t>
            </a:r>
            <a:r>
              <a:rPr lang="de-DE" sz="1400" dirty="0" err="1">
                <a:sym typeface="Wingdings" panose="05000000000000000000" pitchFamily="2" charset="2"/>
              </a:rPr>
              <a:t>the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respective</a:t>
            </a:r>
            <a:r>
              <a:rPr lang="de-DE" sz="1400" dirty="0">
                <a:sym typeface="Wingdings" panose="05000000000000000000" pitchFamily="2" charset="2"/>
              </a:rPr>
              <a:t> </a:t>
            </a:r>
            <a:r>
              <a:rPr lang="de-DE" sz="1400" dirty="0" err="1">
                <a:sym typeface="Wingdings" panose="05000000000000000000" pitchFamily="2" charset="2"/>
              </a:rPr>
              <a:t>source</a:t>
            </a:r>
            <a:r>
              <a:rPr lang="de-DE" sz="1400" dirty="0">
                <a:sym typeface="Wingdings" panose="05000000000000000000" pitchFamily="2" charset="2"/>
              </a:rPr>
              <a:t>  </a:t>
            </a:r>
            <a:r>
              <a:rPr lang="en-US" sz="1400" dirty="0">
                <a:sym typeface="Wingdings" panose="05000000000000000000" pitchFamily="2" charset="2"/>
              </a:rPr>
              <a:t>“edit citations”  “more”  and enter it under suffix “p. X-Y”</a:t>
            </a:r>
          </a:p>
          <a:p>
            <a:pPr marL="373063" lvl="1" indent="0">
              <a:buNone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Remove a link with Endnote and edit citations manually</a:t>
            </a:r>
          </a:p>
          <a:p>
            <a:pPr marL="715963" lvl="1" indent="-342900"/>
            <a:r>
              <a:rPr lang="en-US" sz="1400" dirty="0"/>
              <a:t>Save a new copy of the current document.</a:t>
            </a:r>
          </a:p>
          <a:p>
            <a:pPr marL="715963" lvl="1" indent="-342900"/>
            <a:r>
              <a:rPr lang="en-US" sz="1400" dirty="0"/>
              <a:t>In Word </a:t>
            </a:r>
            <a:r>
              <a:rPr lang="en-US" sz="1400" dirty="0">
                <a:sym typeface="Wingdings" panose="05000000000000000000" pitchFamily="2" charset="2"/>
              </a:rPr>
              <a:t> “Endnote X9”  “Update Citations and Bibliography”  “Convert to plain text”</a:t>
            </a:r>
            <a:br>
              <a:rPr lang="en-US" sz="1400" dirty="0">
                <a:sym typeface="Wingdings" panose="05000000000000000000" pitchFamily="2" charset="2"/>
              </a:rPr>
            </a:br>
            <a:endParaRPr lang="en-US" sz="1200" dirty="0">
              <a:sym typeface="Wingdings" panose="05000000000000000000" pitchFamily="2" charset="2"/>
            </a:endParaRPr>
          </a:p>
          <a:p>
            <a:pPr marL="49063"/>
            <a:r>
              <a:rPr lang="en-US" sz="1400" dirty="0"/>
              <a:t>See also: </a:t>
            </a:r>
            <a:r>
              <a:rPr lang="de-DE" sz="1400" dirty="0">
                <a:hlinkClick r:id="rId2"/>
              </a:rPr>
              <a:t>www.endnote.com</a:t>
            </a:r>
            <a:r>
              <a:rPr lang="de-DE" sz="1400" dirty="0"/>
              <a:t> </a:t>
            </a:r>
            <a:r>
              <a:rPr lang="de-DE" sz="1400" dirty="0" err="1"/>
              <a:t>and</a:t>
            </a:r>
            <a:r>
              <a:rPr lang="de-DE" sz="1400"/>
              <a:t> </a:t>
            </a:r>
            <a:r>
              <a:rPr lang="de-DE" sz="1400">
                <a:hlinkClick r:id="rId3"/>
              </a:rPr>
              <a:t>https://www.en.ub.uni-muenchen.de/courses/general-training-courses/index.html</a:t>
            </a:r>
            <a:r>
              <a:rPr lang="de-DE" sz="1400"/>
              <a:t>  </a:t>
            </a:r>
            <a:endParaRPr lang="en-US" sz="1400" dirty="0"/>
          </a:p>
          <a:p>
            <a:pPr marL="49063"/>
            <a:br>
              <a:rPr lang="en-US" sz="1600" dirty="0">
                <a:sym typeface="Wingdings" panose="05000000000000000000" pitchFamily="2" charset="2"/>
              </a:rPr>
            </a:br>
            <a:endParaRPr lang="en-US" sz="1600" dirty="0">
              <a:sym typeface="Wingdings" panose="05000000000000000000" pitchFamily="2" charset="2"/>
            </a:endParaRP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EAD2767-FE35-4E14-83B8-113EB50F99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5041174"/>
      </p:ext>
    </p:extLst>
  </p:cSld>
  <p:clrMapOvr>
    <a:masterClrMapping/>
  </p:clrMapOvr>
</p:sld>
</file>

<file path=ppt/theme/theme1.xml><?xml version="1.0" encoding="utf-8"?>
<a:theme xmlns:a="http://schemas.openxmlformats.org/drawingml/2006/main" name="LMU 16:9">
  <a:themeElements>
    <a:clrScheme name="LMU">
      <a:dk1>
        <a:srgbClr val="000000"/>
      </a:dk1>
      <a:lt1>
        <a:srgbClr val="FFFFFF"/>
      </a:lt1>
      <a:dk2>
        <a:srgbClr val="E6E6E7"/>
      </a:dk2>
      <a:lt2>
        <a:srgbClr val="F5F5F5"/>
      </a:lt2>
      <a:accent1>
        <a:srgbClr val="0F1987"/>
      </a:accent1>
      <a:accent2>
        <a:srgbClr val="626468"/>
      </a:accent2>
      <a:accent3>
        <a:srgbClr val="C0C1C3"/>
      </a:accent3>
      <a:accent4>
        <a:srgbClr val="009FE3"/>
      </a:accent4>
      <a:accent5>
        <a:srgbClr val="8C4091"/>
      </a:accent5>
      <a:accent6>
        <a:srgbClr val="00883A"/>
      </a:accent6>
      <a:hlink>
        <a:srgbClr val="0F1987"/>
      </a:hlink>
      <a:folHlink>
        <a:srgbClr val="6264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606</Words>
  <Application>Microsoft Office PowerPoint</Application>
  <PresentationFormat>Breitbild</PresentationFormat>
  <Paragraphs>35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</vt:lpstr>
      <vt:lpstr>LMU 16:9</vt:lpstr>
      <vt:lpstr>Use of templates for seminar papers and theses (1/3)</vt:lpstr>
      <vt:lpstr>Use of templates for seminar papers and theses (2/3)</vt:lpstr>
      <vt:lpstr>Use of templates for seminar papers and theses (3/3)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Doeffinger</dc:creator>
  <cp:lastModifiedBy>Nils Bail</cp:lastModifiedBy>
  <cp:revision>251</cp:revision>
  <cp:lastPrinted>2020-11-01T16:28:52Z</cp:lastPrinted>
  <dcterms:created xsi:type="dcterms:W3CDTF">2020-05-08T07:19:48Z</dcterms:created>
  <dcterms:modified xsi:type="dcterms:W3CDTF">2026-05-22T09:24:09Z</dcterms:modified>
</cp:coreProperties>
</file>