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91" r:id="rId3"/>
    <p:sldId id="295" r:id="rId4"/>
    <p:sldId id="290" r:id="rId5"/>
    <p:sldId id="292" r:id="rId6"/>
    <p:sldId id="293" r:id="rId7"/>
    <p:sldId id="294" r:id="rId8"/>
    <p:sldId id="296" r:id="rId9"/>
    <p:sldId id="287" r:id="rId10"/>
    <p:sldId id="277" r:id="rId11"/>
    <p:sldId id="278" r:id="rId12"/>
    <p:sldId id="279" r:id="rId13"/>
    <p:sldId id="280" r:id="rId14"/>
    <p:sldId id="265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470C0D1-E3E6-4756-8421-CC5340CE8397}">
          <p14:sldIdLst>
            <p14:sldId id="258"/>
            <p14:sldId id="291"/>
            <p14:sldId id="295"/>
            <p14:sldId id="290"/>
            <p14:sldId id="292"/>
            <p14:sldId id="293"/>
            <p14:sldId id="294"/>
            <p14:sldId id="296"/>
            <p14:sldId id="287"/>
            <p14:sldId id="277"/>
            <p14:sldId id="278"/>
            <p14:sldId id="279"/>
            <p14:sldId id="280"/>
            <p14:sldId id="265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E6E6E7"/>
    <a:srgbClr val="F5F5F5"/>
    <a:srgbClr val="0F1987"/>
    <a:srgbClr val="C0C1C3"/>
    <a:srgbClr val="626468"/>
    <a:srgbClr val="4A4A49"/>
    <a:srgbClr val="02883A"/>
    <a:srgbClr val="293173"/>
    <a:srgbClr val="202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74"/>
  </p:normalViewPr>
  <p:slideViewPr>
    <p:cSldViewPr snapToGrid="0" snapToObjects="1" showGuides="1">
      <p:cViewPr varScale="1">
        <p:scale>
          <a:sx n="74" d="100"/>
          <a:sy n="74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115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0-4DE1-9EEF-F5C80FB6D66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0-4DE1-9EEF-F5C80FB6D66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0-4DE1-9EEF-F5C80FB6D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079968"/>
        <c:axId val="739081936"/>
      </c:barChart>
      <c:catAx>
        <c:axId val="7390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9081936"/>
        <c:crosses val="autoZero"/>
        <c:auto val="1"/>
        <c:lblAlgn val="ctr"/>
        <c:lblOffset val="100"/>
        <c:noMultiLvlLbl val="0"/>
      </c:catAx>
      <c:valAx>
        <c:axId val="7390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90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9-48A8-B777-7859914B103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9-48A8-B777-7859914B103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9-48A8-B777-7859914B1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0893584"/>
        <c:axId val="690894896"/>
      </c:barChart>
      <c:catAx>
        <c:axId val="69089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0894896"/>
        <c:crosses val="autoZero"/>
        <c:auto val="1"/>
        <c:lblAlgn val="ctr"/>
        <c:lblOffset val="100"/>
        <c:noMultiLvlLbl val="0"/>
      </c:catAx>
      <c:valAx>
        <c:axId val="69089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089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Diagrammtitel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A-4254-A009-DC8CBEB33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9A-4254-A009-DC8CBEB33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9A-4254-A009-DC8CBEB33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9A-4254-A009-DC8CBEB336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0-4DE1-9EEF-F5C80FB6D66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9A-4254-A009-DC8CBEB33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9A-4254-A009-DC8CBEB33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9A-4254-A009-DC8CBEB33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9A-4254-A009-DC8CBEB33624}"/>
              </c:ext>
            </c:extLst>
          </c:dPt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0-4DE1-9EEF-F5C80FB6D66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9A-4254-A009-DC8CBEB33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9A-4254-A009-DC8CBEB33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89A-4254-A009-DC8CBEB33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89A-4254-A009-DC8CBEB33624}"/>
              </c:ext>
            </c:extLst>
          </c:dPt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0-4DE1-9EEF-F5C80FB6D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8432C7-158B-4997-A6F7-BEC997FA58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E3161-4F5C-4EA9-8FCD-2E7732BAE0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771FB-5D95-47D0-A820-B780B32AB2E6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F5E1E2-1603-4808-AC06-82EE675C8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EE2F2F-9C2C-4CA2-BB3C-F27751DCB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80FF5-7097-4730-AE7A-98E7423D1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34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DB2BC4-3B98-4ED7-91ED-210DEFAE5327}"/>
              </a:ext>
            </a:extLst>
          </p:cNvPr>
          <p:cNvSpPr/>
          <p:nvPr userDrawn="1"/>
        </p:nvSpPr>
        <p:spPr>
          <a:xfrm>
            <a:off x="0" y="1483200"/>
            <a:ext cx="12192000" cy="5374800"/>
          </a:xfrm>
          <a:prstGeom prst="rect">
            <a:avLst/>
          </a:prstGeom>
          <a:solidFill>
            <a:srgbClr val="0F1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EFBE18-F336-4456-B7B7-3AA1099DD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6F7D16F2-80B9-4E8C-B3BE-290197844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198536"/>
            <a:ext cx="7200000" cy="1401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0278EDD8-A454-4AAD-A18B-0E9E6C1F3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37824750-FB89-455B-9BB6-3159F395EA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8E711D-B9EA-4539-B814-07B30E9446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BFFFB-6184-460F-8B8E-C305799F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6CA996-4926-47B4-A6B8-8D23E897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B33C-D772-44F5-B8BB-221134DF99DC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2B7743-C604-4A52-B59B-EE5D5CFA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7BB33-8D07-4DDF-8C7C-D8ED163DB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3755C9-1154-4397-BFC2-24C4CF925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46" y="2275714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C96408F-7818-46DC-B652-03D60F8E2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868" y="2275714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E5770AF-560D-46A5-A2BF-F157453ED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46" y="2945893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3EBF50C-889C-4C49-ACFA-23C0F0C79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868" y="2945741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237684B-B758-496A-92FC-42AF416BEF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2646" y="3616072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E3AE38A-CC11-4ECD-8753-EC69CCD7D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0868" y="3615768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0E9556F-8267-46EF-A251-5876226F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2646" y="4286251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0F819468-BAB6-4CFE-964C-A94CB6FBB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0868" y="4285795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D79AAC10-7539-482A-9D31-28B999E93F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2646" y="4956430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44A2DAF-8FFA-4B97-9D59-76FA3DFDE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10868" y="4955822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1667C321-D68D-4F20-8EAE-885B9694E0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52646" y="5626610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0724E60-5C1A-4550-BAE1-64C5CC543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0868" y="562585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D6A4D500-634E-4B79-B79F-134AB3FE1B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401" y="2275714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06637ABA-A823-4784-8B37-7946FE3707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401" y="2945893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FA72472C-D44F-40E7-87FE-7B4BCD3D75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01" y="3616072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20E737BB-6100-4217-A2BB-F347C32736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401" y="4286251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D976DBB-E868-416D-B209-98CFAE017C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6399" y="4956430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4C5FA2BA-ECDB-43C5-A1E9-78B0D6AD1D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1" y="5626610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</p:spTree>
    <p:extLst>
      <p:ext uri="{BB962C8B-B14F-4D97-AF65-F5344CB8AC3E}">
        <p14:creationId xmlns:p14="http://schemas.microsoft.com/office/powerpoint/2010/main" val="194494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F217-7A91-449A-BC77-6641A1A8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4DE6-BDA3-4ABB-BA43-CC1A46D9D078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6C17FC-CD8F-4CCB-AD43-F7D7D1372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276475"/>
            <a:ext cx="11303000" cy="3889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7942CAE-E5EA-4C52-85BD-28F57009B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927E724-494F-4635-86E4-22E93FE5F4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393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7E94-0984-445F-A7FD-0F2767807BEC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BA0D29-75B3-4EDD-9E03-8E7485C849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00" y="2276475"/>
            <a:ext cx="5472000" cy="3889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FF7AED0-B7D6-4AAC-A0B5-0EDCDE0B3B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9038" y="2276475"/>
            <a:ext cx="5472000" cy="3889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B3EBA0F-2389-4E33-9944-CB9E753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DB0D4744-2CAA-4FE3-90E4-8076DEC288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3D955FD-CA79-42FB-91A3-59A3543A9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332836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 Inhalte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C751-7D4C-4B2E-AFE2-B16A38665344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Prof. Dr. Martin Paul Fritze Course Title 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BA0D29-75B3-4EDD-9E03-8E7485C849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00" y="2730545"/>
            <a:ext cx="5472000" cy="343530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FF7AED0-B7D6-4AAC-A0B5-0EDCDE0B3B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9038" y="2730545"/>
            <a:ext cx="5472000" cy="343530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CE2279-06D4-469C-9B4A-60489E99D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88" y="2276475"/>
            <a:ext cx="5472000" cy="348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D184CC2-95AA-450A-92CA-820D519E4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9038" y="2276475"/>
            <a:ext cx="5472000" cy="348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C8DB17A-A338-4136-B178-A4523760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7AC8537-4407-44ED-A748-4C47CF396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B7A07D86-5D76-43B0-9DDB-E8804B99D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324432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-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F217-7A91-449A-BC77-6641A1A8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590887"/>
            <a:ext cx="11302688" cy="75157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6C17FC-CD8F-4CCB-AD43-F7D7D1372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1484314"/>
            <a:ext cx="11303000" cy="46815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E3D0D0-17E7-4E53-9CAF-914A012C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263" y="300477"/>
            <a:ext cx="2754825" cy="144000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7CD29765-B313-42B0-BA37-4A7FE99E8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196DE1E3-BF9B-472A-A11F-DA53E8A4A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953F7-8B50-43DB-AF53-37321EB8D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FEAD19-6735-4CFC-96E6-429A9A3115A0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B3F3293-5DB4-4314-9A11-FFFF62525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46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s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1BAB6-63D3-4328-9020-EA1EC1B1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050A81-610B-4603-A2CC-6C09BA0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9BD-4DF7-4892-9059-5E4C53299F00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86DB5-450F-45CC-AA16-CF1AC4425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8851E8-B260-427D-8E6B-A26C965B2C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C951327-720C-43AF-BB7F-7606E9E49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276474"/>
            <a:ext cx="11306175" cy="3889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ED5A5CA-B493-46E0-8A07-D595FA49C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71348A8-EA3B-4898-B4AB-1E2136C74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229217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95A0-F82F-4DF3-8756-E81051A20E02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Prof. Dr. Martin Paul Fritze Course Title 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669460-A11E-47EE-819C-F1088010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DF0258BD-3F5F-4B86-99EB-ADC3F3AC34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7DE83233-2626-45D2-9D55-FC3ED6CD24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226770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BDE-3454-4EA3-83FF-ABDA03BBC7E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Prof. Dr. Martin Paul Fritze Course Title 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6E1E7B3-3C17-4721-BCE0-424DC0700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80C6D96-2C7E-4258-8118-6BB962F0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13225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DB2BC4-3B98-4ED7-91ED-210DEFAE5327}"/>
              </a:ext>
            </a:extLst>
          </p:cNvPr>
          <p:cNvSpPr/>
          <p:nvPr userDrawn="1"/>
        </p:nvSpPr>
        <p:spPr>
          <a:xfrm>
            <a:off x="0" y="1483200"/>
            <a:ext cx="12192000" cy="53748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1B94DEA-7037-4BFF-A606-4059D119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5AB11DA-E526-4DB0-A616-EF327FD529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A2B3988-691D-4C6A-93CE-694BF2FE42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0BA651EA-5F96-4B97-9051-732A430C9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198536"/>
            <a:ext cx="7200000" cy="1401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31B3DC-218C-4598-B3C6-F62247BB27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889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63F7E2-E9AF-4202-99B8-0D2D60008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EFD7FE4E-10FF-4DB8-BA94-29D280460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BB04781F-9DBE-4871-BA35-73859E07B0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9F1E93FD-A2D4-482D-A300-21FFD9D98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198536"/>
            <a:ext cx="7200000" cy="1401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AE912-66CB-44EB-94FD-7BCCD2766B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08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Schrif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E3A198B4-6B5B-4B64-8B9C-A9ED5F5BF1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84313"/>
            <a:ext cx="12192000" cy="5373687"/>
          </a:xfrm>
          <a:prstGeom prst="rect">
            <a:avLst/>
          </a:prstGeom>
          <a:solidFill>
            <a:srgbClr val="C0C1C3"/>
          </a:solidFill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303A0E1-9E9B-47BA-9329-235124326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1A46877-2797-4FE9-9147-650146DB1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AA43B9D-BF57-49A7-A2BE-8A500AD75E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198536"/>
            <a:ext cx="7200000" cy="1401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6CCE3B-FB19-4C48-BA9C-E81232FF6D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06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9E9288-A528-47A0-9952-3BAE6CB87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DE3BF2D-52EE-4486-ADD0-3DAE75944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198536"/>
            <a:ext cx="7200000" cy="1401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Kapitel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B7D0A0-CA2F-460B-A311-FB3A6650A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22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31E01A-E2D4-4133-AA71-23114E705DF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F1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C8E54A6-459A-4470-BB0E-BD0ADAE58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CF186EC-5422-44B4-9E4D-034E8A998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C6343-7CFA-4211-BD8A-3DC6B7B128DD}"/>
              </a:ext>
            </a:extLst>
          </p:cNvPr>
          <p:cNvSpPr txBox="1"/>
          <p:nvPr userDrawn="1"/>
        </p:nvSpPr>
        <p:spPr>
          <a:xfrm>
            <a:off x="359884" y="6992038"/>
            <a:ext cx="11852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blaue Abschlussfolie </a:t>
            </a:r>
            <a:r>
              <a:rPr lang="de-DE" sz="1200" b="1" u="sng" dirty="0"/>
              <a:t>nur</a:t>
            </a:r>
            <a:r>
              <a:rPr lang="de-DE" sz="1200" dirty="0"/>
              <a:t> in Präsentationen, die mit einem Projektor auf einer </a:t>
            </a:r>
            <a:r>
              <a:rPr lang="de-DE" sz="1200" b="1" dirty="0"/>
              <a:t>Leinwand</a:t>
            </a:r>
            <a:r>
              <a:rPr lang="de-DE" sz="1200" dirty="0"/>
              <a:t>, oder auf einem </a:t>
            </a:r>
            <a:r>
              <a:rPr lang="de-DE" sz="1200" b="1" dirty="0"/>
              <a:t>Bildschirm</a:t>
            </a:r>
            <a:r>
              <a:rPr lang="de-DE" sz="1200" dirty="0"/>
              <a:t> wiedergegeben werden.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D68658-C1DF-4371-9E81-639C149A60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4DBD75-70A7-498A-8D5F-4E7E346F28D6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6F03E7-8F3F-49C4-8030-4297A79CEDD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Professorship in Marketing with a Focus on Consumer Behavior </a:t>
            </a:r>
          </a:p>
          <a:p>
            <a:r>
              <a:rPr lang="en-US" dirty="0"/>
              <a:t>Prof. Dr. Martin Paul Fritze</a:t>
            </a:r>
          </a:p>
          <a:p>
            <a:r>
              <a:rPr lang="en-US" dirty="0"/>
              <a:t>Course Title </a:t>
            </a:r>
          </a:p>
          <a:p>
            <a:r>
              <a:rPr lang="en-US" dirty="0"/>
              <a:t>Semester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2AFC3E-E75E-4D67-B506-65193A7843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09715E-332A-494E-803E-B5A81072C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1" y="442800"/>
            <a:ext cx="254458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mitte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31E01A-E2D4-4133-AA71-23114E705DF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52121A7-C1FC-428B-9972-DCBD841B9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BD0319-7CBB-4D21-AD2D-589051892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1" y="442800"/>
            <a:ext cx="2544589" cy="792000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CF186EC-5422-44B4-9E4D-034E8A998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C6343-7CFA-4211-BD8A-3DC6B7B128DD}"/>
              </a:ext>
            </a:extLst>
          </p:cNvPr>
          <p:cNvSpPr txBox="1"/>
          <p:nvPr userDrawn="1"/>
        </p:nvSpPr>
        <p:spPr>
          <a:xfrm>
            <a:off x="359884" y="6992038"/>
            <a:ext cx="11852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blaue Abschlussfolie </a:t>
            </a:r>
            <a:r>
              <a:rPr lang="de-DE" sz="1200" b="1" u="sng" dirty="0"/>
              <a:t>nur</a:t>
            </a:r>
            <a:r>
              <a:rPr lang="de-DE" sz="1200" dirty="0"/>
              <a:t> in Präsentationen, die mit einem Projektor auf einer </a:t>
            </a:r>
            <a:r>
              <a:rPr lang="de-DE" sz="1200" b="1" dirty="0"/>
              <a:t>Leinwand</a:t>
            </a:r>
            <a:r>
              <a:rPr lang="de-DE" sz="1200" dirty="0"/>
              <a:t>, oder auf einem </a:t>
            </a:r>
            <a:r>
              <a:rPr lang="de-DE" sz="1200" b="1" dirty="0"/>
              <a:t>Bildschirm</a:t>
            </a:r>
            <a:r>
              <a:rPr lang="de-DE" sz="1200" dirty="0"/>
              <a:t> wiedergegeben werden.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B89F49-C8B1-4816-80C6-5E070534AF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82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lichtgr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6180E7-2229-4EB0-8C04-5C80097167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F4E0D99-98F2-43FE-9AED-EB3BB89DB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rgbClr val="0F1987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D260B3-F5EA-4444-8017-7B73608E5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4CBA82A-AE18-441E-A25D-A57826F209DD}"/>
              </a:ext>
            </a:extLst>
          </p:cNvPr>
          <p:cNvSpPr txBox="1"/>
          <p:nvPr userDrawn="1"/>
        </p:nvSpPr>
        <p:spPr>
          <a:xfrm>
            <a:off x="359884" y="6992038"/>
            <a:ext cx="703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lichtgraue Abschlussfolie in Präsentationen, die </a:t>
            </a:r>
            <a:r>
              <a:rPr lang="de-DE" sz="1200" b="1" dirty="0"/>
              <a:t>ausgedruckt</a:t>
            </a:r>
            <a:r>
              <a:rPr lang="de-DE" sz="1200" dirty="0"/>
              <a:t> werden sollen.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5B1B71-9541-4988-9001-3C07E2CA13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4DB7B39-F307-4E94-826F-264B69B3C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6399" y="442799"/>
            <a:ext cx="254458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, Absender,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F4E0D99-98F2-43FE-9AED-EB3BB89DB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rgbClr val="0F1987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D260B3-F5EA-4444-8017-7B73608E5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4CBA82A-AE18-441E-A25D-A57826F209DD}"/>
              </a:ext>
            </a:extLst>
          </p:cNvPr>
          <p:cNvSpPr txBox="1"/>
          <p:nvPr userDrawn="1"/>
        </p:nvSpPr>
        <p:spPr>
          <a:xfrm>
            <a:off x="359884" y="6992038"/>
            <a:ext cx="677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weiße Abschlussfolie in Präsentationen, die </a:t>
            </a:r>
            <a:r>
              <a:rPr lang="de-DE" sz="1200" b="1" dirty="0"/>
              <a:t>ausgedruckt</a:t>
            </a:r>
            <a:r>
              <a:rPr lang="de-DE" sz="1200" dirty="0"/>
              <a:t> werden sollen.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EFC83-F4F0-4DE8-A757-048D992D44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AC36F883-12FB-47DF-B082-BEE8DA64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D2AB963-3AAE-409C-B340-347F969A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400" y="2276475"/>
            <a:ext cx="11302688" cy="3889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05F011C-9DD8-4A44-BACF-519C157AF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5823" y="6519044"/>
            <a:ext cx="112326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9C0F1F-D6FB-48FF-B62D-369FDD511A1B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F0EF78-2ABA-4783-A415-19ED16DA7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7809" y="6519044"/>
            <a:ext cx="404191" cy="252000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defRPr sz="900" b="1">
                <a:solidFill>
                  <a:schemeClr val="accent2"/>
                </a:solidFill>
              </a:defRPr>
            </a:lvl1pPr>
          </a:lstStyle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DE3FB7D-2F4C-4E3C-82FE-CB9DF69C44E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446399" y="442799"/>
            <a:ext cx="2544589" cy="792000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13EA111-0AB9-4E2A-ABF1-EDDA6CC3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344" y="442800"/>
            <a:ext cx="2011339" cy="792000"/>
          </a:xfrm>
          <a:prstGeom prst="rect">
            <a:avLst/>
          </a:prstGeom>
          <a:ln>
            <a:noFill/>
          </a:ln>
        </p:spPr>
        <p:txBody>
          <a:bodyPr vert="horz" lIns="36000" tIns="0" rIns="0" bIns="39600" rtlCol="0" anchor="b"/>
          <a:lstStyle>
            <a:lvl1pPr algn="l">
              <a:lnSpc>
                <a:spcPct val="110000"/>
              </a:lnSpc>
              <a:defRPr sz="65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Professorship in Marketing with a Focus on Consumer Behavior Prof. Dr. Martin Paul Fritze Course Title Semester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  <p:sldLayoutId id="2147483678" r:id="rId4"/>
    <p:sldLayoutId id="2147483684" r:id="rId5"/>
    <p:sldLayoutId id="2147483681" r:id="rId6"/>
    <p:sldLayoutId id="2147483687" r:id="rId7"/>
    <p:sldLayoutId id="2147483679" r:id="rId8"/>
    <p:sldLayoutId id="2147483686" r:id="rId9"/>
    <p:sldLayoutId id="2147483691" r:id="rId10"/>
    <p:sldLayoutId id="2147483680" r:id="rId11"/>
    <p:sldLayoutId id="2147483688" r:id="rId12"/>
    <p:sldLayoutId id="2147483689" r:id="rId13"/>
    <p:sldLayoutId id="2147483685" r:id="rId14"/>
    <p:sldLayoutId id="2147483690" r:id="rId15"/>
    <p:sldLayoutId id="2147483683" r:id="rId16"/>
    <p:sldLayoutId id="2147483682" r:id="rId17"/>
  </p:sldLayoutIdLst>
  <p:hf hdr="0"/>
  <p:txStyles>
    <p:titleStyle>
      <a:lvl1pPr algn="l" defTabSz="815557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rgbClr val="0F1987"/>
          </a:solidFill>
          <a:latin typeface="+mj-lt"/>
          <a:ea typeface="+mj-ea"/>
          <a:cs typeface="+mj-cs"/>
        </a:defRPr>
      </a:lvl1pPr>
    </p:titleStyle>
    <p:bodyStyle>
      <a:lvl1pPr marL="0" indent="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marR="0" indent="-324000" algn="l" defTabSz="815557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F1987"/>
        </a:buClr>
        <a:buSzPct val="100000"/>
        <a:buFont typeface="Wingdings" panose="05000000000000000000" pitchFamily="2" charset="2"/>
        <a:buChar char=""/>
        <a:tabLst/>
        <a:defRPr lang="de-DE" sz="1600" kern="1200" baseline="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04000" indent="-18000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orient="horz" pos="1434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1344" userDrawn="1">
          <p15:clr>
            <a:srgbClr val="F26B43"/>
          </p15:clr>
        </p15:guide>
        <p15:guide id="19" pos="3727" userDrawn="1">
          <p15:clr>
            <a:srgbClr val="F26B43"/>
          </p15:clr>
        </p15:guide>
        <p15:guide id="20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6874FC-B98D-466B-A317-C21127392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AAC2F62-115A-47BE-B511-A3627D134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  <a:p>
            <a:r>
              <a:rPr lang="de-DE" dirty="0"/>
              <a:t>Date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03417F5-1D14-4C30-8CAC-5D972A0379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Course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F32C64-8A39-9735-967C-3C47D0E496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878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26E6BC5-EB7A-4C2F-B903-340D389B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Layoutbeispiel Säulendiagramm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B87F585-C86F-444B-A49C-A12D872183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344" y="442800"/>
            <a:ext cx="2011339" cy="79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graphicFrame>
        <p:nvGraphicFramePr>
          <p:cNvPr id="19" name="Inhaltsplatzhalter 18">
            <a:extLst>
              <a:ext uri="{FF2B5EF4-FFF2-40B4-BE49-F238E27FC236}">
                <a16:creationId xmlns:a16="http://schemas.microsoft.com/office/drawing/2014/main" id="{1C7EA0BA-9157-48FA-B4D3-C73337D4D7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6680375"/>
              </p:ext>
            </p:extLst>
          </p:nvPr>
        </p:nvGraphicFramePr>
        <p:xfrm>
          <a:off x="442913" y="2276475"/>
          <a:ext cx="11306175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B5EAC19-C6CA-4729-9533-7BBE811AA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D5F89F1-9FAC-4B43-ABAE-E1DC29993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A2A566-6BA2-05BD-824E-E98A2AE4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58C6-1561-4A4C-957D-C40E615D7770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072340-7A90-A7F4-E279-13A90F885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3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26E6BC5-EB7A-4C2F-B903-340D389B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Layoutbeispiel Balkendiagramm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D68F8B-CA93-4E43-BD53-5FC698D64B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344" y="442800"/>
            <a:ext cx="2011339" cy="79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E96E2136-CD9E-4656-9A72-1091E36C12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0953836"/>
              </p:ext>
            </p:extLst>
          </p:nvPr>
        </p:nvGraphicFramePr>
        <p:xfrm>
          <a:off x="442913" y="2276475"/>
          <a:ext cx="11306175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2B967F0-A7A7-4373-9724-41A876D8B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929C35F-488E-4B73-AA13-85202D6C3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4AA9C1-D5F2-A1E5-6ACA-B4CA5E82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EA4-E171-4245-884D-BEFE120BC83F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34A80F-0587-162F-3470-C176E212F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79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26E6BC5-EB7A-4C2F-B903-340D389B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Layoutbeispiel Kreisdiagramm</a:t>
            </a:r>
          </a:p>
        </p:txBody>
      </p:sp>
      <p:graphicFrame>
        <p:nvGraphicFramePr>
          <p:cNvPr id="19" name="Inhaltsplatzhalter 18">
            <a:extLst>
              <a:ext uri="{FF2B5EF4-FFF2-40B4-BE49-F238E27FC236}">
                <a16:creationId xmlns:a16="http://schemas.microsoft.com/office/drawing/2014/main" id="{1C7EA0BA-9157-48FA-B4D3-C73337D4D7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4670805"/>
              </p:ext>
            </p:extLst>
          </p:nvPr>
        </p:nvGraphicFramePr>
        <p:xfrm>
          <a:off x="442913" y="2276475"/>
          <a:ext cx="11306175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DEDEFAC-C836-458C-A6F8-AC4931F450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3DA90A2-8495-4998-80A0-7EEF9930D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C42DEC2-2486-4244-93F8-4027E927C0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5B7861-6AB2-5F94-33AF-7C697C20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B79F-554F-4CEE-8BBD-6A6AE0772512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D4F1F-0013-88B4-F9BC-FBEB14EE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27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64A82-36FC-43EF-8170-61639DC6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Layoutbeispiel Tabelle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FE21B4-85CD-4C3B-9AC9-B3A56CCFB5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344" y="442800"/>
            <a:ext cx="2011339" cy="79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6466966-1EAF-4E25-9929-6E396C8580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8356610"/>
              </p:ext>
            </p:extLst>
          </p:nvPr>
        </p:nvGraphicFramePr>
        <p:xfrm>
          <a:off x="442913" y="2276475"/>
          <a:ext cx="11306168" cy="2428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13271">
                  <a:extLst>
                    <a:ext uri="{9D8B030D-6E8A-4147-A177-3AD203B41FA5}">
                      <a16:colId xmlns:a16="http://schemas.microsoft.com/office/drawing/2014/main" val="1152505117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926915803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1041150031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491123013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609655504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2195530097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2935015590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2099901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Headline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Headline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73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Hier ein Beispiel für Text in einer Tabelle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Hier ein Beispiel für Text in einer Tabelle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123.456,00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5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5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123.456,00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091156"/>
                  </a:ext>
                </a:extLst>
              </a:tr>
            </a:tbl>
          </a:graphicData>
        </a:graphic>
      </p:graphicFrame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478BF3A-BF47-42D1-AB23-C6BE3A15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2241D5E-54E5-43B2-8988-35FFF3A685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0CAA2A8-4F93-B5EF-8D7C-0EDEA9C9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2000-BA0B-44CA-8850-D3AE00C7098D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7D0115A-0618-C8ED-2FEE-BBD86643C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71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fik 73" descr="Ein Bild, das Platz enthält.&#10;&#10;Automatisch generierte Beschreibung">
            <a:extLst>
              <a:ext uri="{FF2B5EF4-FFF2-40B4-BE49-F238E27FC236}">
                <a16:creationId xmlns:a16="http://schemas.microsoft.com/office/drawing/2014/main" id="{4F7F812E-F81B-490E-8C18-EAF1CFF5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00" y="2333951"/>
            <a:ext cx="2159111" cy="156218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2867D-3827-4552-B66C-9438B635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344" y="442800"/>
            <a:ext cx="2011339" cy="79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F8B761-3832-49CB-971B-E03BEEC0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Farbübersicht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6B4B62-EFA1-4870-9FC2-13C0B49252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F08E7BE-DD6D-491A-85BA-C95D84CA0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C6F1333-788A-4993-94EA-FF6AC51E7A40}"/>
              </a:ext>
            </a:extLst>
          </p:cNvPr>
          <p:cNvSpPr/>
          <p:nvPr/>
        </p:nvSpPr>
        <p:spPr>
          <a:xfrm>
            <a:off x="9539174" y="2631879"/>
            <a:ext cx="2209914" cy="2520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09F6F97-24BC-4221-89BD-54AA5F7CA7A9}"/>
              </a:ext>
            </a:extLst>
          </p:cNvPr>
          <p:cNvSpPr txBox="1"/>
          <p:nvPr/>
        </p:nvSpPr>
        <p:spPr>
          <a:xfrm>
            <a:off x="7764448" y="2558852"/>
            <a:ext cx="1423379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Voreingestellte Designfarben 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BF59E338-99A2-4E83-898B-CED14F633784}"/>
              </a:ext>
            </a:extLst>
          </p:cNvPr>
          <p:cNvCxnSpPr>
            <a:cxnSpLocks/>
          </p:cNvCxnSpPr>
          <p:nvPr/>
        </p:nvCxnSpPr>
        <p:spPr>
          <a:xfrm>
            <a:off x="9179781" y="2815161"/>
            <a:ext cx="335693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62A60DDE-C761-41AD-A2FE-353ADBBCDE59}"/>
              </a:ext>
            </a:extLst>
          </p:cNvPr>
          <p:cNvSpPr/>
          <p:nvPr/>
        </p:nvSpPr>
        <p:spPr>
          <a:xfrm>
            <a:off x="9535999" y="2926170"/>
            <a:ext cx="2209914" cy="96996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40FF90E-69F2-4CA8-B7B8-1B9FCF786285}"/>
              </a:ext>
            </a:extLst>
          </p:cNvPr>
          <p:cNvSpPr txBox="1"/>
          <p:nvPr/>
        </p:nvSpPr>
        <p:spPr>
          <a:xfrm>
            <a:off x="7756402" y="3243588"/>
            <a:ext cx="1423379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Von PowerPoint generierte Farbabstufungen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F8A2C10B-3401-47D4-88A0-1D5E1754552A}"/>
              </a:ext>
            </a:extLst>
          </p:cNvPr>
          <p:cNvCxnSpPr>
            <a:cxnSpLocks/>
          </p:cNvCxnSpPr>
          <p:nvPr/>
        </p:nvCxnSpPr>
        <p:spPr>
          <a:xfrm>
            <a:off x="9171735" y="3566753"/>
            <a:ext cx="335693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B58B64D-E464-4191-9691-1F24A0E566A3}"/>
              </a:ext>
            </a:extLst>
          </p:cNvPr>
          <p:cNvGrpSpPr/>
          <p:nvPr/>
        </p:nvGrpSpPr>
        <p:grpSpPr>
          <a:xfrm>
            <a:off x="442800" y="2885813"/>
            <a:ext cx="6626730" cy="2512442"/>
            <a:chOff x="442800" y="2155858"/>
            <a:chExt cx="6626730" cy="2512442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50739600-00B8-4F75-A64B-96BBD734C636}"/>
                </a:ext>
              </a:extLst>
            </p:cNvPr>
            <p:cNvGrpSpPr/>
            <p:nvPr/>
          </p:nvGrpSpPr>
          <p:grpSpPr>
            <a:xfrm>
              <a:off x="442800" y="2155858"/>
              <a:ext cx="3213297" cy="2512442"/>
              <a:chOff x="442800" y="2155858"/>
              <a:chExt cx="3213297" cy="2512442"/>
            </a:xfrm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30413A78-ADC7-47E1-8DFA-4DF04B541594}"/>
                  </a:ext>
                </a:extLst>
              </p:cNvPr>
              <p:cNvSpPr/>
              <p:nvPr userDrawn="1"/>
            </p:nvSpPr>
            <p:spPr>
              <a:xfrm>
                <a:off x="442800" y="2155858"/>
                <a:ext cx="832193" cy="685829"/>
              </a:xfrm>
              <a:prstGeom prst="rect">
                <a:avLst/>
              </a:prstGeom>
              <a:solidFill>
                <a:schemeClr val="accent6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0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136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58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16471DD1-37EB-40BD-B1C2-B4ABBC328B74}"/>
                  </a:ext>
                </a:extLst>
              </p:cNvPr>
              <p:cNvSpPr/>
              <p:nvPr userDrawn="1"/>
            </p:nvSpPr>
            <p:spPr>
              <a:xfrm>
                <a:off x="2820756" y="2155858"/>
                <a:ext cx="832193" cy="68582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R 255</a:t>
                </a:r>
              </a:p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G 255</a:t>
                </a:r>
              </a:p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B 255</a:t>
                </a:r>
                <a:endParaRPr lang="de-DE" sz="915" baseline="0" dirty="0">
                  <a:solidFill>
                    <a:schemeClr val="tx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C9123EF1-F699-4D25-9558-49079D36BF7C}"/>
                  </a:ext>
                </a:extLst>
              </p:cNvPr>
              <p:cNvSpPr/>
              <p:nvPr userDrawn="1"/>
            </p:nvSpPr>
            <p:spPr>
              <a:xfrm>
                <a:off x="1631778" y="2155858"/>
                <a:ext cx="832193" cy="685829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0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0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</a:t>
                </a:r>
                <a:r>
                  <a:rPr lang="de-DE" sz="915" b="1" dirty="0">
                    <a:solidFill>
                      <a:schemeClr val="bg1"/>
                    </a:solidFill>
                    <a:latin typeface="LMU CompatilFact" panose="02000500060000020003" pitchFamily="2" charset="0"/>
                  </a:rPr>
                  <a:t>0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241AC1D0-3C5D-4BC3-9FB5-22AB421B40FA}"/>
                  </a:ext>
                </a:extLst>
              </p:cNvPr>
              <p:cNvSpPr/>
              <p:nvPr userDrawn="1"/>
            </p:nvSpPr>
            <p:spPr>
              <a:xfrm>
                <a:off x="442802" y="2911938"/>
                <a:ext cx="832193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LMU Grün </a:t>
                </a:r>
                <a:b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3BCC0656-36A3-41A9-90CB-0526130A2A96}"/>
                  </a:ext>
                </a:extLst>
              </p:cNvPr>
              <p:cNvSpPr/>
              <p:nvPr userDrawn="1"/>
            </p:nvSpPr>
            <p:spPr>
              <a:xfrm>
                <a:off x="442800" y="3816368"/>
                <a:ext cx="607189" cy="500399"/>
              </a:xfrm>
              <a:prstGeom prst="rect">
                <a:avLst/>
              </a:pr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98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100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104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D70DB2CE-47B0-4E60-9F2D-9DB9BA71674F}"/>
                  </a:ext>
                </a:extLst>
              </p:cNvPr>
              <p:cNvSpPr/>
              <p:nvPr userDrawn="1"/>
            </p:nvSpPr>
            <p:spPr>
              <a:xfrm>
                <a:off x="2177818" y="3816368"/>
                <a:ext cx="607189" cy="500399"/>
              </a:xfrm>
              <a:prstGeom prst="rect">
                <a:avLst/>
              </a:prstGeom>
              <a:solidFill>
                <a:srgbClr val="E6E6E7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R 230</a:t>
                </a:r>
              </a:p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G 230</a:t>
                </a:r>
              </a:p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B 231</a:t>
                </a:r>
                <a:endParaRPr lang="de-DE" sz="915" baseline="0" dirty="0">
                  <a:solidFill>
                    <a:schemeClr val="tx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AF06CB05-32F9-4457-B8C4-EEEA2CA91107}"/>
                  </a:ext>
                </a:extLst>
              </p:cNvPr>
              <p:cNvSpPr/>
              <p:nvPr userDrawn="1"/>
            </p:nvSpPr>
            <p:spPr>
              <a:xfrm>
                <a:off x="1310310" y="3816368"/>
                <a:ext cx="607189" cy="500399"/>
              </a:xfrm>
              <a:prstGeom prst="rect">
                <a:avLst/>
              </a:prstGeom>
              <a:solidFill>
                <a:schemeClr val="accent3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192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193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195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FD0C966B-6FAB-4DF7-9614-80C8CBB71AF8}"/>
                  </a:ext>
                </a:extLst>
              </p:cNvPr>
              <p:cNvSpPr/>
              <p:nvPr userDrawn="1"/>
            </p:nvSpPr>
            <p:spPr>
              <a:xfrm>
                <a:off x="3045759" y="3816368"/>
                <a:ext cx="607189" cy="500399"/>
              </a:xfrm>
              <a:prstGeom prst="rect">
                <a:avLst/>
              </a:prstGeom>
              <a:solidFill>
                <a:srgbClr val="F5F5F5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R 245</a:t>
                </a:r>
              </a:p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G 245</a:t>
                </a:r>
              </a:p>
              <a:p>
                <a:r>
                  <a:rPr lang="de-DE" sz="915" b="1" baseline="0" dirty="0">
                    <a:solidFill>
                      <a:schemeClr val="tx1"/>
                    </a:solidFill>
                    <a:effectLst/>
                    <a:latin typeface="LMU CompatilFact" panose="02000500060000020003" pitchFamily="2" charset="0"/>
                  </a:rPr>
                  <a:t>B 245</a:t>
                </a:r>
                <a:endParaRPr lang="de-DE" sz="915" baseline="0" dirty="0">
                  <a:solidFill>
                    <a:schemeClr val="tx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F122909E-4803-4007-AC61-9B394CCABCD4}"/>
                  </a:ext>
                </a:extLst>
              </p:cNvPr>
              <p:cNvSpPr/>
              <p:nvPr userDrawn="1"/>
            </p:nvSpPr>
            <p:spPr>
              <a:xfrm>
                <a:off x="442802" y="4422079"/>
                <a:ext cx="607188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Sekundär Dunkelgrau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CE44514E-83A7-49F1-9B12-E6DACDE7509A}"/>
                  </a:ext>
                </a:extLst>
              </p:cNvPr>
              <p:cNvSpPr/>
              <p:nvPr userDrawn="1"/>
            </p:nvSpPr>
            <p:spPr>
              <a:xfrm>
                <a:off x="1310310" y="4422079"/>
                <a:ext cx="607188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Sekundär Mittelgrau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9EA221C9-AD0A-4082-B77E-49EED02D39B4}"/>
                  </a:ext>
                </a:extLst>
              </p:cNvPr>
              <p:cNvSpPr/>
              <p:nvPr userDrawn="1"/>
            </p:nvSpPr>
            <p:spPr>
              <a:xfrm>
                <a:off x="2187234" y="4422079"/>
                <a:ext cx="607188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Sekundär Hellgrau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7003B0BE-FEB4-4403-BCF1-F376D9D04C38}"/>
                  </a:ext>
                </a:extLst>
              </p:cNvPr>
              <p:cNvSpPr/>
              <p:nvPr userDrawn="1"/>
            </p:nvSpPr>
            <p:spPr>
              <a:xfrm>
                <a:off x="3048909" y="4422079"/>
                <a:ext cx="607188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Sekundär Lichtgrau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B9B6D443-7506-4AA1-B2D4-9CEB3B25821F}"/>
                  </a:ext>
                </a:extLst>
              </p:cNvPr>
              <p:cNvSpPr/>
              <p:nvPr userDrawn="1"/>
            </p:nvSpPr>
            <p:spPr>
              <a:xfrm>
                <a:off x="1617118" y="2911937"/>
                <a:ext cx="832193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Schwarz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A8ED0739-B14D-4E28-99EA-8DC3644A92F5}"/>
                  </a:ext>
                </a:extLst>
              </p:cNvPr>
              <p:cNvSpPr/>
              <p:nvPr userDrawn="1"/>
            </p:nvSpPr>
            <p:spPr>
              <a:xfrm>
                <a:off x="2821937" y="2911937"/>
                <a:ext cx="832193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Weiss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83893779-B428-49A8-B7E7-716D2AD9E889}"/>
                </a:ext>
              </a:extLst>
            </p:cNvPr>
            <p:cNvGrpSpPr/>
            <p:nvPr/>
          </p:nvGrpSpPr>
          <p:grpSpPr>
            <a:xfrm>
              <a:off x="4616033" y="2156991"/>
              <a:ext cx="2453497" cy="1734309"/>
              <a:chOff x="4616033" y="2156991"/>
              <a:chExt cx="2453497" cy="1734309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2F435CF4-0A58-41F4-9D94-135B80BE38DC}"/>
                  </a:ext>
                </a:extLst>
              </p:cNvPr>
              <p:cNvSpPr/>
              <p:nvPr userDrawn="1"/>
            </p:nvSpPr>
            <p:spPr>
              <a:xfrm>
                <a:off x="4619182" y="2156991"/>
                <a:ext cx="607189" cy="500399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15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25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135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635B85AA-5D7F-4CF1-885A-8DFD28E4127A}"/>
                  </a:ext>
                </a:extLst>
              </p:cNvPr>
              <p:cNvSpPr/>
              <p:nvPr userDrawn="1"/>
            </p:nvSpPr>
            <p:spPr>
              <a:xfrm>
                <a:off x="6354200" y="2156991"/>
                <a:ext cx="607189" cy="500399"/>
              </a:xfrm>
              <a:prstGeom prst="rect">
                <a:avLst/>
              </a:prstGeom>
              <a:solidFill>
                <a:schemeClr val="accent5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140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64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145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CF483C2C-E997-41E5-B340-F8A114553793}"/>
                  </a:ext>
                </a:extLst>
              </p:cNvPr>
              <p:cNvSpPr/>
              <p:nvPr userDrawn="1"/>
            </p:nvSpPr>
            <p:spPr>
              <a:xfrm>
                <a:off x="5486692" y="2156991"/>
                <a:ext cx="607189" cy="500399"/>
              </a:xfrm>
              <a:prstGeom prst="rect">
                <a:avLst/>
              </a:prstGeom>
              <a:solidFill>
                <a:schemeClr val="accent4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0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159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227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97023EEA-7447-4AFE-9889-AEE8F462661C}"/>
                  </a:ext>
                </a:extLst>
              </p:cNvPr>
              <p:cNvSpPr/>
              <p:nvPr userDrawn="1"/>
            </p:nvSpPr>
            <p:spPr>
              <a:xfrm>
                <a:off x="4616033" y="3158159"/>
                <a:ext cx="607189" cy="500399"/>
              </a:xfrm>
              <a:prstGeom prst="rect">
                <a:avLst/>
              </a:prstGeom>
              <a:solidFill>
                <a:srgbClr val="DC0D15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215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25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25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F3923AD5-23D6-46DA-8F7B-2E31FE667DA8}"/>
                  </a:ext>
                </a:extLst>
              </p:cNvPr>
              <p:cNvSpPr/>
              <p:nvPr userDrawn="1"/>
            </p:nvSpPr>
            <p:spPr>
              <a:xfrm>
                <a:off x="4619184" y="2762703"/>
                <a:ext cx="607188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Akzent Blau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6ABE0F42-83DC-4E62-A634-4B1A96002C59}"/>
                  </a:ext>
                </a:extLst>
              </p:cNvPr>
              <p:cNvSpPr/>
              <p:nvPr userDrawn="1"/>
            </p:nvSpPr>
            <p:spPr>
              <a:xfrm>
                <a:off x="5486691" y="2762703"/>
                <a:ext cx="705915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Akzent Cyan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159F9C0C-41B7-4027-8340-A0822832AC22}"/>
                  </a:ext>
                </a:extLst>
              </p:cNvPr>
              <p:cNvSpPr/>
              <p:nvPr userDrawn="1"/>
            </p:nvSpPr>
            <p:spPr>
              <a:xfrm>
                <a:off x="6363616" y="2762702"/>
                <a:ext cx="705914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Akzent Violett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82CD2440-AA52-44A0-B806-4B5A9604EDB7}"/>
                  </a:ext>
                </a:extLst>
              </p:cNvPr>
              <p:cNvSpPr/>
              <p:nvPr userDrawn="1"/>
            </p:nvSpPr>
            <p:spPr>
              <a:xfrm>
                <a:off x="4619183" y="3763871"/>
                <a:ext cx="607188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Akzent Rot</a:t>
                </a:r>
                <a:endParaRPr lang="de-DE" sz="80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A61D5E4F-DFE0-4F84-9617-8D3969F53D7D}"/>
                  </a:ext>
                </a:extLst>
              </p:cNvPr>
              <p:cNvSpPr/>
              <p:nvPr userDrawn="1"/>
            </p:nvSpPr>
            <p:spPr>
              <a:xfrm>
                <a:off x="5486690" y="3162478"/>
                <a:ext cx="607189" cy="500399"/>
              </a:xfrm>
              <a:prstGeom prst="rect">
                <a:avLst/>
              </a:prstGeom>
              <a:solidFill>
                <a:srgbClr val="F18700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R 241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G 135</a:t>
                </a:r>
              </a:p>
              <a:p>
                <a:r>
                  <a:rPr lang="de-DE" sz="915" b="1" baseline="0" dirty="0">
                    <a:solidFill>
                      <a:schemeClr val="bg1"/>
                    </a:solidFill>
                    <a:effectLst/>
                    <a:latin typeface="LMU CompatilFact" panose="02000500060000020003" pitchFamily="2" charset="0"/>
                  </a:rPr>
                  <a:t>B 0</a:t>
                </a:r>
                <a:endParaRPr lang="de-DE" sz="915" baseline="0" dirty="0">
                  <a:solidFill>
                    <a:schemeClr val="bg1"/>
                  </a:solidFill>
                  <a:effectLst/>
                  <a:latin typeface="LMU CompatilFact" panose="02000500060000020003" pitchFamily="2" charset="0"/>
                </a:endParaRP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0F9E2A5B-05EE-4693-AD2A-B220679D5BA0}"/>
                  </a:ext>
                </a:extLst>
              </p:cNvPr>
              <p:cNvSpPr/>
              <p:nvPr userDrawn="1"/>
            </p:nvSpPr>
            <p:spPr>
              <a:xfrm>
                <a:off x="5486692" y="3768189"/>
                <a:ext cx="867508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de-DE" sz="800" b="1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Akzent Orange</a:t>
                </a:r>
              </a:p>
            </p:txBody>
          </p:sp>
        </p:grp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4FADEF-B876-B095-86B8-A61373C5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D886-4411-4738-98C8-CB5701A78DB4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030129-686F-C5B1-EA54-D7D08FAD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97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4A762C-B96B-4E20-B91F-13492E4C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Formatierung Bullet Points und Pfeile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9251F1-9F68-4008-BEEB-936B43F3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344" y="442800"/>
            <a:ext cx="2011339" cy="79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914920-ECB9-488B-B2C4-D94890B0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276475"/>
            <a:ext cx="11303000" cy="3889375"/>
          </a:xfrm>
        </p:spPr>
        <p:txBody>
          <a:bodyPr/>
          <a:lstStyle/>
          <a:p>
            <a:r>
              <a:rPr lang="de-DE" dirty="0"/>
              <a:t>Das ist die erste Textebene</a:t>
            </a:r>
          </a:p>
          <a:p>
            <a:pPr lvl="1"/>
            <a:r>
              <a:rPr lang="de-DE" dirty="0"/>
              <a:t>Das ist die zweite Textebene</a:t>
            </a:r>
          </a:p>
          <a:p>
            <a:pPr lvl="2"/>
            <a:r>
              <a:rPr lang="de-DE" dirty="0"/>
              <a:t>Das ist die dritte Textebene</a:t>
            </a:r>
          </a:p>
          <a:p>
            <a:pPr lvl="3"/>
            <a:r>
              <a:rPr lang="de-DE" dirty="0"/>
              <a:t>Das ist die vierte Textebene</a:t>
            </a:r>
          </a:p>
          <a:p>
            <a:pPr lvl="4"/>
            <a:r>
              <a:rPr lang="de-DE" dirty="0"/>
              <a:t>Das ist die fünfte Textebene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3B8603CD-C5AE-4009-95A5-EF3C651AD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DA49CFA-B9F3-4C2A-A27C-368AABF37E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52902B-500F-473E-8BD1-9C2972F86604}"/>
              </a:ext>
            </a:extLst>
          </p:cNvPr>
          <p:cNvSpPr txBox="1"/>
          <p:nvPr/>
        </p:nvSpPr>
        <p:spPr>
          <a:xfrm>
            <a:off x="1402071" y="4558663"/>
            <a:ext cx="2957094" cy="1015663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Die Texte sind in fünf Ebenen vorformatiert. Die erste Textebene ist für Fließtext vorgesehen. Die zweite ist mit einem Pfeil stärker betont, danach folgen 3 Textebenen mit Bullet Points.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C001DC-E1EA-4FD0-8057-BEEA16E5E15D}"/>
              </a:ext>
            </a:extLst>
          </p:cNvPr>
          <p:cNvCxnSpPr>
            <a:cxnSpLocks/>
          </p:cNvCxnSpPr>
          <p:nvPr/>
        </p:nvCxnSpPr>
        <p:spPr>
          <a:xfrm rot="5400000" flipH="1">
            <a:off x="2714031" y="4383197"/>
            <a:ext cx="33317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5E3C7AE-1F0A-4155-9884-2DA1771BD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" b="23837"/>
          <a:stretch/>
        </p:blipFill>
        <p:spPr>
          <a:xfrm>
            <a:off x="9634421" y="2279936"/>
            <a:ext cx="1852591" cy="10068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BAA38D0-E503-428C-B8FB-D4C6CB749A4E}"/>
              </a:ext>
            </a:extLst>
          </p:cNvPr>
          <p:cNvSpPr txBox="1"/>
          <p:nvPr/>
        </p:nvSpPr>
        <p:spPr>
          <a:xfrm>
            <a:off x="5654888" y="2367857"/>
            <a:ext cx="2957094" cy="83099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Bitte verwenden Sie zum formatieren von Pfeilen und Bullet Points die Schaltflächen </a:t>
            </a:r>
            <a:r>
              <a:rPr lang="de-DE" sz="1200" b="1" dirty="0">
                <a:solidFill>
                  <a:schemeClr val="accent6"/>
                </a:solidFill>
              </a:rPr>
              <a:t>Listenebene vergrößern </a:t>
            </a:r>
            <a:r>
              <a:rPr lang="de-DE" sz="1200" dirty="0">
                <a:solidFill>
                  <a:schemeClr val="accent6"/>
                </a:solidFill>
              </a:rPr>
              <a:t>bzw. </a:t>
            </a:r>
            <a:r>
              <a:rPr lang="de-DE" sz="1200" b="1" dirty="0">
                <a:solidFill>
                  <a:schemeClr val="accent6"/>
                </a:solidFill>
              </a:rPr>
              <a:t>Listenebene verringern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2920E6F-3C0B-4B20-A071-62B9B5B2D928}"/>
              </a:ext>
            </a:extLst>
          </p:cNvPr>
          <p:cNvCxnSpPr>
            <a:cxnSpLocks/>
          </p:cNvCxnSpPr>
          <p:nvPr/>
        </p:nvCxnSpPr>
        <p:spPr>
          <a:xfrm>
            <a:off x="8611982" y="2783355"/>
            <a:ext cx="90349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EA48DACE-39A4-4EE9-B715-644E67099B6A}"/>
              </a:ext>
            </a:extLst>
          </p:cNvPr>
          <p:cNvSpPr/>
          <p:nvPr/>
        </p:nvSpPr>
        <p:spPr>
          <a:xfrm>
            <a:off x="10786123" y="2453791"/>
            <a:ext cx="658115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17" name="Grafik 16" descr="Abzeichen Tick1 mit einfarbiger Füllung">
            <a:extLst>
              <a:ext uri="{FF2B5EF4-FFF2-40B4-BE49-F238E27FC236}">
                <a16:creationId xmlns:a16="http://schemas.microsoft.com/office/drawing/2014/main" id="{65FC6D09-55C1-4D03-ACF7-0268284C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992" y="2174105"/>
            <a:ext cx="412905" cy="4129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EBAD1D2-0631-4BB3-A2AD-F85271C56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" b="23837"/>
          <a:stretch/>
        </p:blipFill>
        <p:spPr>
          <a:xfrm>
            <a:off x="9634421" y="3461890"/>
            <a:ext cx="1852591" cy="10068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1C39F93-C89F-41C4-BE1D-201D3A339D49}"/>
              </a:ext>
            </a:extLst>
          </p:cNvPr>
          <p:cNvSpPr txBox="1"/>
          <p:nvPr/>
        </p:nvSpPr>
        <p:spPr>
          <a:xfrm>
            <a:off x="5654888" y="3720798"/>
            <a:ext cx="2957094" cy="461665"/>
          </a:xfrm>
          <a:prstGeom prst="rect">
            <a:avLst/>
          </a:prstGeom>
          <a:noFill/>
          <a:ln w="25400">
            <a:solidFill>
              <a:srgbClr val="DC0D15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DC0D15"/>
                </a:solidFill>
              </a:rPr>
              <a:t>Den Button </a:t>
            </a:r>
            <a:r>
              <a:rPr lang="de-DE" sz="1200" b="1" dirty="0">
                <a:solidFill>
                  <a:srgbClr val="DC0D15"/>
                </a:solidFill>
              </a:rPr>
              <a:t>Bullet Point</a:t>
            </a:r>
            <a:r>
              <a:rPr lang="de-DE" sz="1200" dirty="0">
                <a:solidFill>
                  <a:srgbClr val="DC0D15"/>
                </a:solidFill>
              </a:rPr>
              <a:t> bitte nicht für die Textformatierung verwenden! </a:t>
            </a:r>
            <a:endParaRPr lang="de-DE" sz="1200" b="1" dirty="0">
              <a:solidFill>
                <a:srgbClr val="DC0D15"/>
              </a:solidFill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C605A17-4A72-4479-9A3F-23973A8F859F}"/>
              </a:ext>
            </a:extLst>
          </p:cNvPr>
          <p:cNvCxnSpPr>
            <a:cxnSpLocks/>
          </p:cNvCxnSpPr>
          <p:nvPr/>
        </p:nvCxnSpPr>
        <p:spPr>
          <a:xfrm>
            <a:off x="8611982" y="3965309"/>
            <a:ext cx="903492" cy="0"/>
          </a:xfrm>
          <a:prstGeom prst="straightConnector1">
            <a:avLst/>
          </a:prstGeom>
          <a:ln w="25400">
            <a:solidFill>
              <a:srgbClr val="DC0D15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12D02A03-DFCC-49AF-AD60-CD594B352CD8}"/>
              </a:ext>
            </a:extLst>
          </p:cNvPr>
          <p:cNvSpPr/>
          <p:nvPr/>
        </p:nvSpPr>
        <p:spPr>
          <a:xfrm>
            <a:off x="9702976" y="3630804"/>
            <a:ext cx="488313" cy="276999"/>
          </a:xfrm>
          <a:prstGeom prst="rect">
            <a:avLst/>
          </a:prstGeom>
          <a:noFill/>
          <a:ln w="25400">
            <a:solidFill>
              <a:srgbClr val="DC0D15"/>
            </a:solidFill>
          </a:ln>
        </p:spPr>
        <p:txBody>
          <a:bodyPr wrap="square" rtlCol="0">
            <a:spAutoFit/>
          </a:bodyPr>
          <a:lstStyle/>
          <a:p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15" name="Grafik 14" descr="Marke Kreuz mit einfarbiger Füllung">
            <a:extLst>
              <a:ext uri="{FF2B5EF4-FFF2-40B4-BE49-F238E27FC236}">
                <a16:creationId xmlns:a16="http://schemas.microsoft.com/office/drawing/2014/main" id="{A0E96568-B29E-408E-8550-D51F2662D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2844" y="3342811"/>
            <a:ext cx="414000" cy="414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2EDD1B2-3583-40CE-AFD0-0F4027D8C1BB}"/>
              </a:ext>
            </a:extLst>
          </p:cNvPr>
          <p:cNvSpPr txBox="1"/>
          <p:nvPr/>
        </p:nvSpPr>
        <p:spPr>
          <a:xfrm>
            <a:off x="5654888" y="4737047"/>
            <a:ext cx="2957094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Mit der </a:t>
            </a:r>
            <a:r>
              <a:rPr lang="de-DE" sz="1200" b="1" dirty="0">
                <a:solidFill>
                  <a:schemeClr val="accent6"/>
                </a:solidFill>
              </a:rPr>
              <a:t>Format übertragen </a:t>
            </a:r>
            <a:r>
              <a:rPr lang="de-DE" sz="1200" dirty="0">
                <a:solidFill>
                  <a:schemeClr val="accent6"/>
                </a:solidFill>
              </a:rPr>
              <a:t>Funktion (Pinsel) können Sie Textformatierungen auf weitere Texte übertragen.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5F26E5E-3B29-4629-BD3B-9633AC2F9914}"/>
              </a:ext>
            </a:extLst>
          </p:cNvPr>
          <p:cNvCxnSpPr>
            <a:cxnSpLocks/>
          </p:cNvCxnSpPr>
          <p:nvPr/>
        </p:nvCxnSpPr>
        <p:spPr>
          <a:xfrm>
            <a:off x="8611982" y="5060212"/>
            <a:ext cx="90349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EF2616F2-CD46-453F-A9AA-D4060AA62D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9"/>
          <a:stretch/>
        </p:blipFill>
        <p:spPr>
          <a:xfrm>
            <a:off x="9634421" y="4897603"/>
            <a:ext cx="1854000" cy="459281"/>
          </a:xfrm>
          <a:prstGeom prst="rect">
            <a:avLst/>
          </a:prstGeom>
        </p:spPr>
      </p:pic>
      <p:pic>
        <p:nvPicPr>
          <p:cNvPr id="27" name="Grafik 26" descr="Abzeichen Tick1 mit einfarbiger Füllung">
            <a:extLst>
              <a:ext uri="{FF2B5EF4-FFF2-40B4-BE49-F238E27FC236}">
                <a16:creationId xmlns:a16="http://schemas.microsoft.com/office/drawing/2014/main" id="{464C8FBF-AC25-4A82-A672-A4E3481E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0992" y="4647307"/>
            <a:ext cx="412905" cy="412905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9145D73-32BA-46EA-A647-D981BFFC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E789-999D-4233-880A-916B9AC166FA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9064D144-7689-2532-0AEF-CCD09F83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50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4A762C-B96B-4E20-B91F-13492E4C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Formatierung Nummerierte Liste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9251F1-9F68-4008-BEEB-936B43F3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344" y="442800"/>
            <a:ext cx="2011339" cy="79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914920-ECB9-488B-B2C4-D94890B0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276475"/>
            <a:ext cx="11303000" cy="38893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Listeneintrag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Listeneintrag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Listeneintrag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Listeneintrag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E8D29DA-53A1-4419-A298-AA0852E73B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376EDCC-8D33-4731-9199-65B522B10D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E3C7AE-1F0A-4155-9884-2DA1771BD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" b="23837"/>
          <a:stretch/>
        </p:blipFill>
        <p:spPr>
          <a:xfrm>
            <a:off x="9634421" y="1482138"/>
            <a:ext cx="1852591" cy="10068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BAA38D0-E503-428C-B8FB-D4C6CB749A4E}"/>
              </a:ext>
            </a:extLst>
          </p:cNvPr>
          <p:cNvSpPr txBox="1"/>
          <p:nvPr/>
        </p:nvSpPr>
        <p:spPr>
          <a:xfrm>
            <a:off x="5654888" y="1570059"/>
            <a:ext cx="2957094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Eine nummerierte Liste muss </a:t>
            </a:r>
            <a:br>
              <a:rPr lang="de-DE" sz="1200" dirty="0">
                <a:solidFill>
                  <a:schemeClr val="accent6"/>
                </a:solidFill>
              </a:rPr>
            </a:br>
            <a:r>
              <a:rPr lang="de-DE" sz="1200" dirty="0">
                <a:solidFill>
                  <a:schemeClr val="accent6"/>
                </a:solidFill>
              </a:rPr>
              <a:t>in PowerPoint immer manuell </a:t>
            </a:r>
            <a:br>
              <a:rPr lang="de-DE" sz="1200" dirty="0">
                <a:solidFill>
                  <a:schemeClr val="accent6"/>
                </a:solidFill>
              </a:rPr>
            </a:br>
            <a:r>
              <a:rPr lang="de-DE" sz="1200" dirty="0">
                <a:solidFill>
                  <a:schemeClr val="accent6"/>
                </a:solidFill>
              </a:rPr>
              <a:t>formatiert werden.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2920E6F-3C0B-4B20-A071-62B9B5B2D928}"/>
              </a:ext>
            </a:extLst>
          </p:cNvPr>
          <p:cNvCxnSpPr>
            <a:cxnSpLocks/>
          </p:cNvCxnSpPr>
          <p:nvPr/>
        </p:nvCxnSpPr>
        <p:spPr>
          <a:xfrm>
            <a:off x="8611982" y="1893224"/>
            <a:ext cx="90349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EA48DACE-39A4-4EE9-B715-644E67099B6A}"/>
              </a:ext>
            </a:extLst>
          </p:cNvPr>
          <p:cNvSpPr/>
          <p:nvPr/>
        </p:nvSpPr>
        <p:spPr>
          <a:xfrm>
            <a:off x="10216600" y="1655993"/>
            <a:ext cx="506243" cy="27699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17" name="Grafik 16" descr="Abzeichen Tick1 mit einfarbiger Füllung">
            <a:extLst>
              <a:ext uri="{FF2B5EF4-FFF2-40B4-BE49-F238E27FC236}">
                <a16:creationId xmlns:a16="http://schemas.microsoft.com/office/drawing/2014/main" id="{65FC6D09-55C1-4D03-ACF7-0268284C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597" y="1376307"/>
            <a:ext cx="412905" cy="412905"/>
          </a:xfrm>
          <a:prstGeom prst="rect">
            <a:avLst/>
          </a:prstGeom>
        </p:spPr>
      </p:pic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1A8973A-A620-4405-B916-2E82C0E28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012" y="2902335"/>
            <a:ext cx="1854000" cy="179482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54C3CED-0595-4524-9B1B-8EBF6424B309}"/>
              </a:ext>
            </a:extLst>
          </p:cNvPr>
          <p:cNvSpPr txBox="1"/>
          <p:nvPr/>
        </p:nvSpPr>
        <p:spPr>
          <a:xfrm>
            <a:off x="5654888" y="3568917"/>
            <a:ext cx="2957094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Bitte nur einfache Nummerierungen verwenden.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5D478FD-D43F-4167-9E97-808ABD6FE864}"/>
              </a:ext>
            </a:extLst>
          </p:cNvPr>
          <p:cNvCxnSpPr>
            <a:cxnSpLocks/>
          </p:cNvCxnSpPr>
          <p:nvPr/>
        </p:nvCxnSpPr>
        <p:spPr>
          <a:xfrm>
            <a:off x="8611982" y="3799749"/>
            <a:ext cx="90349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1C8905DF-1985-459F-A053-88EAD53AA285}"/>
              </a:ext>
            </a:extLst>
          </p:cNvPr>
          <p:cNvSpPr/>
          <p:nvPr/>
        </p:nvSpPr>
        <p:spPr>
          <a:xfrm>
            <a:off x="10222929" y="2923544"/>
            <a:ext cx="544210" cy="56589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30" name="Grafik 29" descr="Abzeichen Tick1 mit einfarbiger Füllung">
            <a:extLst>
              <a:ext uri="{FF2B5EF4-FFF2-40B4-BE49-F238E27FC236}">
                <a16:creationId xmlns:a16="http://schemas.microsoft.com/office/drawing/2014/main" id="{76FD6ED7-50DF-4045-A5F7-186C3F5F6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3744" y="2631202"/>
            <a:ext cx="412905" cy="41290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1623728-A793-4984-8CA7-4ECFB4E4EEAB}"/>
              </a:ext>
            </a:extLst>
          </p:cNvPr>
          <p:cNvSpPr/>
          <p:nvPr/>
        </p:nvSpPr>
        <p:spPr>
          <a:xfrm>
            <a:off x="9634420" y="5132968"/>
            <a:ext cx="1854000" cy="847902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>
                <a:solidFill>
                  <a:schemeClr val="tx1"/>
                </a:solidFill>
              </a:rPr>
              <a:t>1. Kapitel</a:t>
            </a:r>
          </a:p>
          <a:p>
            <a:r>
              <a:rPr lang="de-DE" sz="1400" dirty="0">
                <a:solidFill>
                  <a:schemeClr val="tx1"/>
                </a:solidFill>
              </a:rPr>
              <a:t>1.1 Kapitel</a:t>
            </a:r>
          </a:p>
          <a:p>
            <a:r>
              <a:rPr lang="de-DE" sz="1400" dirty="0">
                <a:solidFill>
                  <a:schemeClr val="tx1"/>
                </a:solidFill>
              </a:rPr>
              <a:t>1.1.1 Kapitel usw.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09AF199-E8AE-467C-AA75-EED75216B228}"/>
              </a:ext>
            </a:extLst>
          </p:cNvPr>
          <p:cNvSpPr txBox="1"/>
          <p:nvPr/>
        </p:nvSpPr>
        <p:spPr>
          <a:xfrm>
            <a:off x="5654888" y="5233754"/>
            <a:ext cx="2957094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</a:rPr>
              <a:t>Nummerierungen mit mehreren Ebenen können in PowerPoint nur manuell erzeugt werden.</a:t>
            </a:r>
            <a:endParaRPr lang="de-DE" sz="1200" b="1" dirty="0">
              <a:solidFill>
                <a:schemeClr val="accent6"/>
              </a:solidFill>
            </a:endParaRP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3EA18AC-CBB9-42A6-B5E8-F1613C3106DB}"/>
              </a:ext>
            </a:extLst>
          </p:cNvPr>
          <p:cNvCxnSpPr>
            <a:cxnSpLocks/>
          </p:cNvCxnSpPr>
          <p:nvPr/>
        </p:nvCxnSpPr>
        <p:spPr>
          <a:xfrm>
            <a:off x="8611982" y="5556919"/>
            <a:ext cx="903492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8E3411-00D8-020C-B411-ECBD8A98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22B8-E609-448C-B640-505EC9E72051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55D12C-3B87-3825-67A7-CDE88C4A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06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097CEB3-EB3D-BFCA-2373-9259D27EA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729582-7E46-8BDE-499E-F5F870583A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  <a:p>
            <a:r>
              <a:rPr lang="de-DE" dirty="0"/>
              <a:t>Date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C4B712-E41C-4212-8E06-A2CEB143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Course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2EF9EA-1520-A64E-1B86-1DF82A73B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95E6A7-1DA7-C478-EDF8-59B8FD2F06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486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8901EB-F398-31F3-EA41-7CA26511B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E44925-0BCD-B812-DA1E-6439B660D9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245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AA61C2B-0FD1-BA9D-442C-C039217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8A9067-6900-9186-52AC-D2F945D38D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4D633EE-D550-E670-E6D1-EC7A334BC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4BB8B2F-A9A1-F669-EF15-8C87E3224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64892ED-172B-95DC-ED82-1FDE52CC96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AF661FE-3526-DBAF-1F73-8C7765F04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41A49AA-295E-0B8D-7D98-9B6986AB63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21BB09A-226F-EED9-CA01-7B7727ACE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8045AB1-0356-0A46-F5D2-A0F2D87CDB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F145EB3-65B7-8BF5-3445-17F3DC76E8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8A06308-F6EC-B810-4513-2D1A51250B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E2E7E30-A7A2-9857-1903-E0516A8D36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ED92485-88A0-D538-0491-E4B0F3F034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30903DE-7A02-0489-EADB-0E96D0519D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4F58798-FAA6-AA3D-BD0A-8A973C85E3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146AC9E-51D5-4A2F-C11B-E65920FB45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63B79EAE-4E00-AE83-7EE2-F35014AB99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F2A03707-ACF3-8C5B-C59B-9DE8979571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2A4B34FF-6987-3B6C-2D61-3F82C663784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C647B6FE-CD57-493F-E83F-6DCBE940134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Datumsplatzhalter 27">
            <a:extLst>
              <a:ext uri="{FF2B5EF4-FFF2-40B4-BE49-F238E27FC236}">
                <a16:creationId xmlns:a16="http://schemas.microsoft.com/office/drawing/2014/main" id="{88287109-9664-56C2-0676-246D1EF6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AFC-D83A-4554-8EB8-5DB543BA2EE2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61A8006B-B5AB-7AFD-8E9A-DD8EEBFA4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41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71095-C090-E6CC-020D-4B10EEA3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E659BD-B909-8103-7044-A3E91A13B2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705BB4-16E2-BC40-D378-B8788769C6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B623A0-06E5-B76D-3DC0-E82227BC56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8B0129A-4FE4-2639-03C4-4268E67AF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1EA0932E-B2CC-25B8-5B7A-328784B9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7B79-C3E6-4F10-A752-1E33163864FC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A408E53-7962-CFC8-9DC1-8E8CA7AC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9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9DCB3B-703F-CB3F-6C18-A00128FD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566D14-D315-0D22-BF9C-0A16C684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2D5682-64FD-8C38-D50B-C726865215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4732BF-8586-4705-36A7-1723D78BB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C4CBA26-E274-36CD-7858-B38C87C2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3BA5-9E50-45DF-8DE6-39959D484FBC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CC298D-E5B7-E884-3870-B9C8A6D5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9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93880-83E3-D88B-7A92-7E816A51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0CEC5-4566-9347-1F74-5E8DE90A4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0FC943-E66B-A3F1-B4CC-E9E7580FAB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5A45BE-FAAC-1BA9-54A1-86C89D563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77A5F05-89E6-1289-830E-8A78AABDD9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35F213-60DE-4A17-AC44-AF1D1131F758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90517E2-5866-1476-92F0-4AE301B498C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18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AF77870-4DED-FC37-9B5D-D9D5789E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F85847-41B0-766B-ACBD-5D92E27F80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AE5C693-C257-4B7D-5BEA-FE6C9E84FD7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5CC411F-B9A7-BB4D-EA67-EA5A670D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7B92D17-BEAE-990C-21AE-4106355D9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0B2E79-3804-60C3-E10A-D7E06D0A29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CDA664D-F294-0AC7-8165-E81278EB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9020-CC1F-4DE7-BF51-DFB99E54ED21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0B9A383-1A6D-A12B-D4F4-67444233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51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C4BB48-62DD-4560-8DE6-C40FEF6B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Professorship in Marketing with a Focus on Consumer Behavior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Prof. Dr. Martin Paul Fritze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Course Title </a:t>
            </a:r>
          </a:p>
          <a:p>
            <a:pPr>
              <a:defRPr/>
            </a:pPr>
            <a:r>
              <a:rPr lang="en-US" dirty="0">
                <a:solidFill>
                  <a:srgbClr val="0F1987"/>
                </a:solidFill>
                <a:latin typeface="Arial" panose="020B0604020202020204"/>
              </a:rPr>
              <a:t>Semester</a:t>
            </a:r>
            <a:endParaRPr lang="de-DE" dirty="0">
              <a:solidFill>
                <a:srgbClr val="0F1987"/>
              </a:solidFill>
              <a:latin typeface="Arial" panose="020B0604020202020204"/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24441D0-333C-43CA-8E37-F35627E873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Quam </a:t>
            </a:r>
            <a:r>
              <a:rPr lang="de-DE" dirty="0" err="1"/>
              <a:t>incipietur</a:t>
            </a:r>
            <a:r>
              <a:rPr lang="de-DE" dirty="0"/>
              <a:t> </a:t>
            </a:r>
            <a:r>
              <a:rPr lang="de-DE" dirty="0" err="1"/>
              <a:t>accaepe</a:t>
            </a:r>
            <a:r>
              <a:rPr lang="de-DE" dirty="0"/>
              <a:t> </a:t>
            </a:r>
            <a:r>
              <a:rPr lang="de-DE" dirty="0" err="1"/>
              <a:t>lenduciae</a:t>
            </a:r>
            <a:r>
              <a:rPr lang="de-DE" dirty="0"/>
              <a:t>. </a:t>
            </a:r>
            <a:r>
              <a:rPr lang="de-DE" dirty="0" err="1"/>
              <a:t>Itae</a:t>
            </a:r>
            <a:r>
              <a:rPr lang="de-DE" dirty="0"/>
              <a:t> </a:t>
            </a:r>
            <a:r>
              <a:rPr lang="de-DE" dirty="0" err="1"/>
              <a:t>voluptatem</a:t>
            </a:r>
            <a:r>
              <a:rPr lang="de-DE" dirty="0"/>
              <a:t> </a:t>
            </a:r>
            <a:r>
              <a:rPr lang="de-DE" dirty="0" err="1"/>
              <a:t>facepelita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 </a:t>
            </a:r>
            <a:r>
              <a:rPr lang="de-DE" dirty="0" err="1"/>
              <a:t>pos</a:t>
            </a:r>
            <a:r>
              <a:rPr lang="de-DE" dirty="0"/>
              <a:t> </a:t>
            </a:r>
            <a:r>
              <a:rPr lang="de-DE" dirty="0" err="1"/>
              <a:t>venti</a:t>
            </a:r>
            <a:r>
              <a:rPr lang="de-DE" dirty="0"/>
              <a:t> </a:t>
            </a:r>
            <a:r>
              <a:rPr lang="de-DE" dirty="0" err="1"/>
              <a:t>blanien</a:t>
            </a:r>
            <a:r>
              <a:rPr lang="de-DE" dirty="0"/>
              <a:t> </a:t>
            </a:r>
            <a:r>
              <a:rPr lang="de-DE" dirty="0" err="1"/>
              <a:t>tionsec</a:t>
            </a:r>
            <a:r>
              <a:rPr lang="de-DE" dirty="0"/>
              <a:t> </a:t>
            </a:r>
            <a:r>
              <a:rPr lang="de-DE" dirty="0" err="1"/>
              <a:t>tempellabor</a:t>
            </a:r>
            <a:r>
              <a:rPr lang="de-DE" dirty="0"/>
              <a:t> </a:t>
            </a:r>
            <a:r>
              <a:rPr lang="de-DE" dirty="0" err="1"/>
              <a:t>magnam</a:t>
            </a:r>
            <a:endParaRPr lang="de-DE" dirty="0"/>
          </a:p>
          <a:p>
            <a:pPr lvl="1"/>
            <a:r>
              <a:rPr lang="de-DE" dirty="0" err="1"/>
              <a:t>Itaquas</a:t>
            </a:r>
            <a:r>
              <a:rPr lang="de-DE" dirty="0"/>
              <a:t> </a:t>
            </a:r>
            <a:r>
              <a:rPr lang="de-DE" dirty="0" err="1"/>
              <a:t>sitiam</a:t>
            </a:r>
            <a:r>
              <a:rPr lang="de-DE" dirty="0"/>
              <a:t>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</a:t>
            </a:r>
            <a:r>
              <a:rPr lang="de-DE" dirty="0" err="1"/>
              <a:t>Pelit</a:t>
            </a:r>
            <a:r>
              <a:rPr lang="de-DE" dirty="0"/>
              <a:t> laut </a:t>
            </a:r>
            <a:r>
              <a:rPr lang="de-DE" dirty="0" err="1"/>
              <a:t>pliciis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reptatio</a:t>
            </a:r>
            <a:r>
              <a:rPr lang="de-DE" dirty="0"/>
              <a:t> </a:t>
            </a:r>
            <a:r>
              <a:rPr lang="de-DE" dirty="0" err="1"/>
              <a:t>beatem</a:t>
            </a:r>
            <a:r>
              <a:rPr lang="de-DE" dirty="0"/>
              <a:t> </a:t>
            </a:r>
            <a:r>
              <a:rPr lang="de-DE" dirty="0" err="1"/>
              <a:t>illestius</a:t>
            </a:r>
            <a:r>
              <a:rPr lang="de-DE" dirty="0"/>
              <a:t> </a:t>
            </a:r>
            <a:r>
              <a:rPr lang="de-DE" dirty="0" err="1"/>
              <a:t>consecabo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Quunda</a:t>
            </a:r>
            <a:r>
              <a:rPr lang="de-DE" dirty="0"/>
              <a:t> </a:t>
            </a:r>
            <a:r>
              <a:rPr lang="de-DE" dirty="0" err="1"/>
              <a:t>doloreste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maximus </a:t>
            </a:r>
            <a:r>
              <a:rPr lang="de-DE" dirty="0" err="1"/>
              <a:t>eatur</a:t>
            </a:r>
            <a:r>
              <a:rPr lang="de-DE" dirty="0"/>
              <a:t> </a:t>
            </a:r>
            <a:r>
              <a:rPr lang="de-DE" dirty="0" err="1"/>
              <a:t>sapicipici</a:t>
            </a:r>
            <a:r>
              <a:rPr lang="de-DE" dirty="0"/>
              <a:t> ab </a:t>
            </a:r>
            <a:r>
              <a:rPr lang="de-DE" dirty="0" err="1"/>
              <a:t>ium</a:t>
            </a:r>
            <a:r>
              <a:rPr lang="de-DE" dirty="0"/>
              <a:t> non </a:t>
            </a:r>
            <a:r>
              <a:rPr lang="de-DE" dirty="0" err="1"/>
              <a:t>nullori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doluptassi</a:t>
            </a:r>
            <a:r>
              <a:rPr lang="de-DE" dirty="0"/>
              <a:t> </a:t>
            </a:r>
            <a:r>
              <a:rPr lang="de-DE" dirty="0" err="1"/>
              <a:t>saniscitate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audae</a:t>
            </a:r>
            <a:r>
              <a:rPr lang="de-DE" dirty="0"/>
              <a:t> </a:t>
            </a:r>
            <a:r>
              <a:rPr lang="de-DE" dirty="0" err="1"/>
              <a:t>simporem</a:t>
            </a:r>
            <a:r>
              <a:rPr lang="de-DE" dirty="0"/>
              <a:t> si </a:t>
            </a:r>
            <a:r>
              <a:rPr lang="de-DE" dirty="0" err="1"/>
              <a:t>venim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voloreptae</a:t>
            </a:r>
            <a:r>
              <a:rPr lang="de-DE" dirty="0"/>
              <a:t>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eturiam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coribus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B7B7E0D-EAB6-4832-B878-4D1EB548EBF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Quam </a:t>
            </a:r>
            <a:r>
              <a:rPr lang="de-DE" dirty="0" err="1"/>
              <a:t>incipietur</a:t>
            </a:r>
            <a:r>
              <a:rPr lang="de-DE" dirty="0"/>
              <a:t> </a:t>
            </a:r>
            <a:r>
              <a:rPr lang="de-DE" dirty="0" err="1"/>
              <a:t>accaepe</a:t>
            </a:r>
            <a:r>
              <a:rPr lang="de-DE" dirty="0"/>
              <a:t> </a:t>
            </a:r>
            <a:r>
              <a:rPr lang="de-DE" dirty="0" err="1"/>
              <a:t>lenduciae</a:t>
            </a:r>
            <a:r>
              <a:rPr lang="de-DE" dirty="0"/>
              <a:t>. </a:t>
            </a:r>
            <a:r>
              <a:rPr lang="de-DE" dirty="0" err="1"/>
              <a:t>Itae</a:t>
            </a:r>
            <a:r>
              <a:rPr lang="de-DE" dirty="0"/>
              <a:t> </a:t>
            </a:r>
            <a:r>
              <a:rPr lang="de-DE" dirty="0" err="1"/>
              <a:t>voluptatem</a:t>
            </a:r>
            <a:r>
              <a:rPr lang="de-DE" dirty="0"/>
              <a:t> </a:t>
            </a:r>
            <a:r>
              <a:rPr lang="de-DE" dirty="0" err="1"/>
              <a:t>facepelita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 </a:t>
            </a:r>
            <a:r>
              <a:rPr lang="de-DE" dirty="0" err="1"/>
              <a:t>pos</a:t>
            </a:r>
            <a:r>
              <a:rPr lang="de-DE" dirty="0"/>
              <a:t> </a:t>
            </a:r>
            <a:r>
              <a:rPr lang="de-DE" dirty="0" err="1"/>
              <a:t>venti</a:t>
            </a:r>
            <a:r>
              <a:rPr lang="de-DE" dirty="0"/>
              <a:t> </a:t>
            </a:r>
            <a:r>
              <a:rPr lang="de-DE" dirty="0" err="1"/>
              <a:t>blanien</a:t>
            </a:r>
            <a:r>
              <a:rPr lang="de-DE" dirty="0"/>
              <a:t> </a:t>
            </a:r>
            <a:r>
              <a:rPr lang="de-DE" dirty="0" err="1"/>
              <a:t>tionsec</a:t>
            </a:r>
            <a:r>
              <a:rPr lang="de-DE" dirty="0"/>
              <a:t> </a:t>
            </a:r>
            <a:r>
              <a:rPr lang="de-DE" dirty="0" err="1"/>
              <a:t>tempellabor</a:t>
            </a:r>
            <a:r>
              <a:rPr lang="de-DE" dirty="0"/>
              <a:t> </a:t>
            </a:r>
            <a:r>
              <a:rPr lang="de-DE" dirty="0" err="1"/>
              <a:t>magnam</a:t>
            </a:r>
            <a:endParaRPr lang="de-DE" dirty="0"/>
          </a:p>
          <a:p>
            <a:pPr lvl="1"/>
            <a:r>
              <a:rPr lang="de-DE" dirty="0" err="1"/>
              <a:t>Itaquas</a:t>
            </a:r>
            <a:r>
              <a:rPr lang="de-DE" dirty="0"/>
              <a:t> </a:t>
            </a:r>
            <a:r>
              <a:rPr lang="de-DE" dirty="0" err="1"/>
              <a:t>sitiam</a:t>
            </a:r>
            <a:r>
              <a:rPr lang="de-DE" dirty="0"/>
              <a:t>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</a:t>
            </a:r>
            <a:r>
              <a:rPr lang="de-DE" dirty="0" err="1"/>
              <a:t>Pelit</a:t>
            </a:r>
            <a:r>
              <a:rPr lang="de-DE" dirty="0"/>
              <a:t> laut </a:t>
            </a:r>
            <a:r>
              <a:rPr lang="de-DE" dirty="0" err="1"/>
              <a:t>pliciis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reptatio</a:t>
            </a:r>
            <a:r>
              <a:rPr lang="de-DE" dirty="0"/>
              <a:t> </a:t>
            </a:r>
            <a:r>
              <a:rPr lang="de-DE" dirty="0" err="1"/>
              <a:t>beatem</a:t>
            </a:r>
            <a:r>
              <a:rPr lang="de-DE" dirty="0"/>
              <a:t> </a:t>
            </a:r>
            <a:r>
              <a:rPr lang="de-DE" dirty="0" err="1"/>
              <a:t>illestius</a:t>
            </a:r>
            <a:r>
              <a:rPr lang="de-DE" dirty="0"/>
              <a:t> </a:t>
            </a:r>
            <a:r>
              <a:rPr lang="de-DE" dirty="0" err="1"/>
              <a:t>consecabo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Quunda</a:t>
            </a:r>
            <a:r>
              <a:rPr lang="de-DE" dirty="0"/>
              <a:t> </a:t>
            </a:r>
            <a:r>
              <a:rPr lang="de-DE" dirty="0" err="1"/>
              <a:t>doloreste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maximus </a:t>
            </a:r>
            <a:r>
              <a:rPr lang="de-DE" dirty="0" err="1"/>
              <a:t>eatur</a:t>
            </a:r>
            <a:r>
              <a:rPr lang="de-DE" dirty="0"/>
              <a:t> </a:t>
            </a:r>
            <a:r>
              <a:rPr lang="de-DE" dirty="0" err="1"/>
              <a:t>sapicipici</a:t>
            </a:r>
            <a:r>
              <a:rPr lang="de-DE" dirty="0"/>
              <a:t> ab </a:t>
            </a:r>
            <a:r>
              <a:rPr lang="de-DE" dirty="0" err="1"/>
              <a:t>ium</a:t>
            </a:r>
            <a:r>
              <a:rPr lang="de-DE" dirty="0"/>
              <a:t> non </a:t>
            </a:r>
            <a:r>
              <a:rPr lang="de-DE" dirty="0" err="1"/>
              <a:t>nullori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doluptassi</a:t>
            </a:r>
            <a:r>
              <a:rPr lang="de-DE" dirty="0"/>
              <a:t> </a:t>
            </a:r>
            <a:r>
              <a:rPr lang="de-DE" dirty="0" err="1"/>
              <a:t>saniscitate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audae</a:t>
            </a:r>
            <a:r>
              <a:rPr lang="de-DE" dirty="0"/>
              <a:t> </a:t>
            </a:r>
            <a:r>
              <a:rPr lang="de-DE" dirty="0" err="1"/>
              <a:t>simporem</a:t>
            </a:r>
            <a:r>
              <a:rPr lang="de-DE" dirty="0"/>
              <a:t> si </a:t>
            </a:r>
            <a:r>
              <a:rPr lang="de-DE" dirty="0" err="1"/>
              <a:t>venim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voloreptae</a:t>
            </a:r>
            <a:r>
              <a:rPr lang="de-DE" dirty="0"/>
              <a:t>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eturiam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coribus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A9B732D-9762-4F4E-BDB9-130A3195A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Überschrift, 1 Zeile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2F90715-3174-4FF4-AEC4-14BA9D1BB4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Überschrift, 1 Zeile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41F85F3-B68D-4FE5-87D0-5BAF60C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Seitenbeispiel mit zwei Inhalten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9FC78AA-9A4C-44B8-B109-05F0686A89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119D9CD-2730-4FFF-9A80-95E3B4361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Supervisor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C4AF1C-9517-FC4D-5089-18C97C50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0C88-5D73-4BFF-B10B-4815323149AB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9074B-A4A3-D208-7B40-7F1B4327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444745"/>
      </p:ext>
    </p:extLst>
  </p:cSld>
  <p:clrMapOvr>
    <a:masterClrMapping/>
  </p:clrMapOvr>
</p:sld>
</file>

<file path=ppt/theme/theme1.xml><?xml version="1.0" encoding="utf-8"?>
<a:theme xmlns:a="http://schemas.openxmlformats.org/drawingml/2006/main" name="LMU 16:9">
  <a:themeElements>
    <a:clrScheme name="LMU">
      <a:dk1>
        <a:srgbClr val="000000"/>
      </a:dk1>
      <a:lt1>
        <a:srgbClr val="FFFFFF"/>
      </a:lt1>
      <a:dk2>
        <a:srgbClr val="E6E6E7"/>
      </a:dk2>
      <a:lt2>
        <a:srgbClr val="F5F5F5"/>
      </a:lt2>
      <a:accent1>
        <a:srgbClr val="0F1987"/>
      </a:accent1>
      <a:accent2>
        <a:srgbClr val="626468"/>
      </a:accent2>
      <a:accent3>
        <a:srgbClr val="C0C1C3"/>
      </a:accent3>
      <a:accent4>
        <a:srgbClr val="009FE3"/>
      </a:accent4>
      <a:accent5>
        <a:srgbClr val="8C4091"/>
      </a:accent5>
      <a:accent6>
        <a:srgbClr val="00883A"/>
      </a:accent6>
      <a:hlink>
        <a:srgbClr val="0F1987"/>
      </a:hlink>
      <a:folHlink>
        <a:srgbClr val="6264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940</Words>
  <Application>Microsoft Office PowerPoint</Application>
  <PresentationFormat>Breitbild</PresentationFormat>
  <Paragraphs>238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LMU CompatilFact</vt:lpstr>
      <vt:lpstr>Wingdings</vt:lpstr>
      <vt:lpstr>LMU 16:9</vt:lpstr>
      <vt:lpstr>PowerPoint-Präsentation</vt:lpstr>
      <vt:lpstr>PowerPoint-Präsentation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Seitenbeispiel mit zwei Inhalten maximal zwei Zeilen</vt:lpstr>
      <vt:lpstr>Layoutbeispiel Säulendiagramm</vt:lpstr>
      <vt:lpstr>Layoutbeispiel Balkendiagramm</vt:lpstr>
      <vt:lpstr>Layoutbeispiel Kreisdiagramm</vt:lpstr>
      <vt:lpstr>Layoutbeispiel Tabelle</vt:lpstr>
      <vt:lpstr>Farbübersicht</vt:lpstr>
      <vt:lpstr>Formatierung Bullet Points und Pfeile</vt:lpstr>
      <vt:lpstr>Formatierung Nummerierte Liste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Doeffinger</dc:creator>
  <cp:lastModifiedBy>Hähnchen, David</cp:lastModifiedBy>
  <cp:revision>238</cp:revision>
  <cp:lastPrinted>2020-11-01T16:28:52Z</cp:lastPrinted>
  <dcterms:created xsi:type="dcterms:W3CDTF">2020-05-08T07:19:48Z</dcterms:created>
  <dcterms:modified xsi:type="dcterms:W3CDTF">2025-03-20T10:32:39Z</dcterms:modified>
</cp:coreProperties>
</file>