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7"/>
    <p:restoredTop sz="96405"/>
  </p:normalViewPr>
  <p:slideViewPr>
    <p:cSldViewPr snapToGrid="0">
      <p:cViewPr varScale="1">
        <p:scale>
          <a:sx n="124" d="100"/>
          <a:sy n="124" d="100"/>
        </p:scale>
        <p:origin x="2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A4702-7674-60C2-C63C-6D6A08D86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23A7C-2879-09D3-AD88-0C1768760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708F4-3815-299C-3F9E-839E8886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71DC7-F5C5-6D13-A9C8-D12BF804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8D17-A530-0E3D-E74D-13FCD255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B82A-F2C8-FEBA-EFD5-87D511C2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19B5C-32DA-8E92-9007-AF612B309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8A57A-D7AA-DE1A-66A7-562868DBB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D84B9-4E4A-8E18-A96B-431701B1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BCFD0-96FF-481F-0F88-FF99C5AD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2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EC20CB-AECD-AD92-D2FE-0E44030BE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51954-36A9-19AF-1F83-07C8EC66D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30D0A-8F6E-BD72-5AC8-E33B2441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89D47-429A-5EC6-0527-0326C8383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A6344-FEA7-439E-9A35-CEAABD48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4C53D-584A-9FB8-C494-37E1B3DD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66653-9D0C-61D7-EAB4-9DB065A63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CD47C-C3E0-5CBB-E4C4-5F092B97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E7E99-B6AB-6370-183C-C79DFDB3A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D0713-F3DB-6DD3-F9AB-78B0C8429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C10D0-11B7-D7B6-191B-CDCC2D8B1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D8EC5-873A-898C-5337-50A46F394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ECC69-FEC1-1A47-F3BF-67D50769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9DE25-DD53-0680-3DF2-152BE34D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8DF9D-0D0D-3C94-E87B-9C3684E7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7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F54F-CDC8-939D-B9B3-9DAC9730C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C9B00-645B-1370-AB0D-C1C6C0F6F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7EC2A-031F-F42B-A2C9-4158728FD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1C2CB-8C19-3CFC-6166-35A1131F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5B2E0-0602-E5A6-A69B-79CA950F2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0BAFD-D202-F2E3-0F9B-C776AD35F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2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E3C4-C788-0EF8-57E9-84211C7E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D16AB-A741-1C2C-F7B4-B0E02A281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1A778-A3D0-6A04-B2BA-8C7173612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F4F45-A8D3-267D-07EE-FBAFBB478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DA5B6-4BBE-D24B-C7B7-AC668A410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0E19DB-A4E5-D8EB-00F4-198599BD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4B429-AE73-2FE9-294F-015D9AA3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9BC99-9B3B-97BB-0F5B-9D71ED2C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9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1CF7E-937F-E69F-C41B-CC21B98D3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446326-94E8-E932-68C7-64110B65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9B0B3-5A4E-8E9D-7DF7-9A3E25D3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B70B0-E94A-5D1F-AF76-5CF010F5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3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A3222-B3E0-4359-E72C-59FA0982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D30BE-EFBB-0D83-EF0A-444485B1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BA99F-94C3-EB54-BA8B-BE2CD72F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6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9F82-A007-E7DE-23EE-FDBA3DEC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FD299-302C-AA9E-6699-C9299EE4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C29C6-2CEA-F604-FA52-60F3CD270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34A22-C63C-8789-A929-2AF38FF1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C5715-6524-6631-8127-0A211090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C25FC-3B12-9BA4-B1B6-DB6B9BE0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14547-A00A-1E42-BB2D-CCC50EF3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005CEF-6A15-AC6D-9130-A1AEAC0D3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0C0D6-DAB3-4B43-292E-876DE2DC8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4CC0-B25E-95B6-FAD8-182DC8E2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82355-5831-BF39-913F-537256EC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EEEB3-51BC-1D7B-2EFC-3B85302E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2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331024-06D0-EF3A-60E0-2F5EF1852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B3CF4-C343-1FD6-5AB7-AC75FB648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DFFD7-75E6-963E-82CF-4061ABA1A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5BBA-2D0D-1A41-B854-AF58392B464A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99BD4-FFD7-4CD3-1085-B6732DFD9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A42CE-06E2-7478-9B78-D1FB5E60F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A605E-D94B-C245-AC1D-2A34DDF554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8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BBA58DD-1E81-FD8F-CA12-A61683CB1306}"/>
              </a:ext>
            </a:extLst>
          </p:cNvPr>
          <p:cNvSpPr txBox="1"/>
          <p:nvPr/>
        </p:nvSpPr>
        <p:spPr>
          <a:xfrm>
            <a:off x="547778" y="436513"/>
            <a:ext cx="663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lang="en-US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Darstellungs-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Varianten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zur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Auswahl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Folien</a:t>
            </a:r>
            <a:endParaRPr lang="de-D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878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E4E5F0-104B-014B-7304-8ED97C9E067C}"/>
              </a:ext>
            </a:extLst>
          </p:cNvPr>
          <p:cNvSpPr txBox="1"/>
          <p:nvPr/>
        </p:nvSpPr>
        <p:spPr>
          <a:xfrm>
            <a:off x="217970" y="717664"/>
            <a:ext cx="5854056" cy="3060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YY - YY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Position, Institution/Location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YY - YY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Position, Institution/Location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YY - YY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Position, Institution/Location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YY - YY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Education, Location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5CFCFB-3B23-C243-6BFC-5ECB666CCAFE}"/>
              </a:ext>
            </a:extLst>
          </p:cNvPr>
          <p:cNvSpPr txBox="1"/>
          <p:nvPr/>
        </p:nvSpPr>
        <p:spPr>
          <a:xfrm>
            <a:off x="6287784" y="5279863"/>
            <a:ext cx="5640512" cy="1440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Hobbies:</a:t>
            </a:r>
          </a:p>
          <a:p>
            <a:pPr marL="223838" indent="-223838">
              <a:buFont typeface="Wingdings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8D074-6094-972F-3E2C-E71D1F7A410A}"/>
              </a:ext>
            </a:extLst>
          </p:cNvPr>
          <p:cNvSpPr txBox="1"/>
          <p:nvPr/>
        </p:nvSpPr>
        <p:spPr>
          <a:xfrm>
            <a:off x="6287784" y="2401200"/>
            <a:ext cx="5640512" cy="2700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Need for Network and Support: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EF2C9D7-2894-19F9-C404-EE7B10511D2C}"/>
              </a:ext>
            </a:extLst>
          </p:cNvPr>
          <p:cNvSpPr/>
          <p:nvPr/>
        </p:nvSpPr>
        <p:spPr>
          <a:xfrm>
            <a:off x="10254393" y="117607"/>
            <a:ext cx="1673903" cy="2082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Picture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A2E5200D-057A-781A-8DC3-51346F4CA34C}"/>
              </a:ext>
            </a:extLst>
          </p:cNvPr>
          <p:cNvSpPr txBox="1"/>
          <p:nvPr/>
        </p:nvSpPr>
        <p:spPr>
          <a:xfrm>
            <a:off x="6287785" y="138137"/>
            <a:ext cx="3818037" cy="2084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Future Goals and Aspirations: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6F29BF22-BAE4-3E1A-1986-1B23E0F18CC2}"/>
              </a:ext>
            </a:extLst>
          </p:cNvPr>
          <p:cNvSpPr txBox="1"/>
          <p:nvPr/>
        </p:nvSpPr>
        <p:spPr>
          <a:xfrm>
            <a:off x="217970" y="3945256"/>
            <a:ext cx="5854056" cy="280076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Memberships or Functions in scientific committees, </a:t>
            </a:r>
            <a:b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editorial &amp; expert activities: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D78C0F2-86CD-88E7-BAA2-50864084F9C0}"/>
              </a:ext>
            </a:extLst>
          </p:cNvPr>
          <p:cNvSpPr txBox="1">
            <a:spLocks/>
          </p:cNvSpPr>
          <p:nvPr/>
        </p:nvSpPr>
        <p:spPr>
          <a:xfrm>
            <a:off x="146051" y="-215756"/>
            <a:ext cx="10515600" cy="804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Mustermann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E145864-7DF3-D820-B974-ECE2199D4EB9}"/>
              </a:ext>
            </a:extLst>
          </p:cNvPr>
          <p:cNvSpPr txBox="1"/>
          <p:nvPr/>
        </p:nvSpPr>
        <p:spPr>
          <a:xfrm>
            <a:off x="3917702" y="186359"/>
            <a:ext cx="663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Variante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</a:t>
            </a:r>
            <a:endParaRPr lang="de-D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9669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D193BD-5A50-A43F-F5B3-975BB90769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34157" y="534256"/>
            <a:ext cx="4962662" cy="6184267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F2A2EEF2-CC68-28C6-8B36-391A827D52C2}"/>
              </a:ext>
            </a:extLst>
          </p:cNvPr>
          <p:cNvSpPr txBox="1"/>
          <p:nvPr/>
        </p:nvSpPr>
        <p:spPr>
          <a:xfrm>
            <a:off x="8650840" y="121936"/>
            <a:ext cx="3384648" cy="3168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Research Interests: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Immunology/Genetics/Cell Biology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CRISPR engineering of human T cells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Transcription factors/epigenetic factors in T cell function and stability 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Regulatory T cells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Exhausted T cells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TCR/CAR-T cells with improved effector functions  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DC245CAF-C326-43B4-3917-D0C311F2C872}"/>
              </a:ext>
            </a:extLst>
          </p:cNvPr>
          <p:cNvSpPr txBox="1"/>
          <p:nvPr/>
        </p:nvSpPr>
        <p:spPr>
          <a:xfrm>
            <a:off x="8650840" y="3388346"/>
            <a:ext cx="3384648" cy="3348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Technologies: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CRISPR 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 knockouts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knockins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CRISPR screens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 cytometry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Molecular Biology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Amplicon PCR/NGS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ATAC-seq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RNA-seq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cloning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A1002FA-2F22-F491-8652-2E61306BDEED}"/>
              </a:ext>
            </a:extLst>
          </p:cNvPr>
          <p:cNvSpPr txBox="1">
            <a:spLocks/>
          </p:cNvSpPr>
          <p:nvPr/>
        </p:nvSpPr>
        <p:spPr>
          <a:xfrm>
            <a:off x="146051" y="-215756"/>
            <a:ext cx="10515600" cy="804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Mustermann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 Research at a Glance</a:t>
            </a:r>
          </a:p>
        </p:txBody>
      </p:sp>
    </p:spTree>
    <p:extLst>
      <p:ext uri="{BB962C8B-B14F-4D97-AF65-F5344CB8AC3E}">
        <p14:creationId xmlns:p14="http://schemas.microsoft.com/office/powerpoint/2010/main" val="148084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CB648A-5AAB-EC3F-91E4-80F16D195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4" y="773409"/>
            <a:ext cx="11424912" cy="567876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BBA58DD-1E81-FD8F-CA12-A61683CB1306}"/>
              </a:ext>
            </a:extLst>
          </p:cNvPr>
          <p:cNvSpPr txBox="1"/>
          <p:nvPr/>
        </p:nvSpPr>
        <p:spPr>
          <a:xfrm>
            <a:off x="4030717" y="2162572"/>
            <a:ext cx="6630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Optional: 1x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frei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verfügbare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Folie </a:t>
            </a:r>
            <a:b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z.B.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zur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Vertiefung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eines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Aspektes</a:t>
            </a:r>
            <a:r>
              <a:rPr lang="en-US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Vorstellung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des  MCSP-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Projektes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…  </a:t>
            </a:r>
            <a:endParaRPr lang="de-DE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F2C122-BA28-7A3E-7A1B-50D5501ED642}"/>
              </a:ext>
            </a:extLst>
          </p:cNvPr>
          <p:cNvSpPr txBox="1">
            <a:spLocks/>
          </p:cNvSpPr>
          <p:nvPr/>
        </p:nvSpPr>
        <p:spPr>
          <a:xfrm>
            <a:off x="146051" y="-215756"/>
            <a:ext cx="10515600" cy="804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Mustermann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 </a:t>
            </a:r>
          </a:p>
        </p:txBody>
      </p:sp>
    </p:spTree>
    <p:extLst>
      <p:ext uri="{BB962C8B-B14F-4D97-AF65-F5344CB8AC3E}">
        <p14:creationId xmlns:p14="http://schemas.microsoft.com/office/powerpoint/2010/main" val="64134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E4E5F0-104B-014B-7304-8ED97C9E067C}"/>
              </a:ext>
            </a:extLst>
          </p:cNvPr>
          <p:cNvSpPr txBox="1"/>
          <p:nvPr/>
        </p:nvSpPr>
        <p:spPr>
          <a:xfrm>
            <a:off x="217970" y="717663"/>
            <a:ext cx="4198587" cy="3132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YY - YY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Position, Institution/Location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YY - YY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Position, Institution/Location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YY - YY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Position, Institution/Location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YY - YY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Education, Location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5CFCFB-3B23-C243-6BFC-5ECB666CCAFE}"/>
              </a:ext>
            </a:extLst>
          </p:cNvPr>
          <p:cNvSpPr txBox="1"/>
          <p:nvPr/>
        </p:nvSpPr>
        <p:spPr>
          <a:xfrm>
            <a:off x="8359749" y="5457256"/>
            <a:ext cx="3686199" cy="1260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Hobbies:</a:t>
            </a:r>
          </a:p>
          <a:p>
            <a:pPr marL="223838" indent="-223838">
              <a:buFont typeface="Wingdings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8D074-6094-972F-3E2C-E71D1F7A410A}"/>
              </a:ext>
            </a:extLst>
          </p:cNvPr>
          <p:cNvSpPr txBox="1"/>
          <p:nvPr/>
        </p:nvSpPr>
        <p:spPr>
          <a:xfrm>
            <a:off x="8359750" y="2298459"/>
            <a:ext cx="3686199" cy="3024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Need for Network and Support: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EF2C9D7-2894-19F9-C404-EE7B10511D2C}"/>
              </a:ext>
            </a:extLst>
          </p:cNvPr>
          <p:cNvSpPr/>
          <p:nvPr/>
        </p:nvSpPr>
        <p:spPr>
          <a:xfrm>
            <a:off x="10372046" y="117607"/>
            <a:ext cx="1673903" cy="2082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Picture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A2E5200D-057A-781A-8DC3-51346F4CA34C}"/>
              </a:ext>
            </a:extLst>
          </p:cNvPr>
          <p:cNvSpPr txBox="1"/>
          <p:nvPr/>
        </p:nvSpPr>
        <p:spPr>
          <a:xfrm>
            <a:off x="8397388" y="138137"/>
            <a:ext cx="1844507" cy="2062103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Future Goals and Aspirations: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6F29BF22-BAE4-3E1A-1986-1B23E0F18CC2}"/>
              </a:ext>
            </a:extLst>
          </p:cNvPr>
          <p:cNvSpPr txBox="1"/>
          <p:nvPr/>
        </p:nvSpPr>
        <p:spPr>
          <a:xfrm>
            <a:off x="217970" y="3945256"/>
            <a:ext cx="4198587" cy="2772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Memberships or Functions in scientific committees, </a:t>
            </a:r>
            <a:b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editorial &amp; expert activities: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D78C0F2-86CD-88E7-BAA2-50864084F9C0}"/>
              </a:ext>
            </a:extLst>
          </p:cNvPr>
          <p:cNvSpPr txBox="1">
            <a:spLocks/>
          </p:cNvSpPr>
          <p:nvPr/>
        </p:nvSpPr>
        <p:spPr>
          <a:xfrm>
            <a:off x="146051" y="-215756"/>
            <a:ext cx="10515600" cy="804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Mustermann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81E74B39-FC1D-7E32-6D45-D22DFBCF8AB2}"/>
              </a:ext>
            </a:extLst>
          </p:cNvPr>
          <p:cNvSpPr txBox="1"/>
          <p:nvPr/>
        </p:nvSpPr>
        <p:spPr>
          <a:xfrm>
            <a:off x="4546707" y="121935"/>
            <a:ext cx="3682893" cy="3168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Research Interests: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Immunology/Genetics/Cell Biology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CRISPR engineering of human T cells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Transcription factors/epigenetic factors in T cell function and stability 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Regulatory T cells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Exhausted T cells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TCR/CAR-T cells with improved effector functions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AA5E71-B456-1DBC-BCCB-CD96407212F0}"/>
              </a:ext>
            </a:extLst>
          </p:cNvPr>
          <p:cNvSpPr txBox="1"/>
          <p:nvPr/>
        </p:nvSpPr>
        <p:spPr>
          <a:xfrm>
            <a:off x="4546707" y="3388346"/>
            <a:ext cx="3682893" cy="3348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Technologies: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CRISPR 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 knockouts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knockins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CRISPR screens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 cytometry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Molecular Biology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Amplicon PCR/NGS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ATAC-seq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RNA-seq</a:t>
            </a:r>
          </a:p>
          <a:p>
            <a:pPr marL="209550" indent="-209550">
              <a:buFont typeface="Wingdings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cloning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3BB39FE-E421-BDD7-43A6-F2C2C901BD54}"/>
              </a:ext>
            </a:extLst>
          </p:cNvPr>
          <p:cNvSpPr txBox="1"/>
          <p:nvPr/>
        </p:nvSpPr>
        <p:spPr>
          <a:xfrm>
            <a:off x="3188237" y="186359"/>
            <a:ext cx="663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Variante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</a:t>
            </a:r>
            <a:endParaRPr lang="de-D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132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D193BD-5A50-A43F-F5B3-975BB90769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4485" y="534256"/>
            <a:ext cx="4962662" cy="618426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A1002FA-2F22-F491-8652-2E61306BDEED}"/>
              </a:ext>
            </a:extLst>
          </p:cNvPr>
          <p:cNvSpPr txBox="1">
            <a:spLocks/>
          </p:cNvSpPr>
          <p:nvPr/>
        </p:nvSpPr>
        <p:spPr>
          <a:xfrm>
            <a:off x="146051" y="-215756"/>
            <a:ext cx="10515600" cy="804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Mustermann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 Research at a Glance</a:t>
            </a:r>
          </a:p>
        </p:txBody>
      </p:sp>
    </p:spTree>
    <p:extLst>
      <p:ext uri="{BB962C8B-B14F-4D97-AF65-F5344CB8AC3E}">
        <p14:creationId xmlns:p14="http://schemas.microsoft.com/office/powerpoint/2010/main" val="293614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CB648A-5AAB-EC3F-91E4-80F16D195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4" y="773409"/>
            <a:ext cx="11424912" cy="567876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BBA58DD-1E81-FD8F-CA12-A61683CB1306}"/>
              </a:ext>
            </a:extLst>
          </p:cNvPr>
          <p:cNvSpPr txBox="1"/>
          <p:nvPr/>
        </p:nvSpPr>
        <p:spPr>
          <a:xfrm>
            <a:off x="4030717" y="2162572"/>
            <a:ext cx="6630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Optional: 1x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frei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verfügbare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Folie </a:t>
            </a:r>
            <a:b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z.B.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zur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Vertiefung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eines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Aspektes</a:t>
            </a:r>
            <a:r>
              <a:rPr lang="en-US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Vorstellung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des  MCSP-</a:t>
            </a:r>
            <a:r>
              <a:rPr lang="en-US" sz="1800" b="1" dirty="0" err="1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Projektes</a:t>
            </a:r>
            <a:r>
              <a:rPr 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…  </a:t>
            </a:r>
            <a:endParaRPr lang="de-DE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F2C122-BA28-7A3E-7A1B-50D5501ED642}"/>
              </a:ext>
            </a:extLst>
          </p:cNvPr>
          <p:cNvSpPr txBox="1">
            <a:spLocks/>
          </p:cNvSpPr>
          <p:nvPr/>
        </p:nvSpPr>
        <p:spPr>
          <a:xfrm>
            <a:off x="146051" y="-215756"/>
            <a:ext cx="10515600" cy="804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</a:t>
            </a:r>
            <a:r>
              <a:rPr 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Mustermann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 </a:t>
            </a:r>
          </a:p>
        </p:txBody>
      </p:sp>
    </p:spTree>
    <p:extLst>
      <p:ext uri="{BB962C8B-B14F-4D97-AF65-F5344CB8AC3E}">
        <p14:creationId xmlns:p14="http://schemas.microsoft.com/office/powerpoint/2010/main" val="3748460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Macintosh PowerPoint</Application>
  <PresentationFormat>Breitbild</PresentationFormat>
  <Paragraphs>111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Kathrin Schumann</dc:creator>
  <cp:lastModifiedBy>Stefanie Illmer</cp:lastModifiedBy>
  <cp:revision>21</cp:revision>
  <dcterms:created xsi:type="dcterms:W3CDTF">2023-01-30T17:09:39Z</dcterms:created>
  <dcterms:modified xsi:type="dcterms:W3CDTF">2024-10-16T06:52:00Z</dcterms:modified>
</cp:coreProperties>
</file>