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5" r:id="rId2"/>
    <p:sldId id="349" r:id="rId3"/>
    <p:sldId id="287" r:id="rId4"/>
    <p:sldId id="350" r:id="rId5"/>
    <p:sldId id="282" r:id="rId6"/>
    <p:sldId id="317" r:id="rId7"/>
    <p:sldId id="320" r:id="rId8"/>
    <p:sldId id="321" r:id="rId9"/>
    <p:sldId id="322" r:id="rId10"/>
    <p:sldId id="353" r:id="rId11"/>
    <p:sldId id="354" r:id="rId12"/>
    <p:sldId id="324" r:id="rId13"/>
    <p:sldId id="323" r:id="rId14"/>
    <p:sldId id="325" r:id="rId15"/>
    <p:sldId id="294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4" autoAdjust="0"/>
    <p:restoredTop sz="95163" autoAdjust="0"/>
  </p:normalViewPr>
  <p:slideViewPr>
    <p:cSldViewPr showGuides="1">
      <p:cViewPr varScale="1">
        <p:scale>
          <a:sx n="125" d="100"/>
          <a:sy n="125" d="100"/>
        </p:scale>
        <p:origin x="35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850"/>
    </p:cViewPr>
  </p:sorterViewPr>
  <p:notesViewPr>
    <p:cSldViewPr showGuides="1">
      <p:cViewPr varScale="1">
        <p:scale>
          <a:sx n="121" d="100"/>
          <a:sy n="121" d="100"/>
        </p:scale>
        <p:origin x="325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E57F5-8513-4ACE-8203-F9E45FFE3FAC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E0EF55DC-A235-4C05-8519-8516F5F0A99D}">
      <dgm:prSet phldrT="[Text]" custT="1"/>
      <dgm:spPr/>
      <dgm:t>
        <a:bodyPr/>
        <a:lstStyle/>
        <a:p>
          <a:pPr algn="l"/>
          <a:r>
            <a:rPr lang="de-DE" sz="1600" dirty="0" smtClean="0"/>
            <a:t>Student*in bewirbt sich formgerecht beim PJ-Büro </a:t>
          </a:r>
        </a:p>
      </dgm:t>
    </dgm:pt>
    <dgm:pt modelId="{1ED22FB8-7449-484C-8253-8908564CA894}" type="parTrans" cxnId="{0F37C44F-3E6A-4395-9AD7-9B7D44736557}">
      <dgm:prSet/>
      <dgm:spPr/>
      <dgm:t>
        <a:bodyPr/>
        <a:lstStyle/>
        <a:p>
          <a:pPr algn="l"/>
          <a:endParaRPr lang="de-DE"/>
        </a:p>
      </dgm:t>
    </dgm:pt>
    <dgm:pt modelId="{AB24B8AE-A41B-437A-8FC8-067D19CF525C}" type="sibTrans" cxnId="{0F37C44F-3E6A-4395-9AD7-9B7D44736557}">
      <dgm:prSet/>
      <dgm:spPr/>
      <dgm:t>
        <a:bodyPr/>
        <a:lstStyle/>
        <a:p>
          <a:pPr algn="l"/>
          <a:endParaRPr lang="de-DE"/>
        </a:p>
      </dgm:t>
    </dgm:pt>
    <dgm:pt modelId="{466124C0-D00C-4D4D-9114-37B44F3A8B7C}">
      <dgm:prSet phldrT="[Text]" custT="1"/>
      <dgm:spPr/>
      <dgm:t>
        <a:bodyPr/>
        <a:lstStyle/>
        <a:p>
          <a:pPr algn="l"/>
          <a:r>
            <a:rPr lang="de-DE" sz="1800" dirty="0" smtClean="0"/>
            <a:t>Das PJ-Büro schickt die Bewerbungen an die Kliniken</a:t>
          </a:r>
          <a:endParaRPr lang="de-DE" sz="1800" dirty="0"/>
        </a:p>
      </dgm:t>
    </dgm:pt>
    <dgm:pt modelId="{7DFC8377-D4C2-4E64-B6E1-2E905D0B55FC}" type="parTrans" cxnId="{FF4CBF92-7D5F-4AD2-A374-B81018C16E88}">
      <dgm:prSet/>
      <dgm:spPr/>
      <dgm:t>
        <a:bodyPr/>
        <a:lstStyle/>
        <a:p>
          <a:pPr algn="l"/>
          <a:endParaRPr lang="de-DE"/>
        </a:p>
      </dgm:t>
    </dgm:pt>
    <dgm:pt modelId="{25F4B12C-313A-4A67-ABF3-0F48A520C8F0}" type="sibTrans" cxnId="{FF4CBF92-7D5F-4AD2-A374-B81018C16E88}">
      <dgm:prSet/>
      <dgm:spPr/>
      <dgm:t>
        <a:bodyPr/>
        <a:lstStyle/>
        <a:p>
          <a:pPr algn="l"/>
          <a:endParaRPr lang="de-DE"/>
        </a:p>
      </dgm:t>
    </dgm:pt>
    <dgm:pt modelId="{1ECD94C4-078F-41B1-A3B9-063305DBE79C}">
      <dgm:prSet phldrT="[Text]" custT="1"/>
      <dgm:spPr/>
      <dgm:t>
        <a:bodyPr/>
        <a:lstStyle/>
        <a:p>
          <a:pPr algn="l"/>
          <a:r>
            <a:rPr lang="de-DE" sz="2000" dirty="0" smtClean="0"/>
            <a:t>Auswahl und Rückmeldung an das PJ-Büro</a:t>
          </a:r>
          <a:endParaRPr lang="de-DE" sz="2000" dirty="0"/>
        </a:p>
      </dgm:t>
    </dgm:pt>
    <dgm:pt modelId="{3C8A8A40-CAEE-48A0-8BEB-D5CAFE4400C6}" type="parTrans" cxnId="{14DE1C01-05E2-442A-8B80-BE3BB5EA04DB}">
      <dgm:prSet/>
      <dgm:spPr/>
      <dgm:t>
        <a:bodyPr/>
        <a:lstStyle/>
        <a:p>
          <a:pPr algn="l"/>
          <a:endParaRPr lang="de-DE"/>
        </a:p>
      </dgm:t>
    </dgm:pt>
    <dgm:pt modelId="{54F6EBB7-F414-4919-AAA3-080C2B2844C3}" type="sibTrans" cxnId="{14DE1C01-05E2-442A-8B80-BE3BB5EA04DB}">
      <dgm:prSet/>
      <dgm:spPr/>
      <dgm:t>
        <a:bodyPr/>
        <a:lstStyle/>
        <a:p>
          <a:pPr algn="l"/>
          <a:endParaRPr lang="de-DE"/>
        </a:p>
      </dgm:t>
    </dgm:pt>
    <dgm:pt modelId="{8AF8AF3D-020E-497D-832B-D00024FCA4DE}">
      <dgm:prSet phldrT="[Text]" custT="1"/>
      <dgm:spPr/>
      <dgm:t>
        <a:bodyPr/>
        <a:lstStyle/>
        <a:p>
          <a:pPr algn="l"/>
          <a:r>
            <a:rPr lang="de-DE" sz="2000" dirty="0" smtClean="0"/>
            <a:t>Info an die Studierenden</a:t>
          </a:r>
          <a:endParaRPr lang="de-DE" sz="2000" dirty="0"/>
        </a:p>
      </dgm:t>
    </dgm:pt>
    <dgm:pt modelId="{8C653675-8A4D-459A-B8B4-5CE27E6E6450}" type="parTrans" cxnId="{168F53FA-C57F-419F-800F-606CB1E05C98}">
      <dgm:prSet/>
      <dgm:spPr/>
      <dgm:t>
        <a:bodyPr/>
        <a:lstStyle/>
        <a:p>
          <a:endParaRPr lang="de-DE"/>
        </a:p>
      </dgm:t>
    </dgm:pt>
    <dgm:pt modelId="{884E7048-8F06-4DBC-ACF1-1D07B58B5A0B}" type="sibTrans" cxnId="{168F53FA-C57F-419F-800F-606CB1E05C98}">
      <dgm:prSet/>
      <dgm:spPr/>
      <dgm:t>
        <a:bodyPr/>
        <a:lstStyle/>
        <a:p>
          <a:endParaRPr lang="de-DE"/>
        </a:p>
      </dgm:t>
    </dgm:pt>
    <dgm:pt modelId="{767601EF-57C9-4B02-9595-235C28F5738C}" type="pres">
      <dgm:prSet presAssocID="{D00E57F5-8513-4ACE-8203-F9E45FFE3FAC}" presName="Name0" presStyleCnt="0">
        <dgm:presLayoutVars>
          <dgm:dir/>
          <dgm:animLvl val="lvl"/>
          <dgm:resizeHandles val="exact"/>
        </dgm:presLayoutVars>
      </dgm:prSet>
      <dgm:spPr/>
    </dgm:pt>
    <dgm:pt modelId="{34FC9348-BA14-41D9-831D-F7EC00A13A90}" type="pres">
      <dgm:prSet presAssocID="{E0EF55DC-A235-4C05-8519-8516F5F0A99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27E849F-87DE-4945-953C-54756C219A2A}" type="pres">
      <dgm:prSet presAssocID="{AB24B8AE-A41B-437A-8FC8-067D19CF525C}" presName="parTxOnlySpace" presStyleCnt="0"/>
      <dgm:spPr/>
    </dgm:pt>
    <dgm:pt modelId="{807F4564-FA89-4CBE-9C87-3FDD1264C6C3}" type="pres">
      <dgm:prSet presAssocID="{466124C0-D00C-4D4D-9114-37B44F3A8B7C}" presName="parTxOnly" presStyleLbl="node1" presStyleIdx="1" presStyleCnt="4" custLinFactNeighborX="-21229" custLinFactNeighborY="3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88DCCC9-F0DF-432F-A672-9E4FE27C8B87}" type="pres">
      <dgm:prSet presAssocID="{25F4B12C-313A-4A67-ABF3-0F48A520C8F0}" presName="parTxOnlySpace" presStyleCnt="0"/>
      <dgm:spPr/>
    </dgm:pt>
    <dgm:pt modelId="{97D5835B-03F9-46BD-BCB7-AD0A3939AFE0}" type="pres">
      <dgm:prSet presAssocID="{1ECD94C4-078F-41B1-A3B9-063305DBE79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ED0DAD9-5950-4EE1-93C2-3BBE3C98FE76}" type="pres">
      <dgm:prSet presAssocID="{54F6EBB7-F414-4919-AAA3-080C2B2844C3}" presName="parTxOnlySpace" presStyleCnt="0"/>
      <dgm:spPr/>
    </dgm:pt>
    <dgm:pt modelId="{133144F9-F33B-4A76-A544-C9E7ED4E450D}" type="pres">
      <dgm:prSet presAssocID="{8AF8AF3D-020E-497D-832B-D00024FCA4D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65D744D-3B4C-4F3D-A4B8-9B7ABFEE26C6}" type="presOf" srcId="{466124C0-D00C-4D4D-9114-37B44F3A8B7C}" destId="{807F4564-FA89-4CBE-9C87-3FDD1264C6C3}" srcOrd="0" destOrd="0" presId="urn:microsoft.com/office/officeart/2005/8/layout/chevron1"/>
    <dgm:cxn modelId="{1A0CED8F-737D-40C9-940C-5B02F7190F00}" type="presOf" srcId="{E0EF55DC-A235-4C05-8519-8516F5F0A99D}" destId="{34FC9348-BA14-41D9-831D-F7EC00A13A90}" srcOrd="0" destOrd="0" presId="urn:microsoft.com/office/officeart/2005/8/layout/chevron1"/>
    <dgm:cxn modelId="{14DE1C01-05E2-442A-8B80-BE3BB5EA04DB}" srcId="{D00E57F5-8513-4ACE-8203-F9E45FFE3FAC}" destId="{1ECD94C4-078F-41B1-A3B9-063305DBE79C}" srcOrd="2" destOrd="0" parTransId="{3C8A8A40-CAEE-48A0-8BEB-D5CAFE4400C6}" sibTransId="{54F6EBB7-F414-4919-AAA3-080C2B2844C3}"/>
    <dgm:cxn modelId="{AE3FF7FC-CDF1-450B-B220-B8DCFDA63913}" type="presOf" srcId="{D00E57F5-8513-4ACE-8203-F9E45FFE3FAC}" destId="{767601EF-57C9-4B02-9595-235C28F5738C}" srcOrd="0" destOrd="0" presId="urn:microsoft.com/office/officeart/2005/8/layout/chevron1"/>
    <dgm:cxn modelId="{544835DB-E765-45AB-B2C2-39A882E1AD48}" type="presOf" srcId="{1ECD94C4-078F-41B1-A3B9-063305DBE79C}" destId="{97D5835B-03F9-46BD-BCB7-AD0A3939AFE0}" srcOrd="0" destOrd="0" presId="urn:microsoft.com/office/officeart/2005/8/layout/chevron1"/>
    <dgm:cxn modelId="{FF4CBF92-7D5F-4AD2-A374-B81018C16E88}" srcId="{D00E57F5-8513-4ACE-8203-F9E45FFE3FAC}" destId="{466124C0-D00C-4D4D-9114-37B44F3A8B7C}" srcOrd="1" destOrd="0" parTransId="{7DFC8377-D4C2-4E64-B6E1-2E905D0B55FC}" sibTransId="{25F4B12C-313A-4A67-ABF3-0F48A520C8F0}"/>
    <dgm:cxn modelId="{0F37C44F-3E6A-4395-9AD7-9B7D44736557}" srcId="{D00E57F5-8513-4ACE-8203-F9E45FFE3FAC}" destId="{E0EF55DC-A235-4C05-8519-8516F5F0A99D}" srcOrd="0" destOrd="0" parTransId="{1ED22FB8-7449-484C-8253-8908564CA894}" sibTransId="{AB24B8AE-A41B-437A-8FC8-067D19CF525C}"/>
    <dgm:cxn modelId="{168F53FA-C57F-419F-800F-606CB1E05C98}" srcId="{D00E57F5-8513-4ACE-8203-F9E45FFE3FAC}" destId="{8AF8AF3D-020E-497D-832B-D00024FCA4DE}" srcOrd="3" destOrd="0" parTransId="{8C653675-8A4D-459A-B8B4-5CE27E6E6450}" sibTransId="{884E7048-8F06-4DBC-ACF1-1D07B58B5A0B}"/>
    <dgm:cxn modelId="{9E0E8C3C-081A-42B2-AA7B-CDB5EB75A9A0}" type="presOf" srcId="{8AF8AF3D-020E-497D-832B-D00024FCA4DE}" destId="{133144F9-F33B-4A76-A544-C9E7ED4E450D}" srcOrd="0" destOrd="0" presId="urn:microsoft.com/office/officeart/2005/8/layout/chevron1"/>
    <dgm:cxn modelId="{0CF1D3DC-F7B9-429F-A4D9-4ECF3CB954FC}" type="presParOf" srcId="{767601EF-57C9-4B02-9595-235C28F5738C}" destId="{34FC9348-BA14-41D9-831D-F7EC00A13A90}" srcOrd="0" destOrd="0" presId="urn:microsoft.com/office/officeart/2005/8/layout/chevron1"/>
    <dgm:cxn modelId="{0CF89756-FD1F-43C7-819A-7F01295E2325}" type="presParOf" srcId="{767601EF-57C9-4B02-9595-235C28F5738C}" destId="{027E849F-87DE-4945-953C-54756C219A2A}" srcOrd="1" destOrd="0" presId="urn:microsoft.com/office/officeart/2005/8/layout/chevron1"/>
    <dgm:cxn modelId="{C7890098-411B-4EF5-9CA1-C8B20EFCFA79}" type="presParOf" srcId="{767601EF-57C9-4B02-9595-235C28F5738C}" destId="{807F4564-FA89-4CBE-9C87-3FDD1264C6C3}" srcOrd="2" destOrd="0" presId="urn:microsoft.com/office/officeart/2005/8/layout/chevron1"/>
    <dgm:cxn modelId="{289A5129-6414-47B3-B4DE-48068A1F14C7}" type="presParOf" srcId="{767601EF-57C9-4B02-9595-235C28F5738C}" destId="{888DCCC9-F0DF-432F-A672-9E4FE27C8B87}" srcOrd="3" destOrd="0" presId="urn:microsoft.com/office/officeart/2005/8/layout/chevron1"/>
    <dgm:cxn modelId="{0553E626-1383-477F-8007-6D0480EAD7C0}" type="presParOf" srcId="{767601EF-57C9-4B02-9595-235C28F5738C}" destId="{97D5835B-03F9-46BD-BCB7-AD0A3939AFE0}" srcOrd="4" destOrd="0" presId="urn:microsoft.com/office/officeart/2005/8/layout/chevron1"/>
    <dgm:cxn modelId="{6DD94B96-4B94-4EC5-BF8D-B68BD9ED4EDE}" type="presParOf" srcId="{767601EF-57C9-4B02-9595-235C28F5738C}" destId="{7ED0DAD9-5950-4EE1-93C2-3BBE3C98FE76}" srcOrd="5" destOrd="0" presId="urn:microsoft.com/office/officeart/2005/8/layout/chevron1"/>
    <dgm:cxn modelId="{33EEE51A-E2DF-4DCF-9238-B62097610765}" type="presParOf" srcId="{767601EF-57C9-4B02-9595-235C28F5738C}" destId="{133144F9-F33B-4A76-A544-C9E7ED4E450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C9348-BA14-41D9-831D-F7EC00A13A90}">
      <dsp:nvSpPr>
        <dsp:cNvPr id="0" name=""/>
        <dsp:cNvSpPr/>
      </dsp:nvSpPr>
      <dsp:spPr>
        <a:xfrm>
          <a:off x="5277" y="1581827"/>
          <a:ext cx="3072083" cy="122883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Student*in bewirbt sich formgerecht beim PJ-Büro </a:t>
          </a:r>
        </a:p>
      </dsp:txBody>
      <dsp:txXfrm>
        <a:off x="619694" y="1581827"/>
        <a:ext cx="1843250" cy="1228833"/>
      </dsp:txXfrm>
    </dsp:sp>
    <dsp:sp modelId="{807F4564-FA89-4CBE-9C87-3FDD1264C6C3}">
      <dsp:nvSpPr>
        <dsp:cNvPr id="0" name=""/>
        <dsp:cNvSpPr/>
      </dsp:nvSpPr>
      <dsp:spPr>
        <a:xfrm>
          <a:off x="2704935" y="1586238"/>
          <a:ext cx="3072083" cy="122883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Das PJ-Büro schickt die Bewerbungen an die Kliniken</a:t>
          </a:r>
          <a:endParaRPr lang="de-DE" sz="1800" kern="1200" dirty="0"/>
        </a:p>
      </dsp:txBody>
      <dsp:txXfrm>
        <a:off x="3319352" y="1586238"/>
        <a:ext cx="1843250" cy="1228833"/>
      </dsp:txXfrm>
    </dsp:sp>
    <dsp:sp modelId="{97D5835B-03F9-46BD-BCB7-AD0A3939AFE0}">
      <dsp:nvSpPr>
        <dsp:cNvPr id="0" name=""/>
        <dsp:cNvSpPr/>
      </dsp:nvSpPr>
      <dsp:spPr>
        <a:xfrm>
          <a:off x="5535027" y="1581827"/>
          <a:ext cx="3072083" cy="122883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Auswahl und Rückmeldung an das PJ-Büro</a:t>
          </a:r>
          <a:endParaRPr lang="de-DE" sz="2000" kern="1200" dirty="0"/>
        </a:p>
      </dsp:txBody>
      <dsp:txXfrm>
        <a:off x="6149444" y="1581827"/>
        <a:ext cx="1843250" cy="1228833"/>
      </dsp:txXfrm>
    </dsp:sp>
    <dsp:sp modelId="{133144F9-F33B-4A76-A544-C9E7ED4E450D}">
      <dsp:nvSpPr>
        <dsp:cNvPr id="0" name=""/>
        <dsp:cNvSpPr/>
      </dsp:nvSpPr>
      <dsp:spPr>
        <a:xfrm>
          <a:off x="8299902" y="1581827"/>
          <a:ext cx="3072083" cy="122883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Info an die Studierenden</a:t>
          </a:r>
          <a:endParaRPr lang="de-DE" sz="2000" kern="1200" dirty="0"/>
        </a:p>
      </dsp:txBody>
      <dsp:txXfrm>
        <a:off x="8914319" y="1581827"/>
        <a:ext cx="1843250" cy="1228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9F81114-0A06-4734-9ABC-3079D9B233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36D650D-926A-4F95-BAFD-158B38EC38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3F7F1-B1D3-42D4-8B3F-E379710FF0AD}" type="datetimeFigureOut">
              <a:rPr lang="de-DE" smtClean="0"/>
              <a:t>02.08.2023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5B95CA-F3A3-4700-9CCF-71CBB545B7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CD02F1-E22E-48FE-897E-18DDC92D1D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1DDA2-7480-463B-BADE-0CE3B9D982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902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4510D-9A44-4961-A171-28C240E96987}" type="datetimeFigureOut">
              <a:rPr lang="de-DE" smtClean="0"/>
              <a:t>02.08.2023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35F09-126C-48DA-A455-CB264251A4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1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4E3E6FDD-8326-4455-9B45-3D6A753268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1" y="2115666"/>
            <a:ext cx="12191999" cy="474233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FFC1AE-1FFB-425E-9C62-80BAB1C036A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20" y="1558143"/>
            <a:ext cx="10501992" cy="565146"/>
          </a:xfrm>
          <a:solidFill>
            <a:schemeClr val="accent1"/>
          </a:solidFill>
        </p:spPr>
        <p:txBody>
          <a:bodyPr lIns="216000" tIns="36000" rIns="180000" bIns="36000" anchor="t" anchorCtr="0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9978DC-2F00-44B6-BF60-E33BB2A53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5420" y="2115666"/>
            <a:ext cx="3173062" cy="565146"/>
          </a:xfrm>
          <a:solidFill>
            <a:schemeClr val="accent4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E520B85-D1DB-4831-BE0C-258398D5AE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5420" y="2680812"/>
            <a:ext cx="1340312" cy="267184"/>
          </a:xfrm>
          <a:solidFill>
            <a:schemeClr val="bg1"/>
          </a:solidFill>
        </p:spPr>
        <p:txBody>
          <a:bodyPr wrap="none" lIns="216000" tIns="18000" rIns="216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accent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01AEB64A-04BC-4C27-B335-9D25E4C996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75420" y="2947996"/>
            <a:ext cx="1576724" cy="267184"/>
          </a:xfrm>
          <a:solidFill>
            <a:schemeClr val="bg1"/>
          </a:solidFill>
        </p:spPr>
        <p:txBody>
          <a:bodyPr wrap="none" lIns="216000" tIns="18000" rIns="216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accent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22A80A7-9D92-4090-9951-DD4A87871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60971" y="277604"/>
            <a:ext cx="1972642" cy="55564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CF3B14A-3F36-4A8E-8B4E-BBCB72784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80182" y="901499"/>
            <a:ext cx="2507494" cy="1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6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(B)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7">
            <a:extLst>
              <a:ext uri="{FF2B5EF4-FFF2-40B4-BE49-F238E27FC236}">
                <a16:creationId xmlns:a16="http://schemas.microsoft.com/office/drawing/2014/main" id="{C45AD1AF-9BB5-45B3-88B8-125F586F53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" y="1"/>
            <a:ext cx="6275387" cy="634523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| Abteilung/Institut |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2DB554F-5286-40F9-9AB6-140836CE8280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6491288" y="1409700"/>
            <a:ext cx="5184775" cy="49355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190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B799280D-67EB-41FD-8C11-201FCC62ADA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" y="1046988"/>
            <a:ext cx="6059487" cy="321010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1DBA08F7-24D3-451C-8C39-58337F024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6170531" y="1046988"/>
            <a:ext cx="6021468" cy="321010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70EB7D-E257-45B4-8C10-9ABF0CE430DE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874711" y="4401108"/>
            <a:ext cx="5184777" cy="194413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| Abteilung/Institut |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2DB554F-5286-40F9-9AB6-140836CE8280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6168008" y="4401108"/>
            <a:ext cx="5508055" cy="194413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820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ites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B799280D-67EB-41FD-8C11-201FCC62ADA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" y="0"/>
            <a:ext cx="12191999" cy="396906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3578765"/>
            <a:ext cx="5019104" cy="39029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70EB7D-E257-45B4-8C10-9ABF0CE430DE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874711" y="4689140"/>
            <a:ext cx="5400677" cy="165609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| Abteilung/Institut |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3969060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2DB554F-5286-40F9-9AB6-140836CE8280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6491288" y="4689140"/>
            <a:ext cx="5184775" cy="165609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DB8D8FD5-3CFA-4E30-89FF-BBBED675F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0499444" y="288543"/>
            <a:ext cx="1393200" cy="3924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0868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26E39-2412-4ACE-8A9E-69973F0B842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3B0368-721B-46BE-B536-5F060B7D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| Abteilung/Institut | Datum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7B24DB-66D3-4CC2-918A-F9BD00CA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63ACECD-7201-4706-9BCF-0DA28138EB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6987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</p:spTree>
    <p:extLst>
      <p:ext uri="{BB962C8B-B14F-4D97-AF65-F5344CB8AC3E}">
        <p14:creationId xmlns:p14="http://schemas.microsoft.com/office/powerpoint/2010/main" val="3839586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EA869AB4-B38E-4364-8216-34A2E90574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874711" y="1046988"/>
            <a:ext cx="10442577" cy="501030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F26E39-2412-4ACE-8A9E-69973F0B842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3B0368-721B-46BE-B536-5F060B7D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| Abteilung/Institut | Datum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7B24DB-66D3-4CC2-918A-F9BD00CA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63ACECD-7201-4706-9BCF-0DA28138EB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6987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</p:spTree>
    <p:extLst>
      <p:ext uri="{BB962C8B-B14F-4D97-AF65-F5344CB8AC3E}">
        <p14:creationId xmlns:p14="http://schemas.microsoft.com/office/powerpoint/2010/main" val="3443288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warz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26E39-2412-4ACE-8A9E-69973F0B842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3B0368-721B-46BE-B536-5F060B7D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Titel | Abteilung/Institut | Datum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7B24DB-66D3-4CC2-918A-F9BD00CA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63ACECD-7201-4706-9BCF-0DA28138EB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6987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32F3200-F9FF-49A6-8755-9CD09FC97BBD}"/>
              </a:ext>
            </a:extLst>
          </p:cNvPr>
          <p:cNvSpPr/>
          <p:nvPr userDrawn="1"/>
        </p:nvSpPr>
        <p:spPr bwMode="gray">
          <a:xfrm>
            <a:off x="0" y="1628775"/>
            <a:ext cx="12192000" cy="4932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Bildplatzhalter 7">
            <a:extLst>
              <a:ext uri="{FF2B5EF4-FFF2-40B4-BE49-F238E27FC236}">
                <a16:creationId xmlns:a16="http://schemas.microsoft.com/office/drawing/2014/main" id="{D25602F7-1019-4419-8CBC-77FB6A79E5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874711" y="1844673"/>
            <a:ext cx="10442577" cy="4500566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392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orient="horz" pos="413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B81924C-F1D8-4FC5-AAC5-8D77A46F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| Abteilung/Institut | Datum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8952BB-EE0E-4993-ADDB-5F31FC10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8801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FC1AE-1FFB-425E-9C62-80BAB1C036A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20" y="2276872"/>
            <a:ext cx="10501992" cy="565146"/>
          </a:xfrm>
          <a:solidFill>
            <a:schemeClr val="accent1"/>
          </a:solidFill>
        </p:spPr>
        <p:txBody>
          <a:bodyPr lIns="216000" tIns="36000" rIns="180000" bIns="36000" anchor="t" anchorCtr="0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4674BA-7808-4DD2-B730-012DC04DFFC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74713" y="3573016"/>
            <a:ext cx="10442575" cy="1907022"/>
          </a:xfrm>
        </p:spPr>
        <p:txBody>
          <a:bodyPr lIns="216000" tIns="144000"/>
          <a:lstStyle>
            <a:lvl1pPr marL="0" indent="0" algn="l"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9978DC-2F00-44B6-BF60-E33BB2A53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5420" y="2850735"/>
            <a:ext cx="3173062" cy="565146"/>
          </a:xfrm>
          <a:solidFill>
            <a:schemeClr val="accent4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22A80A7-9D92-4090-9951-DD4A87871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60971" y="277604"/>
            <a:ext cx="1972642" cy="55564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CF3B14A-3F36-4A8E-8B4E-BBCB72784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80182" y="901499"/>
            <a:ext cx="2507494" cy="1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7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FC1AE-1FFB-425E-9C62-80BAB1C036A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20" y="1556792"/>
            <a:ext cx="10501992" cy="565146"/>
          </a:xfrm>
          <a:solidFill>
            <a:schemeClr val="accent1"/>
          </a:solidFill>
        </p:spPr>
        <p:txBody>
          <a:bodyPr lIns="216000" tIns="36000" rIns="180000" bIns="36000" anchor="t" anchorCtr="0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4674BA-7808-4DD2-B730-012DC04DFFC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74713" y="4019440"/>
            <a:ext cx="10442575" cy="1827672"/>
          </a:xfrm>
        </p:spPr>
        <p:txBody>
          <a:bodyPr lIns="216000" tIns="144000"/>
          <a:lstStyle>
            <a:lvl1pPr marL="0" indent="0" algn="l"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9978DC-2F00-44B6-BF60-E33BB2A53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5420" y="2112794"/>
            <a:ext cx="3173062" cy="565146"/>
          </a:xfrm>
          <a:solidFill>
            <a:schemeClr val="accent1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EDCBAA7-83DE-41B4-B3A9-54F687B00A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75420" y="2675822"/>
            <a:ext cx="2931009" cy="565146"/>
          </a:xfrm>
          <a:solidFill>
            <a:schemeClr val="accent1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dritte Zeile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E520B85-D1DB-4831-BE0C-258398D5AE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5420" y="3238850"/>
            <a:ext cx="1991650" cy="390295"/>
          </a:xfrm>
          <a:solidFill>
            <a:schemeClr val="accent4"/>
          </a:solidFill>
        </p:spPr>
        <p:txBody>
          <a:bodyPr wrap="none" lIns="216000" tIns="18000" rIns="180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01AEB64A-04BC-4C27-B335-9D25E4C996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75420" y="3629145"/>
            <a:ext cx="2416445" cy="390295"/>
          </a:xfrm>
          <a:solidFill>
            <a:schemeClr val="accent4"/>
          </a:solidFill>
        </p:spPr>
        <p:txBody>
          <a:bodyPr wrap="none" lIns="216000" tIns="18000" rIns="180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22A80A7-9D92-4090-9951-DD4A87871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60971" y="277604"/>
            <a:ext cx="1972642" cy="55564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CF3B14A-3F36-4A8E-8B4E-BBCB72784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80182" y="901499"/>
            <a:ext cx="2507494" cy="1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2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7">
            <a:extLst>
              <a:ext uri="{FF2B5EF4-FFF2-40B4-BE49-F238E27FC236}">
                <a16:creationId xmlns:a16="http://schemas.microsoft.com/office/drawing/2014/main" id="{66CD136A-F69F-4B3D-92D9-A7FBBAA0FD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" y="1222371"/>
            <a:ext cx="12191999" cy="512286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FFC1AE-1FFB-425E-9C62-80BAB1C036A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20" y="657225"/>
            <a:ext cx="10501992" cy="565146"/>
          </a:xfrm>
          <a:solidFill>
            <a:schemeClr val="accent1"/>
          </a:solidFill>
        </p:spPr>
        <p:txBody>
          <a:bodyPr lIns="216000" tIns="36000" rIns="180000" bIns="36000" anchor="t" anchorCtr="0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9978DC-2F00-44B6-BF60-E33BB2A53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5420" y="1225301"/>
            <a:ext cx="3214740" cy="572840"/>
          </a:xfrm>
          <a:solidFill>
            <a:schemeClr val="accent4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EDCBAA7-83DE-41B4-B3A9-54F687B00A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75420" y="1798141"/>
            <a:ext cx="1340312" cy="267184"/>
          </a:xfrm>
          <a:solidFill>
            <a:schemeClr val="bg1"/>
          </a:solidFill>
        </p:spPr>
        <p:txBody>
          <a:bodyPr wrap="none" lIns="216000" tIns="18000" rIns="216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accent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9525DF-F86B-4689-A1E9-CE6127F51F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de-DE"/>
              <a:t>Titel | Abteilung/Institut | Datum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C4BFED-99BE-4907-AA75-07C1D6CCD3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E034FC6-F2CC-4F22-938B-23A0F6B958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75420" y="2065325"/>
            <a:ext cx="1576724" cy="267184"/>
          </a:xfrm>
          <a:solidFill>
            <a:schemeClr val="bg1"/>
          </a:solidFill>
        </p:spPr>
        <p:txBody>
          <a:bodyPr wrap="none" lIns="216000" tIns="18000" rIns="216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accent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39D957E-8690-40AD-9288-E9F315E4BF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75420" y="2332509"/>
            <a:ext cx="1482146" cy="267184"/>
          </a:xfrm>
          <a:solidFill>
            <a:schemeClr val="bg1"/>
          </a:solidFill>
        </p:spPr>
        <p:txBody>
          <a:bodyPr wrap="none" lIns="216000" tIns="18000" rIns="216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accent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dritte Zeile</a:t>
            </a:r>
          </a:p>
        </p:txBody>
      </p:sp>
    </p:spTree>
    <p:extLst>
      <p:ext uri="{BB962C8B-B14F-4D97-AF65-F5344CB8AC3E}">
        <p14:creationId xmlns:p14="http://schemas.microsoft.com/office/powerpoint/2010/main" val="421321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FC1AE-1FFB-425E-9C62-80BAB1C036A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20" y="1292748"/>
            <a:ext cx="10501992" cy="565146"/>
          </a:xfrm>
          <a:solidFill>
            <a:schemeClr val="accent1"/>
          </a:solidFill>
        </p:spPr>
        <p:txBody>
          <a:bodyPr lIns="216000" tIns="36000" rIns="180000" bIns="36000" anchor="t" anchorCtr="0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4674BA-7808-4DD2-B730-012DC04DFFC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74713" y="3382893"/>
            <a:ext cx="10442575" cy="1907022"/>
          </a:xfrm>
        </p:spPr>
        <p:txBody>
          <a:bodyPr lIns="216000" tIns="144000"/>
          <a:lstStyle>
            <a:lvl1pPr marL="0" indent="0" algn="l"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9978DC-2F00-44B6-BF60-E33BB2A53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5420" y="1856062"/>
            <a:ext cx="3214740" cy="572840"/>
          </a:xfrm>
          <a:solidFill>
            <a:schemeClr val="accent1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EDCBAA7-83DE-41B4-B3A9-54F687B00A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75420" y="2428902"/>
            <a:ext cx="2967878" cy="572840"/>
          </a:xfrm>
          <a:solidFill>
            <a:schemeClr val="accent1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dritte Zeile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E520B85-D1DB-4831-BE0C-258398D5AE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5420" y="2992598"/>
            <a:ext cx="1991650" cy="390295"/>
          </a:xfrm>
          <a:solidFill>
            <a:schemeClr val="accent4"/>
          </a:solidFill>
        </p:spPr>
        <p:txBody>
          <a:bodyPr wrap="none" lIns="216000" tIns="18000" rIns="180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9525DF-F86B-4689-A1E9-CE6127F51F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de-DE"/>
              <a:t>Titel | Abteilung/Institut | Datum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C4BFED-99BE-4907-AA75-07C1D6CCD3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12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| Abteilung/Institut |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FD4A460-FF33-47BF-BF3E-FFCAB3DB2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874713" y="1689062"/>
            <a:ext cx="10801349" cy="4656175"/>
          </a:xfrm>
        </p:spPr>
        <p:txBody>
          <a:bodyPr numCol="2" spcCol="432000"/>
          <a:lstStyle>
            <a:lvl1pPr marL="542925" indent="-542925">
              <a:spcBef>
                <a:spcPts val="2300"/>
              </a:spcBef>
              <a:spcAft>
                <a:spcPts val="0"/>
              </a:spcAft>
              <a:buClr>
                <a:schemeClr val="tx1"/>
              </a:buClr>
              <a:buFont typeface="+mj-lt"/>
              <a:buNone/>
              <a:defRPr/>
            </a:lvl1pPr>
            <a:lvl2pPr marL="714375" indent="-182563">
              <a:spcBef>
                <a:spcPts val="0"/>
              </a:spcBef>
              <a:spcAft>
                <a:spcPts val="0"/>
              </a:spcAft>
              <a:defRPr/>
            </a:lvl2pPr>
            <a:lvl3pPr marL="895350" indent="-176213">
              <a:spcBef>
                <a:spcPts val="0"/>
              </a:spcBef>
              <a:spcAft>
                <a:spcPts val="0"/>
              </a:spcAft>
              <a:defRPr/>
            </a:lvl3pPr>
            <a:lvl4pPr marL="1076325" indent="-182563">
              <a:spcBef>
                <a:spcPts val="0"/>
              </a:spcBef>
              <a:spcAft>
                <a:spcPts val="0"/>
              </a:spcAft>
              <a:defRPr/>
            </a:lvl4pPr>
            <a:lvl5pPr marL="1257300" indent="-176213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292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| Abteilung/Institut |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2BC17D-28C2-4A1D-ADB1-EC4BA1459E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874713" y="1689100"/>
            <a:ext cx="10801350" cy="4656138"/>
          </a:xfrm>
        </p:spPr>
        <p:txBody>
          <a:bodyPr numCol="2" spcCol="432000"/>
          <a:lstStyle>
            <a:lvl1pPr>
              <a:spcBef>
                <a:spcPts val="2300"/>
              </a:spcBef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969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70EB7D-E257-45B4-8C10-9ABF0CE430DE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| Abteilung/Institut |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</p:spTree>
    <p:extLst>
      <p:ext uri="{BB962C8B-B14F-4D97-AF65-F5344CB8AC3E}">
        <p14:creationId xmlns:p14="http://schemas.microsoft.com/office/powerpoint/2010/main" val="343454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70EB7D-E257-45B4-8C10-9ABF0CE430DE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874711" y="1689062"/>
            <a:ext cx="5184775" cy="465617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| Abteilung/Institut |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2DB554F-5286-40F9-9AB6-140836CE8280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6491288" y="1689062"/>
            <a:ext cx="5184775" cy="465617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372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(A)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4938645E-C869-4C2C-BAA5-4F022213BE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" y="657225"/>
            <a:ext cx="6275387" cy="568801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266930"/>
            <a:ext cx="5019104" cy="39029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| Abteilung/Institut |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657225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2DB554F-5286-40F9-9AB6-140836CE8280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6491288" y="1160748"/>
            <a:ext cx="5184775" cy="518449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35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A3A7E52-0010-4FAE-A229-70614202314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108000" tIns="18000" rIns="72000" bIns="1800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A17E96-7B32-4ACE-A4D7-4BBDDEC6A6D8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874712" y="1689062"/>
            <a:ext cx="10801352" cy="46561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C4E57D-F445-4A79-8B2F-722AF627B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874713" y="6597372"/>
            <a:ext cx="9625376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/>
              <a:t>Titel | Abteilung/Institut |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F44F50-CFB5-46D5-993E-2150A0319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20536" y="6597372"/>
            <a:ext cx="972108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57A7E8-3F45-46AC-80A6-5B03F18BB50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A8814D4-39E5-4B08-B42A-5BE5625E255C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500089" y="288543"/>
            <a:ext cx="1392555" cy="3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5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49" r:id="rId2"/>
    <p:sldLayoutId id="2147483666" r:id="rId3"/>
    <p:sldLayoutId id="2147483665" r:id="rId4"/>
    <p:sldLayoutId id="2147483663" r:id="rId5"/>
    <p:sldLayoutId id="2147483664" r:id="rId6"/>
    <p:sldLayoutId id="2147483650" r:id="rId7"/>
    <p:sldLayoutId id="2147483656" r:id="rId8"/>
    <p:sldLayoutId id="2147483659" r:id="rId9"/>
    <p:sldLayoutId id="2147483660" r:id="rId10"/>
    <p:sldLayoutId id="2147483661" r:id="rId11"/>
    <p:sldLayoutId id="2147483662" r:id="rId12"/>
    <p:sldLayoutId id="2147483654" r:id="rId13"/>
    <p:sldLayoutId id="2147483657" r:id="rId14"/>
    <p:sldLayoutId id="2147483658" r:id="rId15"/>
    <p:sldLayoutId id="2147483655" r:id="rId16"/>
    <p:sldLayoutId id="2147483668" r:id="rId1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1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4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4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4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4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" userDrawn="1">
          <p15:clr>
            <a:srgbClr val="F26B43"/>
          </p15:clr>
        </p15:guide>
        <p15:guide id="2" pos="3953" userDrawn="1">
          <p15:clr>
            <a:srgbClr val="F26B43"/>
          </p15:clr>
        </p15:guide>
        <p15:guide id="3" pos="4089" userDrawn="1">
          <p15:clr>
            <a:srgbClr val="F26B43"/>
          </p15:clr>
        </p15:guide>
        <p15:guide id="4" pos="551" userDrawn="1">
          <p15:clr>
            <a:srgbClr val="F26B43"/>
          </p15:clr>
        </p15:guide>
        <p15:guide id="6" orient="horz" pos="3997" userDrawn="1">
          <p15:clr>
            <a:srgbClr val="F26B43"/>
          </p15:clr>
        </p15:guide>
        <p15:guide id="7" pos="3817" userDrawn="1">
          <p15:clr>
            <a:srgbClr val="F26B43"/>
          </p15:clr>
        </p15:guide>
        <p15:guide id="8" orient="horz" pos="1094" userDrawn="1">
          <p15:clr>
            <a:srgbClr val="F26B43"/>
          </p15:clr>
        </p15:guide>
        <p15:guide id="9" pos="7355" userDrawn="1">
          <p15:clr>
            <a:srgbClr val="F26B43"/>
          </p15:clr>
        </p15:guide>
        <p15:guide id="10" pos="71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mecum-online.de/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j-empfehlungsschreiben@med.uni-muenchen.de" TargetMode="External"/><Relationship Id="rId2" Type="http://schemas.openxmlformats.org/officeDocument/2006/relationships/hyperlink" Target="mailto:pj-buero@med.uni-muenchen.de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mecum-online.de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mecum.med.uni-muenchen.de/praktisches_jahr/bewerbung_fristen/pj_portal/pj_portal.pdf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mailto:pj-empfehlungsschreiben@med.uni-muenchen.de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pj-empfehlungsschreiben@med.uni-muenchen.de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875420" y="1556792"/>
            <a:ext cx="4583705" cy="565146"/>
          </a:xfrm>
        </p:spPr>
        <p:txBody>
          <a:bodyPr/>
          <a:lstStyle/>
          <a:p>
            <a:r>
              <a:rPr lang="de-DE" dirty="0" smtClean="0"/>
              <a:t>Infoveranstaltung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874713" y="3629145"/>
            <a:ext cx="10442575" cy="1827672"/>
          </a:xfrm>
        </p:spPr>
        <p:txBody>
          <a:bodyPr/>
          <a:lstStyle/>
          <a:p>
            <a:r>
              <a:rPr lang="de-DE" dirty="0" smtClean="0"/>
              <a:t>Studiendekanat der Med. Fakultät | 27.07.2023</a:t>
            </a:r>
          </a:p>
          <a:p>
            <a:endParaRPr lang="de-DE" dirty="0"/>
          </a:p>
          <a:p>
            <a:r>
              <a:rPr lang="de-DE" dirty="0" smtClean="0"/>
              <a:t>PJ-Büro</a:t>
            </a:r>
          </a:p>
          <a:p>
            <a:r>
              <a:rPr lang="de-DE" dirty="0" smtClean="0"/>
              <a:t>Alexandra Lübke, M.A.</a:t>
            </a:r>
          </a:p>
          <a:p>
            <a:r>
              <a:rPr lang="de-DE" dirty="0" smtClean="0"/>
              <a:t>Dr. Vanessa Ferrari</a:t>
            </a:r>
          </a:p>
          <a:p>
            <a:r>
              <a:rPr lang="de-DE" dirty="0" smtClean="0"/>
              <a:t>Birgit Heigl, M.A.</a:t>
            </a:r>
          </a:p>
          <a:p>
            <a:r>
              <a:rPr lang="de-DE" dirty="0" smtClean="0"/>
              <a:t>Michael Dahlmann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874749" y="2142451"/>
            <a:ext cx="6366244" cy="1057588"/>
          </a:xfrm>
        </p:spPr>
        <p:txBody>
          <a:bodyPr/>
          <a:lstStyle/>
          <a:p>
            <a:r>
              <a:rPr lang="de-DE" dirty="0" smtClean="0"/>
              <a:t>PJ-Empfehlungsschreiben</a:t>
            </a:r>
          </a:p>
          <a:p>
            <a:r>
              <a:rPr lang="de-DE" dirty="0" smtClean="0"/>
              <a:t>für den PJ-Start </a:t>
            </a:r>
            <a:r>
              <a:rPr lang="de-DE" dirty="0" smtClean="0"/>
              <a:t>Mai 2024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839416" y="3212976"/>
            <a:ext cx="4035478" cy="390295"/>
          </a:xfrm>
        </p:spPr>
        <p:txBody>
          <a:bodyPr/>
          <a:lstStyle/>
          <a:p>
            <a:r>
              <a:rPr lang="de-DE" dirty="0" smtClean="0"/>
              <a:t>Herzlich Willkommen!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100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266930"/>
            <a:ext cx="4469791" cy="390295"/>
          </a:xfrm>
        </p:spPr>
        <p:txBody>
          <a:bodyPr/>
          <a:lstStyle/>
          <a:p>
            <a:r>
              <a:rPr lang="de-DE" dirty="0" smtClean="0"/>
              <a:t>PJ-Empfehlungsschreiben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6757E-3ECD-4C4A-8E65-6819B2B6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27.7.2023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10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657225"/>
            <a:ext cx="1321493" cy="390295"/>
          </a:xfrm>
        </p:spPr>
        <p:txBody>
          <a:bodyPr/>
          <a:lstStyle/>
          <a:p>
            <a:r>
              <a:rPr lang="de-DE" dirty="0" smtClean="0"/>
              <a:t>Muster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124744"/>
            <a:ext cx="4409204" cy="528034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72599"/>
            <a:ext cx="3957131" cy="573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5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847C8FEB-FAE4-4883-B94B-CAAD9A1313E7}"/>
              </a:ext>
            </a:extLst>
          </p:cNvPr>
          <p:cNvGrpSpPr/>
          <p:nvPr/>
        </p:nvGrpSpPr>
        <p:grpSpPr>
          <a:xfrm>
            <a:off x="839788" y="4992824"/>
            <a:ext cx="10804525" cy="49213"/>
            <a:chOff x="873126" y="5011737"/>
            <a:chExt cx="10804525" cy="49213"/>
          </a:xfrm>
          <a:solidFill>
            <a:schemeClr val="accent5"/>
          </a:solidFill>
        </p:grpSpPr>
        <p:sp>
          <p:nvSpPr>
            <p:cNvPr id="29" name="Rectangle 5">
              <a:extLst>
                <a:ext uri="{FF2B5EF4-FFF2-40B4-BE49-F238E27FC236}">
                  <a16:creationId xmlns:a16="http://schemas.microsoft.com/office/drawing/2014/main" id="{6C9677AF-CA16-4284-9A6A-305F26110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126" y="5011737"/>
              <a:ext cx="33338" cy="492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Rectangle 6">
              <a:extLst>
                <a:ext uri="{FF2B5EF4-FFF2-40B4-BE49-F238E27FC236}">
                  <a16:creationId xmlns:a16="http://schemas.microsoft.com/office/drawing/2014/main" id="{E591F3EB-FBAA-476A-AC4C-40030D858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011737"/>
              <a:ext cx="33338" cy="492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Rectangle 7">
              <a:extLst>
                <a:ext uri="{FF2B5EF4-FFF2-40B4-BE49-F238E27FC236}">
                  <a16:creationId xmlns:a16="http://schemas.microsoft.com/office/drawing/2014/main" id="{2BAB51F9-5F67-4DFA-BAA1-F5E782C75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076" y="5011737"/>
              <a:ext cx="31750" cy="492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Rectangle 8">
              <a:extLst>
                <a:ext uri="{FF2B5EF4-FFF2-40B4-BE49-F238E27FC236}">
                  <a16:creationId xmlns:a16="http://schemas.microsoft.com/office/drawing/2014/main" id="{26F3E5A3-C2AB-496F-A1A4-284762641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051" y="5011737"/>
              <a:ext cx="76200" cy="492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id="{9E693FED-3EB2-4E9C-BE52-C4FF26C84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888" y="5011737"/>
              <a:ext cx="76200" cy="492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Rectangle 10">
              <a:extLst>
                <a:ext uri="{FF2B5EF4-FFF2-40B4-BE49-F238E27FC236}">
                  <a16:creationId xmlns:a16="http://schemas.microsoft.com/office/drawing/2014/main" id="{92F3F4B7-718E-49BF-80A4-65E325979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313" y="5011737"/>
              <a:ext cx="74613" cy="492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id="{0D148000-8FD3-41B8-9C51-8486FD523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4313" y="5011737"/>
              <a:ext cx="33338" cy="492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Rectangle 12">
              <a:extLst>
                <a:ext uri="{FF2B5EF4-FFF2-40B4-BE49-F238E27FC236}">
                  <a16:creationId xmlns:a16="http://schemas.microsoft.com/office/drawing/2014/main" id="{6B125DEA-B460-4808-92B4-81266F46B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1926" y="5011737"/>
              <a:ext cx="31750" cy="492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Rectangle 13">
              <a:extLst>
                <a:ext uri="{FF2B5EF4-FFF2-40B4-BE49-F238E27FC236}">
                  <a16:creationId xmlns:a16="http://schemas.microsoft.com/office/drawing/2014/main" id="{C0929EC7-0DD9-4299-B8D9-70D921DA0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7951" y="5011737"/>
              <a:ext cx="31750" cy="492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id="{C47AFA1B-D8D0-49A4-A817-C6F45E10C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9526" y="5011737"/>
              <a:ext cx="76200" cy="492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Rectangle 15">
              <a:extLst>
                <a:ext uri="{FF2B5EF4-FFF2-40B4-BE49-F238E27FC236}">
                  <a16:creationId xmlns:a16="http://schemas.microsoft.com/office/drawing/2014/main" id="{3742898C-313B-4400-97D6-1F6F72D13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2688" y="5011737"/>
              <a:ext cx="76200" cy="492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Rectangle 16">
              <a:extLst>
                <a:ext uri="{FF2B5EF4-FFF2-40B4-BE49-F238E27FC236}">
                  <a16:creationId xmlns:a16="http://schemas.microsoft.com/office/drawing/2014/main" id="{AF69027E-140B-4DF7-8DA8-22E95871F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5851" y="5011737"/>
              <a:ext cx="76200" cy="492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Rectangle 17">
              <a:extLst>
                <a:ext uri="{FF2B5EF4-FFF2-40B4-BE49-F238E27FC236}">
                  <a16:creationId xmlns:a16="http://schemas.microsoft.com/office/drawing/2014/main" id="{FC571C7F-3FD0-45D8-8CF1-13A598C10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151" y="5011737"/>
              <a:ext cx="9896475" cy="492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FAA921E-5814-47AA-91D6-094A54A95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4469791" cy="390295"/>
          </a:xfrm>
        </p:spPr>
        <p:txBody>
          <a:bodyPr/>
          <a:lstStyle/>
          <a:p>
            <a:r>
              <a:rPr lang="de-DE" dirty="0" smtClean="0"/>
              <a:t>PJ-Empfehlungsschreiben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C54EF0-A0A9-4FCF-86B2-B939BEEC1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11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9A1F84C-F6FC-417D-9CA6-608C9BDDED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6987"/>
            <a:ext cx="1779952" cy="390295"/>
          </a:xfrm>
        </p:spPr>
        <p:txBody>
          <a:bodyPr/>
          <a:lstStyle/>
          <a:p>
            <a:r>
              <a:rPr lang="de-DE" dirty="0"/>
              <a:t>Zeitstrahl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6C502A8-FA33-4E78-9C46-02A3AED570C8}"/>
              </a:ext>
            </a:extLst>
          </p:cNvPr>
          <p:cNvSpPr/>
          <p:nvPr/>
        </p:nvSpPr>
        <p:spPr>
          <a:xfrm>
            <a:off x="1339627" y="2348880"/>
            <a:ext cx="2308101" cy="1898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36000" rIns="54000" bIns="36000" rtlCol="0" anchor="ctr"/>
          <a:lstStyle/>
          <a:p>
            <a:r>
              <a:rPr lang="de-DE" sz="1600" dirty="0" smtClean="0">
                <a:solidFill>
                  <a:schemeClr val="tx1"/>
                </a:solidFill>
              </a:rPr>
              <a:t>BEWERBUNG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A0A0854-890E-4711-88AE-57C06E4CC6DF}"/>
              </a:ext>
            </a:extLst>
          </p:cNvPr>
          <p:cNvSpPr/>
          <p:nvPr/>
        </p:nvSpPr>
        <p:spPr>
          <a:xfrm>
            <a:off x="1196975" y="2538766"/>
            <a:ext cx="974589" cy="19703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de-DE" sz="1000" b="1" dirty="0"/>
              <a:t>28.07.- </a:t>
            </a:r>
            <a:r>
              <a:rPr lang="de-DE" sz="1000" b="1" dirty="0" smtClean="0"/>
              <a:t>18.08.2023 </a:t>
            </a:r>
            <a:r>
              <a:rPr lang="da-DK" sz="1000" dirty="0" smtClean="0"/>
              <a:t>Bewerbung um Empfehlungs-schreiben</a:t>
            </a:r>
            <a:endParaRPr lang="de-DE" sz="10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de-DE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Max</a:t>
            </a:r>
            <a:r>
              <a:rPr lang="de-DE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. 3 PDFs in einer Mail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Nicht direkt an die Kliniken, sondern an pj-empfehlungsschreiben@med.uni-muenchen.de </a:t>
            </a:r>
          </a:p>
          <a:p>
            <a:r>
              <a:rPr lang="de-DE" sz="1000" dirty="0" smtClean="0"/>
              <a:t>.</a:t>
            </a:r>
            <a:endParaRPr lang="de-DE" sz="1000" dirty="0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73419D7F-118A-422B-BB5A-69F1784BC719}"/>
              </a:ext>
            </a:extLst>
          </p:cNvPr>
          <p:cNvSpPr/>
          <p:nvPr/>
        </p:nvSpPr>
        <p:spPr>
          <a:xfrm>
            <a:off x="1327720" y="2852936"/>
            <a:ext cx="843844" cy="2138163"/>
          </a:xfrm>
          <a:custGeom>
            <a:avLst/>
            <a:gdLst>
              <a:gd name="connsiteX0" fmla="*/ 0 w 250032"/>
              <a:gd name="connsiteY0" fmla="*/ 0 h 435768"/>
              <a:gd name="connsiteX1" fmla="*/ 250032 w 250032"/>
              <a:gd name="connsiteY1" fmla="*/ 0 h 435768"/>
              <a:gd name="connsiteX2" fmla="*/ 250032 w 250032"/>
              <a:gd name="connsiteY2" fmla="*/ 435768 h 43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032" h="435768">
                <a:moveTo>
                  <a:pt x="0" y="0"/>
                </a:moveTo>
                <a:lnTo>
                  <a:pt x="250032" y="0"/>
                </a:lnTo>
                <a:lnTo>
                  <a:pt x="250032" y="435768"/>
                </a:lnTo>
              </a:path>
            </a:pathLst>
          </a:custGeom>
          <a:noFill/>
          <a:ln w="3175">
            <a:solidFill>
              <a:schemeClr val="tx1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9C19A22-5ED5-47D3-BD74-4A1908E69878}"/>
              </a:ext>
            </a:extLst>
          </p:cNvPr>
          <p:cNvSpPr/>
          <p:nvPr/>
        </p:nvSpPr>
        <p:spPr>
          <a:xfrm>
            <a:off x="2459596" y="3208875"/>
            <a:ext cx="843844" cy="130024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lang="de-DE" sz="9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Ab dem</a:t>
            </a:r>
          </a:p>
          <a:p>
            <a:r>
              <a:rPr lang="de-DE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21.8.2023</a:t>
            </a:r>
            <a:endParaRPr lang="de-DE" sz="1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9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Das </a:t>
            </a:r>
            <a:r>
              <a:rPr lang="de-DE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Dekanat schickt die Bewerbungsunterlagen an die </a:t>
            </a:r>
            <a:r>
              <a:rPr lang="de-DE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Kliniken</a:t>
            </a: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B46F8D07-5D7C-457B-8932-56D45665E4CD}"/>
              </a:ext>
            </a:extLst>
          </p:cNvPr>
          <p:cNvSpPr/>
          <p:nvPr/>
        </p:nvSpPr>
        <p:spPr>
          <a:xfrm>
            <a:off x="2459596" y="3717032"/>
            <a:ext cx="843844" cy="1274067"/>
          </a:xfrm>
          <a:custGeom>
            <a:avLst/>
            <a:gdLst>
              <a:gd name="connsiteX0" fmla="*/ 0 w 250032"/>
              <a:gd name="connsiteY0" fmla="*/ 0 h 435768"/>
              <a:gd name="connsiteX1" fmla="*/ 250032 w 250032"/>
              <a:gd name="connsiteY1" fmla="*/ 0 h 435768"/>
              <a:gd name="connsiteX2" fmla="*/ 250032 w 250032"/>
              <a:gd name="connsiteY2" fmla="*/ 435768 h 43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032" h="435768">
                <a:moveTo>
                  <a:pt x="0" y="0"/>
                </a:moveTo>
                <a:lnTo>
                  <a:pt x="250032" y="0"/>
                </a:lnTo>
                <a:lnTo>
                  <a:pt x="250032" y="435768"/>
                </a:lnTo>
              </a:path>
            </a:pathLst>
          </a:custGeom>
          <a:noFill/>
          <a:ln w="3175">
            <a:solidFill>
              <a:schemeClr val="tx1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0BCA27C-463C-4D75-8DB6-B717779ADA17}"/>
              </a:ext>
            </a:extLst>
          </p:cNvPr>
          <p:cNvSpPr/>
          <p:nvPr/>
        </p:nvSpPr>
        <p:spPr>
          <a:xfrm>
            <a:off x="3609876" y="3429000"/>
            <a:ext cx="936192" cy="130024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de-DE" sz="1000" dirty="0"/>
              <a:t>Entscheidung der Kliniken und Rückmeldung an das </a:t>
            </a:r>
            <a:r>
              <a:rPr lang="de-DE" sz="1000" dirty="0" smtClean="0"/>
              <a:t>PJ-Büro</a:t>
            </a:r>
            <a:endParaRPr lang="de-DE" sz="1000" dirty="0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F2F7C376-F6B6-4BD8-91E4-31E9B97F5ACF}"/>
              </a:ext>
            </a:extLst>
          </p:cNvPr>
          <p:cNvSpPr/>
          <p:nvPr/>
        </p:nvSpPr>
        <p:spPr>
          <a:xfrm>
            <a:off x="3719736" y="3384523"/>
            <a:ext cx="843844" cy="1606575"/>
          </a:xfrm>
          <a:custGeom>
            <a:avLst/>
            <a:gdLst>
              <a:gd name="connsiteX0" fmla="*/ 0 w 250032"/>
              <a:gd name="connsiteY0" fmla="*/ 0 h 435768"/>
              <a:gd name="connsiteX1" fmla="*/ 250032 w 250032"/>
              <a:gd name="connsiteY1" fmla="*/ 0 h 435768"/>
              <a:gd name="connsiteX2" fmla="*/ 250032 w 250032"/>
              <a:gd name="connsiteY2" fmla="*/ 435768 h 43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032" h="435768">
                <a:moveTo>
                  <a:pt x="0" y="0"/>
                </a:moveTo>
                <a:lnTo>
                  <a:pt x="250032" y="0"/>
                </a:lnTo>
                <a:lnTo>
                  <a:pt x="250032" y="435768"/>
                </a:lnTo>
              </a:path>
            </a:pathLst>
          </a:custGeom>
          <a:noFill/>
          <a:ln w="3175">
            <a:solidFill>
              <a:schemeClr val="tx1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C44E661D-1B86-49B5-844F-8B82356D9D41}"/>
              </a:ext>
            </a:extLst>
          </p:cNvPr>
          <p:cNvSpPr/>
          <p:nvPr/>
        </p:nvSpPr>
        <p:spPr>
          <a:xfrm>
            <a:off x="6905217" y="3174921"/>
            <a:ext cx="970731" cy="130024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da-DK" sz="1000" b="1" dirty="0" smtClean="0"/>
              <a:t>24.10.2023</a:t>
            </a:r>
            <a:endParaRPr lang="da-DK" sz="1000" dirty="0" smtClean="0"/>
          </a:p>
          <a:p>
            <a:r>
              <a:rPr lang="da-DK" sz="1000" dirty="0" smtClean="0"/>
              <a:t>Registrierungs-</a:t>
            </a:r>
            <a:endParaRPr lang="da-DK" sz="1000" dirty="0"/>
          </a:p>
          <a:p>
            <a:r>
              <a:rPr lang="da-DK" sz="1000" dirty="0"/>
              <a:t>Beginn  im PJ-Portal</a:t>
            </a:r>
          </a:p>
          <a:p>
            <a:endParaRPr lang="de-DE" sz="600" dirty="0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29E9E6E6-F2E3-444C-9D9D-8B0F492B1959}"/>
              </a:ext>
            </a:extLst>
          </p:cNvPr>
          <p:cNvSpPr/>
          <p:nvPr/>
        </p:nvSpPr>
        <p:spPr>
          <a:xfrm>
            <a:off x="7032104" y="3356992"/>
            <a:ext cx="843844" cy="1606575"/>
          </a:xfrm>
          <a:custGeom>
            <a:avLst/>
            <a:gdLst>
              <a:gd name="connsiteX0" fmla="*/ 0 w 250032"/>
              <a:gd name="connsiteY0" fmla="*/ 0 h 435768"/>
              <a:gd name="connsiteX1" fmla="*/ 250032 w 250032"/>
              <a:gd name="connsiteY1" fmla="*/ 0 h 435768"/>
              <a:gd name="connsiteX2" fmla="*/ 250032 w 250032"/>
              <a:gd name="connsiteY2" fmla="*/ 435768 h 43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032" h="435768">
                <a:moveTo>
                  <a:pt x="0" y="0"/>
                </a:moveTo>
                <a:lnTo>
                  <a:pt x="250032" y="0"/>
                </a:lnTo>
                <a:lnTo>
                  <a:pt x="250032" y="435768"/>
                </a:lnTo>
              </a:path>
            </a:pathLst>
          </a:custGeom>
          <a:noFill/>
          <a:ln w="3175">
            <a:solidFill>
              <a:schemeClr val="tx1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727C1CA0-6A2C-4645-8D23-29A0E5D7CD25}"/>
              </a:ext>
            </a:extLst>
          </p:cNvPr>
          <p:cNvSpPr/>
          <p:nvPr/>
        </p:nvSpPr>
        <p:spPr>
          <a:xfrm>
            <a:off x="9444372" y="3202110"/>
            <a:ext cx="843844" cy="130024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de-DE" sz="1000" b="1" dirty="0" smtClean="0"/>
              <a:t>10.11.2023</a:t>
            </a:r>
          </a:p>
          <a:p>
            <a:endParaRPr lang="de-DE" sz="1050" b="1" dirty="0" smtClean="0"/>
          </a:p>
          <a:p>
            <a:r>
              <a:rPr lang="de-DE" sz="1000" dirty="0" smtClean="0"/>
              <a:t>Frist Härtefall-anträge</a:t>
            </a:r>
            <a:endParaRPr lang="de-DE" sz="1000" dirty="0"/>
          </a:p>
          <a:p>
            <a:r>
              <a:rPr lang="de-DE" sz="1000" dirty="0"/>
              <a:t>Bzw. Anträge auf </a:t>
            </a:r>
            <a:r>
              <a:rPr lang="de-DE" sz="1000" dirty="0" smtClean="0"/>
              <a:t>Empfehlungsschreiben</a:t>
            </a:r>
          </a:p>
          <a:p>
            <a:endParaRPr lang="de-DE" sz="800" dirty="0"/>
          </a:p>
          <a:p>
            <a:endParaRPr lang="de-DE" sz="800" dirty="0"/>
          </a:p>
          <a:p>
            <a:endParaRPr lang="de-DE" sz="600" dirty="0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E3C1BA3C-995B-467C-8BE5-8191B94389DA}"/>
              </a:ext>
            </a:extLst>
          </p:cNvPr>
          <p:cNvSpPr/>
          <p:nvPr/>
        </p:nvSpPr>
        <p:spPr>
          <a:xfrm>
            <a:off x="8400256" y="3384521"/>
            <a:ext cx="843844" cy="1606575"/>
          </a:xfrm>
          <a:custGeom>
            <a:avLst/>
            <a:gdLst>
              <a:gd name="connsiteX0" fmla="*/ 0 w 250032"/>
              <a:gd name="connsiteY0" fmla="*/ 0 h 435768"/>
              <a:gd name="connsiteX1" fmla="*/ 250032 w 250032"/>
              <a:gd name="connsiteY1" fmla="*/ 0 h 435768"/>
              <a:gd name="connsiteX2" fmla="*/ 250032 w 250032"/>
              <a:gd name="connsiteY2" fmla="*/ 435768 h 43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032" h="435768">
                <a:moveTo>
                  <a:pt x="0" y="0"/>
                </a:moveTo>
                <a:lnTo>
                  <a:pt x="250032" y="0"/>
                </a:lnTo>
                <a:lnTo>
                  <a:pt x="250032" y="435768"/>
                </a:lnTo>
              </a:path>
            </a:pathLst>
          </a:custGeom>
          <a:noFill/>
          <a:ln w="3175">
            <a:solidFill>
              <a:schemeClr val="tx1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Freihandform: Form 43">
            <a:extLst>
              <a:ext uri="{FF2B5EF4-FFF2-40B4-BE49-F238E27FC236}">
                <a16:creationId xmlns:a16="http://schemas.microsoft.com/office/drawing/2014/main" id="{BEEC354C-7DF5-4904-BA75-3FF618B8C439}"/>
              </a:ext>
            </a:extLst>
          </p:cNvPr>
          <p:cNvSpPr/>
          <p:nvPr/>
        </p:nvSpPr>
        <p:spPr>
          <a:xfrm>
            <a:off x="9444372" y="3384524"/>
            <a:ext cx="843844" cy="1606575"/>
          </a:xfrm>
          <a:custGeom>
            <a:avLst/>
            <a:gdLst>
              <a:gd name="connsiteX0" fmla="*/ 0 w 250032"/>
              <a:gd name="connsiteY0" fmla="*/ 0 h 435768"/>
              <a:gd name="connsiteX1" fmla="*/ 250032 w 250032"/>
              <a:gd name="connsiteY1" fmla="*/ 0 h 435768"/>
              <a:gd name="connsiteX2" fmla="*/ 250032 w 250032"/>
              <a:gd name="connsiteY2" fmla="*/ 435768 h 43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032" h="435768">
                <a:moveTo>
                  <a:pt x="0" y="0"/>
                </a:moveTo>
                <a:lnTo>
                  <a:pt x="250032" y="0"/>
                </a:lnTo>
                <a:lnTo>
                  <a:pt x="250032" y="435768"/>
                </a:lnTo>
              </a:path>
            </a:pathLst>
          </a:custGeom>
          <a:noFill/>
          <a:ln w="3175">
            <a:solidFill>
              <a:schemeClr val="tx1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B1F2F275-4E9B-4B26-AE01-4A03A8E39D02}"/>
              </a:ext>
            </a:extLst>
          </p:cNvPr>
          <p:cNvSpPr/>
          <p:nvPr/>
        </p:nvSpPr>
        <p:spPr>
          <a:xfrm>
            <a:off x="3702224" y="2348880"/>
            <a:ext cx="2317303" cy="1898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36000" rIns="54000" bIns="36000" rtlCol="0" anchor="ctr"/>
          <a:lstStyle/>
          <a:p>
            <a:r>
              <a:rPr lang="de-DE" sz="1600" dirty="0" smtClean="0">
                <a:solidFill>
                  <a:schemeClr val="tx1"/>
                </a:solidFill>
              </a:rPr>
              <a:t>ENTSCHEIDUNG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FBBAB4E4-D4AA-4F69-8216-17EA56B7A5DD}"/>
              </a:ext>
            </a:extLst>
          </p:cNvPr>
          <p:cNvSpPr/>
          <p:nvPr/>
        </p:nvSpPr>
        <p:spPr>
          <a:xfrm>
            <a:off x="6096000" y="2348880"/>
            <a:ext cx="4717989" cy="1898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36000" rIns="54000" bIns="36000" rtlCol="0" anchor="ctr"/>
          <a:lstStyle/>
          <a:p>
            <a:r>
              <a:rPr lang="de-DE" sz="1600" dirty="0" smtClean="0">
                <a:solidFill>
                  <a:schemeClr val="tx1"/>
                </a:solidFill>
              </a:rPr>
              <a:t>BUCHUNG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6" name="Freihandform: Form 19">
            <a:extLst>
              <a:ext uri="{FF2B5EF4-FFF2-40B4-BE49-F238E27FC236}">
                <a16:creationId xmlns:a16="http://schemas.microsoft.com/office/drawing/2014/main" id="{F2F7C376-F6B6-4BD8-91E4-31E9B97F5ACF}"/>
              </a:ext>
            </a:extLst>
          </p:cNvPr>
          <p:cNvSpPr/>
          <p:nvPr/>
        </p:nvSpPr>
        <p:spPr>
          <a:xfrm>
            <a:off x="4727848" y="3384522"/>
            <a:ext cx="843844" cy="1606575"/>
          </a:xfrm>
          <a:custGeom>
            <a:avLst/>
            <a:gdLst>
              <a:gd name="connsiteX0" fmla="*/ 0 w 250032"/>
              <a:gd name="connsiteY0" fmla="*/ 0 h 435768"/>
              <a:gd name="connsiteX1" fmla="*/ 250032 w 250032"/>
              <a:gd name="connsiteY1" fmla="*/ 0 h 435768"/>
              <a:gd name="connsiteX2" fmla="*/ 250032 w 250032"/>
              <a:gd name="connsiteY2" fmla="*/ 435768 h 43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032" h="435768">
                <a:moveTo>
                  <a:pt x="0" y="0"/>
                </a:moveTo>
                <a:lnTo>
                  <a:pt x="250032" y="0"/>
                </a:lnTo>
                <a:lnTo>
                  <a:pt x="250032" y="435768"/>
                </a:lnTo>
              </a:path>
            </a:pathLst>
          </a:custGeom>
          <a:noFill/>
          <a:ln w="3175">
            <a:solidFill>
              <a:schemeClr val="tx1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60BCA27C-463C-4D75-8DB6-B717779ADA17}"/>
              </a:ext>
            </a:extLst>
          </p:cNvPr>
          <p:cNvSpPr/>
          <p:nvPr/>
        </p:nvSpPr>
        <p:spPr>
          <a:xfrm>
            <a:off x="4727848" y="2996952"/>
            <a:ext cx="843844" cy="14480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de-DE" sz="1000" b="1" dirty="0" smtClean="0"/>
              <a:t>25.9.-</a:t>
            </a:r>
          </a:p>
          <a:p>
            <a:r>
              <a:rPr lang="de-DE" sz="1000" b="1" dirty="0" smtClean="0"/>
              <a:t>29.9.2023</a:t>
            </a:r>
          </a:p>
          <a:p>
            <a:endParaRPr lang="de-DE" sz="800" dirty="0" smtClean="0"/>
          </a:p>
          <a:p>
            <a:r>
              <a:rPr lang="de-DE" sz="1000" dirty="0" smtClean="0"/>
              <a:t>Das </a:t>
            </a:r>
            <a:r>
              <a:rPr lang="de-DE" sz="1000" dirty="0"/>
              <a:t>PJ-Büro informiert die Bewerber</a:t>
            </a:r>
          </a:p>
        </p:txBody>
      </p:sp>
      <p:sp>
        <p:nvSpPr>
          <p:cNvPr id="6" name="Rechteck 5"/>
          <p:cNvSpPr/>
          <p:nvPr/>
        </p:nvSpPr>
        <p:spPr>
          <a:xfrm>
            <a:off x="8227976" y="3486489"/>
            <a:ext cx="9643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Vorzeitige Buchung der Plätze und Bestätigung des PJ-Büros</a:t>
            </a:r>
            <a:endParaRPr lang="de-DE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9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266930"/>
            <a:ext cx="4469791" cy="390295"/>
          </a:xfrm>
        </p:spPr>
        <p:txBody>
          <a:bodyPr/>
          <a:lstStyle/>
          <a:p>
            <a:r>
              <a:rPr lang="de-DE" dirty="0" smtClean="0"/>
              <a:t>PJ-Empfehlungsschreiben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6757E-3ECD-4C4A-8E65-6819B2B6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27.7.2023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12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657225"/>
            <a:ext cx="8164712" cy="390295"/>
          </a:xfrm>
        </p:spPr>
        <p:txBody>
          <a:bodyPr/>
          <a:lstStyle/>
          <a:p>
            <a:r>
              <a:rPr lang="de-DE" dirty="0" smtClean="0"/>
              <a:t>Buchung der Tertiale mit Empfehlungsschreiben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4"/>
          </p:nvPr>
        </p:nvSpPr>
        <p:spPr>
          <a:xfrm>
            <a:off x="874712" y="1442934"/>
            <a:ext cx="10729192" cy="48244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>
                <a:sym typeface="Wingdings" panose="05000000000000000000" pitchFamily="2" charset="2"/>
              </a:rPr>
              <a:t>Studierende stellen einen „</a:t>
            </a:r>
            <a:r>
              <a:rPr lang="de-DE" b="1" dirty="0">
                <a:sym typeface="Wingdings" panose="05000000000000000000" pitchFamily="2" charset="2"/>
              </a:rPr>
              <a:t>Härtefallantrag</a:t>
            </a:r>
            <a:r>
              <a:rPr lang="de-DE" dirty="0" smtClean="0">
                <a:sym typeface="Wingdings" panose="05000000000000000000" pitchFamily="2" charset="2"/>
              </a:rPr>
              <a:t>“ mit </a:t>
            </a:r>
            <a:r>
              <a:rPr lang="de-DE" dirty="0">
                <a:sym typeface="Wingdings" panose="05000000000000000000" pitchFamily="2" charset="2"/>
              </a:rPr>
              <a:t>dem Grund „</a:t>
            </a:r>
            <a:r>
              <a:rPr lang="de-DE" b="1" dirty="0">
                <a:sym typeface="Wingdings" panose="05000000000000000000" pitchFamily="2" charset="2"/>
              </a:rPr>
              <a:t>fachspezifisches Auswahlverfahren</a:t>
            </a:r>
            <a:r>
              <a:rPr lang="de-DE" dirty="0">
                <a:sym typeface="Wingdings" panose="05000000000000000000" pitchFamily="2" charset="2"/>
              </a:rPr>
              <a:t>“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>
                <a:sym typeface="Wingdings" panose="05000000000000000000" pitchFamily="2" charset="2"/>
              </a:rPr>
              <a:t>Nur Fächer buchen, für die man ein Empfehlungsschreiben hat, sonst Platzhalter Inland/Inland nutzen </a:t>
            </a:r>
            <a:endParaRPr lang="de-DE" dirty="0"/>
          </a:p>
          <a:p>
            <a:pPr marL="0" indent="0">
              <a:lnSpc>
                <a:spcPct val="200000"/>
              </a:lnSpc>
              <a:buNone/>
            </a:pPr>
            <a:endParaRPr lang="de-DE" dirty="0" smtClean="0"/>
          </a:p>
          <a:p>
            <a:pPr marL="0" indent="0">
              <a:lnSpc>
                <a:spcPct val="200000"/>
              </a:lnSpc>
              <a:buNone/>
            </a:pPr>
            <a:endParaRPr lang="de-DE" dirty="0"/>
          </a:p>
          <a:p>
            <a:pPr marL="0" indent="0">
              <a:lnSpc>
                <a:spcPct val="200000"/>
              </a:lnSpc>
              <a:buNone/>
            </a:pPr>
            <a:endParaRPr lang="de-DE" dirty="0" smtClean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de-DE" dirty="0"/>
          </a:p>
          <a:p>
            <a:pPr marL="342900" indent="-342900">
              <a:lnSpc>
                <a:spcPct val="200000"/>
              </a:lnSpc>
              <a:buFont typeface="+mj-lt"/>
              <a:buAutoNum type="arabicPeriod" startAt="3"/>
            </a:pPr>
            <a:r>
              <a:rPr lang="de-DE" dirty="0"/>
              <a:t>Das Studiendekanat bucht für Sie das Fach mit Empfehlungsschreiben (keine Änderung mehr möglich!)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 startAt="3"/>
            </a:pPr>
            <a:r>
              <a:rPr lang="de-DE" dirty="0" smtClean="0"/>
              <a:t>Die </a:t>
            </a:r>
            <a:r>
              <a:rPr lang="de-DE" dirty="0"/>
              <a:t>anderen Tertiale können Sie selbst ab Ihrer Startzeit buchen</a:t>
            </a:r>
          </a:p>
          <a:p>
            <a:pPr marL="0" indent="0">
              <a:lnSpc>
                <a:spcPct val="200000"/>
              </a:lnSpc>
              <a:buNone/>
            </a:pP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3" y="2920225"/>
            <a:ext cx="58197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3913800" y="2564904"/>
            <a:ext cx="1534128" cy="14401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500" dirty="0" err="1" smtClean="0"/>
          </a:p>
        </p:txBody>
      </p:sp>
    </p:spTree>
    <p:extLst>
      <p:ext uri="{BB962C8B-B14F-4D97-AF65-F5344CB8AC3E}">
        <p14:creationId xmlns:p14="http://schemas.microsoft.com/office/powerpoint/2010/main" val="282686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266930"/>
            <a:ext cx="5817916" cy="390295"/>
          </a:xfrm>
        </p:spPr>
        <p:txBody>
          <a:bodyPr/>
          <a:lstStyle/>
          <a:p>
            <a:r>
              <a:rPr lang="de-DE" dirty="0" smtClean="0"/>
              <a:t>Allgemeine Informationen zum PJ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6757E-3ECD-4C4A-8E65-6819B2B6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27.7.2023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13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657225"/>
            <a:ext cx="1335920" cy="390295"/>
          </a:xfrm>
        </p:spPr>
        <p:txBody>
          <a:bodyPr/>
          <a:lstStyle/>
          <a:p>
            <a:r>
              <a:rPr lang="de-DE" dirty="0" smtClean="0"/>
              <a:t>Fristen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4"/>
          </p:nvPr>
        </p:nvSpPr>
        <p:spPr>
          <a:xfrm>
            <a:off x="983432" y="1700808"/>
            <a:ext cx="10585176" cy="4824450"/>
          </a:xfrm>
        </p:spPr>
        <p:txBody>
          <a:bodyPr/>
          <a:lstStyle/>
          <a:p>
            <a:pPr marL="0" indent="0">
              <a:buClr>
                <a:schemeClr val="bg2"/>
              </a:buClr>
              <a:buSzPct val="140000"/>
              <a:buNone/>
            </a:pPr>
            <a:r>
              <a:rPr lang="de-DE" sz="1400" dirty="0"/>
              <a:t>Die aktuellen Termine </a:t>
            </a:r>
            <a:endParaRPr lang="de-DE" sz="1400" dirty="0" smtClean="0"/>
          </a:p>
          <a:p>
            <a:pPr marL="0" indent="0">
              <a:buClr>
                <a:schemeClr val="bg2"/>
              </a:buClr>
              <a:buSzPct val="140000"/>
              <a:buNone/>
            </a:pPr>
            <a:r>
              <a:rPr lang="de-DE" sz="1400" dirty="0" smtClean="0"/>
              <a:t>sowie </a:t>
            </a:r>
            <a:r>
              <a:rPr lang="de-DE" sz="1400" dirty="0"/>
              <a:t>die Vorlagen finden Sie immer </a:t>
            </a:r>
            <a:endParaRPr lang="de-DE" sz="1400" dirty="0" smtClean="0"/>
          </a:p>
          <a:p>
            <a:pPr marL="0" indent="0">
              <a:buClr>
                <a:schemeClr val="bg2"/>
              </a:buClr>
              <a:buSzPct val="140000"/>
              <a:buNone/>
            </a:pPr>
            <a:r>
              <a:rPr lang="de-DE" sz="1400" dirty="0" smtClean="0"/>
              <a:t>auf </a:t>
            </a:r>
            <a:r>
              <a:rPr lang="de-DE" sz="1400" dirty="0"/>
              <a:t>unserer Homepage </a:t>
            </a:r>
          </a:p>
          <a:p>
            <a:pPr marL="285750" indent="-285750">
              <a:buClr>
                <a:schemeClr val="bg2"/>
              </a:buClr>
              <a:buSzPct val="140000"/>
            </a:pPr>
            <a:endParaRPr lang="de-DE" sz="1400" dirty="0">
              <a:hlinkClick r:id="rId2"/>
            </a:endParaRPr>
          </a:p>
          <a:p>
            <a:pPr marL="0" indent="0">
              <a:buClr>
                <a:schemeClr val="bg2"/>
              </a:buClr>
              <a:buSzPct val="140000"/>
              <a:buNone/>
            </a:pPr>
            <a:r>
              <a:rPr lang="de-DE" sz="1400" dirty="0">
                <a:hlinkClick r:id="rId2"/>
              </a:rPr>
              <a:t>www.mecum-online.de</a:t>
            </a:r>
            <a:r>
              <a:rPr lang="de-DE" sz="1400" dirty="0"/>
              <a:t> </a:t>
            </a:r>
            <a:r>
              <a:rPr lang="de-DE" sz="1400" dirty="0">
                <a:sym typeface="Wingdings" panose="05000000000000000000" pitchFamily="2" charset="2"/>
              </a:rPr>
              <a:t> </a:t>
            </a:r>
            <a:endParaRPr lang="de-DE" sz="1400" dirty="0" smtClean="0">
              <a:sym typeface="Wingdings" panose="05000000000000000000" pitchFamily="2" charset="2"/>
            </a:endParaRPr>
          </a:p>
          <a:p>
            <a:pPr marL="0" indent="0">
              <a:buClr>
                <a:schemeClr val="bg2"/>
              </a:buClr>
              <a:buSzPct val="140000"/>
              <a:buNone/>
            </a:pPr>
            <a:r>
              <a:rPr lang="de-DE" sz="1400" dirty="0" smtClean="0">
                <a:sym typeface="Wingdings" panose="05000000000000000000" pitchFamily="2" charset="2"/>
              </a:rPr>
              <a:t>Praktisches </a:t>
            </a:r>
            <a:r>
              <a:rPr lang="de-DE" sz="1400" dirty="0">
                <a:sym typeface="Wingdings" panose="05000000000000000000" pitchFamily="2" charset="2"/>
              </a:rPr>
              <a:t>Jahr</a:t>
            </a:r>
          </a:p>
          <a:p>
            <a:pPr marL="0" indent="0">
              <a:buClr>
                <a:schemeClr val="bg2"/>
              </a:buClr>
              <a:buSzPct val="140000"/>
              <a:buNone/>
            </a:pPr>
            <a:r>
              <a:rPr lang="de-DE" sz="1400" dirty="0">
                <a:sym typeface="Wingdings" panose="05000000000000000000" pitchFamily="2" charset="2"/>
              </a:rPr>
              <a:t>und im PJ-Portal</a:t>
            </a:r>
            <a:endParaRPr lang="de-DE" sz="1400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1268760"/>
            <a:ext cx="76581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16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266930"/>
            <a:ext cx="5817916" cy="390295"/>
          </a:xfrm>
        </p:spPr>
        <p:txBody>
          <a:bodyPr/>
          <a:lstStyle/>
          <a:p>
            <a:r>
              <a:rPr lang="de-DE" dirty="0" smtClean="0"/>
              <a:t>Allgemeine Informationen zum PJ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6757E-3ECD-4C4A-8E65-6819B2B6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27.7.2023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14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657225"/>
            <a:ext cx="2962968" cy="390295"/>
          </a:xfrm>
        </p:spPr>
        <p:txBody>
          <a:bodyPr/>
          <a:lstStyle/>
          <a:p>
            <a:r>
              <a:rPr lang="de-DE" dirty="0" smtClean="0"/>
              <a:t>Ansprechpartner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4"/>
          </p:nvPr>
        </p:nvSpPr>
        <p:spPr>
          <a:xfrm>
            <a:off x="839416" y="1484784"/>
            <a:ext cx="10729192" cy="482445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Frau Birgit Heigl und Herr Michael Dahlmann</a:t>
            </a:r>
          </a:p>
          <a:p>
            <a:pPr marL="0" indent="0">
              <a:buNone/>
            </a:pPr>
            <a:r>
              <a:rPr lang="de-DE" dirty="0"/>
              <a:t>Studiendekanat der Medizinischen Fakultät</a:t>
            </a:r>
          </a:p>
          <a:p>
            <a:pPr marL="0" indent="0">
              <a:buNone/>
            </a:pPr>
            <a:r>
              <a:rPr lang="de-DE" dirty="0"/>
              <a:t>PJ-Büro</a:t>
            </a:r>
          </a:p>
          <a:p>
            <a:endParaRPr lang="de-DE" dirty="0"/>
          </a:p>
          <a:p>
            <a:r>
              <a:rPr lang="de-DE" dirty="0"/>
              <a:t>Telefon: 089 / 4400-58910 oder 58912</a:t>
            </a:r>
          </a:p>
          <a:p>
            <a:r>
              <a:rPr lang="de-DE" b="1" dirty="0"/>
              <a:t>E-Mail: </a:t>
            </a:r>
            <a:r>
              <a:rPr lang="de-DE" dirty="0">
                <a:hlinkClick r:id="rId2"/>
              </a:rPr>
              <a:t>pj-buero@med.uni-muenchen.de</a:t>
            </a:r>
            <a:r>
              <a:rPr lang="de-DE" dirty="0"/>
              <a:t> </a:t>
            </a:r>
          </a:p>
          <a:p>
            <a:r>
              <a:rPr lang="de-DE" b="1" dirty="0"/>
              <a:t>E-Mail für Empfehlungsschreiben:</a:t>
            </a:r>
            <a:r>
              <a:rPr lang="de-DE" dirty="0"/>
              <a:t> </a:t>
            </a:r>
            <a:r>
              <a:rPr lang="de-DE" dirty="0" smtClean="0">
                <a:hlinkClick r:id="rId3"/>
              </a:rPr>
              <a:t>pj-empfehlungsschreiben@dek.med.uni-muenchen.de</a:t>
            </a:r>
            <a:endParaRPr lang="de-DE" dirty="0"/>
          </a:p>
          <a:p>
            <a:r>
              <a:rPr lang="de-DE" dirty="0"/>
              <a:t>Internet: </a:t>
            </a:r>
            <a:r>
              <a:rPr lang="de-DE" dirty="0">
                <a:hlinkClick r:id="rId4"/>
              </a:rPr>
              <a:t>www.mecum-online.de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634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9127B5-A2CD-47E7-9DB4-761E49A45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5420" y="2276872"/>
            <a:ext cx="3157032" cy="565146"/>
          </a:xfrm>
        </p:spPr>
        <p:txBody>
          <a:bodyPr/>
          <a:lstStyle/>
          <a:p>
            <a:r>
              <a:rPr lang="de-DE" smtClean="0"/>
              <a:t>Vielen Dank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3CBBF0-EC76-4826-ACAC-8B9DA684D6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Haben Sie noch Fragen zu den Empfehlungsschreiben?</a:t>
            </a:r>
          </a:p>
          <a:p>
            <a:r>
              <a:rPr lang="de-DE" dirty="0" smtClean="0"/>
              <a:t>(Allgemeine Fragen zum PJ stellen Sie bitte </a:t>
            </a:r>
            <a:r>
              <a:rPr lang="de-DE" smtClean="0"/>
              <a:t>am 23.10.2023 </a:t>
            </a:r>
            <a:r>
              <a:rPr lang="de-DE" dirty="0" smtClean="0"/>
              <a:t>in der Infoveranstaltung PJ!)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D193A8-F013-483B-87F5-0A697F590C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5420" y="2843792"/>
            <a:ext cx="6306933" cy="565146"/>
          </a:xfrm>
        </p:spPr>
        <p:txBody>
          <a:bodyPr/>
          <a:lstStyle/>
          <a:p>
            <a:r>
              <a:rPr lang="de-DE" smtClean="0"/>
              <a:t>für Ihre Aufmerksamkeit!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221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249F5A-3974-4954-8EF5-A2EF23B28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5420" y="1292748"/>
            <a:ext cx="3464809" cy="565146"/>
          </a:xfrm>
        </p:spPr>
        <p:txBody>
          <a:bodyPr/>
          <a:lstStyle/>
          <a:p>
            <a:r>
              <a:rPr lang="de-DE" dirty="0" smtClean="0"/>
              <a:t>Zoom-Regeln</a:t>
            </a:r>
            <a:endParaRPr lang="de-DE" sz="320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34005BF-7CB2-44AE-8540-BE3FADEE1F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767408" y="6616089"/>
            <a:ext cx="9625376" cy="180000"/>
          </a:xfrm>
        </p:spPr>
        <p:txBody>
          <a:bodyPr/>
          <a:lstStyle/>
          <a:p>
            <a:r>
              <a:rPr lang="de-DE" dirty="0" smtClean="0"/>
              <a:t>27.7.2023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CE0D6AF-1AEB-442B-856F-83C2BB5CD32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911424" y="2204864"/>
            <a:ext cx="8784976" cy="270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3F3F3F"/>
              </a:buClr>
              <a:buSzPts val="2800"/>
              <a:buFont typeface="Verdana" panose="020B0604030504040204" pitchFamily="34" charset="0"/>
              <a:buChar char="∙"/>
            </a:pPr>
            <a:r>
              <a:rPr lang="de-DE" sz="1600" dirty="0"/>
              <a:t>Alle Teilnehmer sind </a:t>
            </a:r>
            <a:r>
              <a:rPr lang="de-DE" sz="1600" b="1" dirty="0"/>
              <a:t>stummgeschaltet</a:t>
            </a:r>
            <a:r>
              <a:rPr lang="de-DE" sz="1600" dirty="0"/>
              <a:t>, auch die Videos werden aus sein.</a:t>
            </a:r>
          </a:p>
          <a:p>
            <a:pPr marL="285750" lvl="0" indent="-285750">
              <a:spcBef>
                <a:spcPts val="1000"/>
              </a:spcBef>
              <a:buClr>
                <a:srgbClr val="3F3F3F"/>
              </a:buClr>
              <a:buSzPts val="2800"/>
              <a:buFont typeface="Verdana" panose="020B0604030504040204" pitchFamily="34" charset="0"/>
              <a:buChar char="∙"/>
            </a:pPr>
            <a:r>
              <a:rPr lang="de-DE" sz="1600" dirty="0"/>
              <a:t>Es werden nur die Moderatoren zu hören sein.</a:t>
            </a:r>
          </a:p>
          <a:p>
            <a:pPr marL="285750" lvl="0" indent="-285750">
              <a:spcBef>
                <a:spcPts val="1000"/>
              </a:spcBef>
              <a:buClr>
                <a:srgbClr val="3F3F3F"/>
              </a:buClr>
              <a:buSzPts val="2800"/>
              <a:buFont typeface="Verdana" panose="020B0604030504040204" pitchFamily="34" charset="0"/>
              <a:buChar char="∙"/>
            </a:pPr>
            <a:r>
              <a:rPr lang="de-DE" sz="1600" dirty="0"/>
              <a:t>Wer einen Beitrag oder eine Frage hat, kann uns diese über </a:t>
            </a:r>
            <a:r>
              <a:rPr lang="de-DE" sz="1600" b="1" dirty="0"/>
              <a:t>F&amp;A</a:t>
            </a:r>
            <a:r>
              <a:rPr lang="de-DE" sz="1600" dirty="0"/>
              <a:t> </a:t>
            </a:r>
            <a:r>
              <a:rPr lang="de-DE" sz="1600" dirty="0" smtClean="0"/>
              <a:t>mitteilen.</a:t>
            </a:r>
            <a:endParaRPr lang="de-DE" sz="1600" dirty="0"/>
          </a:p>
          <a:p>
            <a:pPr marL="285750" lvl="0" indent="-285750">
              <a:spcBef>
                <a:spcPts val="1000"/>
              </a:spcBef>
              <a:buClr>
                <a:srgbClr val="3F3F3F"/>
              </a:buClr>
              <a:buSzPts val="2800"/>
              <a:buFont typeface="Verdana" panose="020B0604030504040204" pitchFamily="34" charset="0"/>
              <a:buChar char="∙"/>
            </a:pPr>
            <a:r>
              <a:rPr lang="de-DE" sz="1600" dirty="0"/>
              <a:t>Bitte stellen Sie Fragen über F&amp;A nur, wenn der Sprecher Sie dazu auffordert. Dann werden die Fragen in Echtzeit beantwortet</a:t>
            </a:r>
            <a:r>
              <a:rPr lang="de-DE" sz="1600" dirty="0" smtClean="0"/>
              <a:t>.</a:t>
            </a:r>
          </a:p>
          <a:p>
            <a:pPr marL="285750" lvl="0" indent="-285750">
              <a:spcBef>
                <a:spcPts val="1000"/>
              </a:spcBef>
              <a:buClr>
                <a:srgbClr val="3F3F3F"/>
              </a:buClr>
              <a:buSzPts val="2800"/>
              <a:buFont typeface="Verdana" panose="020B0604030504040204" pitchFamily="34" charset="0"/>
              <a:buChar char="∙"/>
            </a:pPr>
            <a:r>
              <a:rPr lang="de-DE" sz="1600" dirty="0" smtClean="0"/>
              <a:t>Die </a:t>
            </a:r>
            <a:r>
              <a:rPr lang="de-DE" sz="1600" dirty="0"/>
              <a:t>Veranstaltung wird </a:t>
            </a:r>
            <a:r>
              <a:rPr lang="de-DE" sz="1600" u="sng" dirty="0" smtClean="0"/>
              <a:t>nicht</a:t>
            </a:r>
            <a:r>
              <a:rPr lang="de-DE" sz="1600" dirty="0" smtClean="0"/>
              <a:t> aufgezeichnet.</a:t>
            </a:r>
          </a:p>
          <a:p>
            <a:pPr marL="285750" lvl="0" indent="-285750">
              <a:spcBef>
                <a:spcPts val="1000"/>
              </a:spcBef>
              <a:buClr>
                <a:srgbClr val="3F3F3F"/>
              </a:buClr>
              <a:buSzPts val="2800"/>
              <a:buFont typeface="Verdana" panose="020B0604030504040204" pitchFamily="34" charset="0"/>
              <a:buChar char="∙"/>
            </a:pPr>
            <a:r>
              <a:rPr lang="de-DE" sz="1600" dirty="0" smtClean="0"/>
              <a:t>Wer </a:t>
            </a:r>
            <a:r>
              <a:rPr lang="de-DE" sz="1600" dirty="0"/>
              <a:t>nicht will, dass man seinen Namen sehen kann, wird gebeten, seinen Benutzernamen entsprechend zu ändern</a:t>
            </a:r>
          </a:p>
        </p:txBody>
      </p:sp>
    </p:spTree>
    <p:extLst>
      <p:ext uri="{BB962C8B-B14F-4D97-AF65-F5344CB8AC3E}">
        <p14:creationId xmlns:p14="http://schemas.microsoft.com/office/powerpoint/2010/main" val="379175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7851BB-C476-4CB2-ABB2-7AD9E33DE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1427292" cy="390295"/>
          </a:xfrm>
        </p:spPr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6385792-D155-4F1A-BC54-D9183C8E1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27.7.2023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477DB7-4C87-4CEA-AB5E-14142A3F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6B39713-7D68-4A1C-AAB2-A3C38687C5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  <a:tabLst>
                <a:tab pos="6996113" algn="r"/>
              </a:tabLst>
            </a:pPr>
            <a:r>
              <a:rPr lang="de-DE" b="1" dirty="0"/>
              <a:t> Das PJ-Portal</a:t>
            </a:r>
          </a:p>
          <a:p>
            <a:pPr marL="342900" indent="-342900"/>
            <a:r>
              <a:rPr lang="de-DE" dirty="0" smtClean="0"/>
              <a:t>Kurzer Einblick: PJ-Portal </a:t>
            </a:r>
            <a:endParaRPr lang="de-DE" dirty="0"/>
          </a:p>
          <a:p>
            <a:pPr marL="342900" indent="-342900"/>
            <a:r>
              <a:rPr lang="de-DE" b="1" dirty="0" smtClean="0"/>
              <a:t>PJ- </a:t>
            </a:r>
            <a:r>
              <a:rPr lang="de-DE" b="1" dirty="0"/>
              <a:t>Empfehlungsschreiben</a:t>
            </a:r>
          </a:p>
          <a:p>
            <a:pPr marL="285750" indent="-285750">
              <a:tabLst>
                <a:tab pos="6996113" algn="r"/>
              </a:tabLst>
            </a:pPr>
            <a:r>
              <a:rPr lang="de-DE" dirty="0"/>
              <a:t>Was ist ein PJ-Empfehlungsschreiben?</a:t>
            </a:r>
            <a:r>
              <a:rPr lang="de-DE" b="1" dirty="0">
                <a:solidFill>
                  <a:schemeClr val="tx2"/>
                </a:solidFill>
              </a:rPr>
              <a:t>	</a:t>
            </a:r>
          </a:p>
          <a:p>
            <a:pPr marL="285750" indent="-285750">
              <a:tabLst>
                <a:tab pos="6996113" algn="r"/>
              </a:tabLst>
            </a:pPr>
            <a:r>
              <a:rPr lang="de-DE" dirty="0" smtClean="0"/>
              <a:t>Das neue Verfahren</a:t>
            </a:r>
            <a:endParaRPr lang="de-DE" dirty="0"/>
          </a:p>
          <a:p>
            <a:pPr marL="285750" indent="-285750">
              <a:tabLst>
                <a:tab pos="6996113" algn="r"/>
              </a:tabLst>
            </a:pPr>
            <a:r>
              <a:rPr lang="de-DE" dirty="0"/>
              <a:t>Wie bewirbt man sich um ein PJ-Empfehlungsschreiben?</a:t>
            </a:r>
          </a:p>
          <a:p>
            <a:pPr marL="285750" indent="-285750">
              <a:tabLst>
                <a:tab pos="6996113" algn="r"/>
              </a:tabLst>
            </a:pPr>
            <a:r>
              <a:rPr lang="de-DE" dirty="0"/>
              <a:t>Regeln und Vorlagen</a:t>
            </a:r>
          </a:p>
          <a:p>
            <a:pPr marL="285750" indent="-285750">
              <a:tabLst>
                <a:tab pos="6996113" algn="r"/>
              </a:tabLst>
            </a:pPr>
            <a:r>
              <a:rPr lang="de-DE" dirty="0" smtClean="0"/>
              <a:t>Fristen</a:t>
            </a:r>
            <a:endParaRPr lang="de-DE" dirty="0"/>
          </a:p>
          <a:p>
            <a:pPr marL="342900" indent="-342900">
              <a:buFont typeface="+mj-lt"/>
              <a:buAutoNum type="arabicPeriod" startAt="3"/>
              <a:tabLst>
                <a:tab pos="6996113" algn="r"/>
              </a:tabLst>
            </a:pPr>
            <a:r>
              <a:rPr lang="de-DE" b="1" dirty="0"/>
              <a:t> Kontaktdaten und Ansprechpartner</a:t>
            </a:r>
          </a:p>
          <a:p>
            <a:pPr marL="342900" indent="-342900">
              <a:buFont typeface="+mj-lt"/>
              <a:buAutoNum type="arabicPeriod" startAt="3"/>
              <a:tabLst>
                <a:tab pos="6996113" algn="r"/>
              </a:tabLst>
            </a:pPr>
            <a:r>
              <a:rPr lang="de-DE" b="1" dirty="0"/>
              <a:t> Fragen und Antworten!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80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249F5A-3974-4954-8EF5-A2EF23B28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5420" y="1292748"/>
            <a:ext cx="4038684" cy="565146"/>
          </a:xfrm>
        </p:spPr>
        <p:txBody>
          <a:bodyPr/>
          <a:lstStyle/>
          <a:p>
            <a:r>
              <a:rPr lang="de-DE" sz="3200" dirty="0" smtClean="0"/>
              <a:t>Kurzer Einblick:</a:t>
            </a:r>
            <a:endParaRPr lang="de-DE" sz="32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E71401-A9FE-4622-8A0B-1556E0D3C7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09" y="1857894"/>
            <a:ext cx="4489128" cy="565146"/>
          </a:xfrm>
        </p:spPr>
        <p:txBody>
          <a:bodyPr/>
          <a:lstStyle/>
          <a:p>
            <a:r>
              <a:rPr lang="de-DE" dirty="0" smtClean="0"/>
              <a:t>www.pj-portal.de</a:t>
            </a:r>
            <a:endParaRPr lang="de-DE" sz="320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34005BF-7CB2-44AE-8540-BE3FADEE1F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 smtClean="0"/>
              <a:t>27.7.2023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CE0D6AF-1AEB-442B-856F-83C2BB5CD32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" t="1288" r="-121" b="18288"/>
          <a:stretch/>
        </p:blipFill>
        <p:spPr bwMode="auto">
          <a:xfrm>
            <a:off x="2135560" y="2852936"/>
            <a:ext cx="7124793" cy="269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8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266930"/>
            <a:ext cx="2417947" cy="390295"/>
          </a:xfrm>
        </p:spPr>
        <p:txBody>
          <a:bodyPr/>
          <a:lstStyle/>
          <a:p>
            <a:r>
              <a:rPr lang="de-DE" dirty="0" smtClean="0"/>
              <a:t>Das PJ-Portal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6757E-3ECD-4C4A-8E65-6819B2B6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27.7.2023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5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657225"/>
            <a:ext cx="2440389" cy="390295"/>
          </a:xfrm>
        </p:spPr>
        <p:txBody>
          <a:bodyPr/>
          <a:lstStyle/>
          <a:p>
            <a:r>
              <a:rPr lang="de-DE" dirty="0" smtClean="0"/>
              <a:t>Registrierung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93168D8-8BE1-430C-A650-11245C0B17C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11424" y="1412776"/>
            <a:ext cx="10225136" cy="518449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Videoanleitung</a:t>
            </a:r>
            <a:r>
              <a:rPr lang="de-DE" dirty="0" smtClean="0"/>
              <a:t>: </a:t>
            </a:r>
            <a:r>
              <a:rPr lang="de-DE" dirty="0"/>
              <a:t>https://</a:t>
            </a:r>
            <a:r>
              <a:rPr lang="de-DE" dirty="0" smtClean="0"/>
              <a:t>www.mecum.med.uni-muenchen.de/praktisches_jahr/bewerbung_fristen/pj_portal/index.html </a:t>
            </a:r>
            <a:r>
              <a:rPr lang="de-DE" dirty="0"/>
              <a:t>mecum-online.de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Praktisches Jahr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Videoanleitung </a:t>
            </a:r>
          </a:p>
          <a:p>
            <a:pPr marL="0" indent="0">
              <a:buNone/>
            </a:pPr>
            <a:r>
              <a:rPr lang="de-DE" dirty="0" smtClean="0"/>
              <a:t>Aktiv ab dem </a:t>
            </a:r>
            <a:r>
              <a:rPr lang="de-DE" b="1" dirty="0" smtClean="0"/>
              <a:t>24.10.2023, </a:t>
            </a:r>
            <a:r>
              <a:rPr lang="de-DE" dirty="0" smtClean="0"/>
              <a:t>Infoveranstaltung mit allen Infos zum PJ : </a:t>
            </a:r>
            <a:r>
              <a:rPr lang="de-DE" b="1" dirty="0" smtClean="0"/>
              <a:t>23.10.2023</a:t>
            </a:r>
            <a:endParaRPr lang="de-DE" b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2564904"/>
            <a:ext cx="6849431" cy="4172532"/>
          </a:xfrm>
          <a:prstGeom prst="rect">
            <a:avLst/>
          </a:prstGeom>
        </p:spPr>
      </p:pic>
      <p:sp>
        <p:nvSpPr>
          <p:cNvPr id="9" name="Pfeil nach oben 8"/>
          <p:cNvSpPr/>
          <p:nvPr/>
        </p:nvSpPr>
        <p:spPr bwMode="auto">
          <a:xfrm rot="5400000">
            <a:off x="1465506" y="4661078"/>
            <a:ext cx="622997" cy="1045028"/>
          </a:xfrm>
          <a:prstGeom prst="up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70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266930"/>
            <a:ext cx="2417947" cy="390295"/>
          </a:xfrm>
        </p:spPr>
        <p:txBody>
          <a:bodyPr/>
          <a:lstStyle/>
          <a:p>
            <a:r>
              <a:rPr lang="de-DE" dirty="0" smtClean="0"/>
              <a:t>Das PJ-Portal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6757E-3ECD-4C4A-8E65-6819B2B6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27.7.2023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6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657225"/>
            <a:ext cx="2852361" cy="390295"/>
          </a:xfrm>
        </p:spPr>
        <p:txBody>
          <a:bodyPr/>
          <a:lstStyle/>
          <a:p>
            <a:r>
              <a:rPr lang="de-DE" dirty="0" smtClean="0"/>
              <a:t>Video-Anleitung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874712" y="5496188"/>
            <a:ext cx="104648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500" dirty="0"/>
              <a:t>Leitfaden als PDF: </a:t>
            </a:r>
            <a:r>
              <a:rPr lang="de-DE" sz="1500" dirty="0">
                <a:hlinkClick r:id="rId2"/>
              </a:rPr>
              <a:t>https://</a:t>
            </a:r>
            <a:r>
              <a:rPr lang="de-DE" sz="1500" dirty="0" smtClean="0">
                <a:hlinkClick r:id="rId2"/>
              </a:rPr>
              <a:t>www.mecum.med.uni-muenchen.de/praktisches_jahr/bewerbung_fristen/pj_portal/pj_portal.pdf</a:t>
            </a:r>
            <a:r>
              <a:rPr lang="de-DE" sz="1500" dirty="0" smtClean="0"/>
              <a:t> </a:t>
            </a:r>
            <a:endParaRPr lang="de-DE" sz="15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183" y="1216662"/>
            <a:ext cx="4279525" cy="427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266930"/>
            <a:ext cx="4469791" cy="390295"/>
          </a:xfrm>
        </p:spPr>
        <p:txBody>
          <a:bodyPr/>
          <a:lstStyle/>
          <a:p>
            <a:r>
              <a:rPr lang="de-DE" dirty="0" smtClean="0"/>
              <a:t>PJ-Empfehlungsschreiben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7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657225"/>
            <a:ext cx="6576137" cy="390295"/>
          </a:xfrm>
        </p:spPr>
        <p:txBody>
          <a:bodyPr/>
          <a:lstStyle/>
          <a:p>
            <a:r>
              <a:rPr lang="de-DE" dirty="0" smtClean="0"/>
              <a:t>Was ist ein PJ-Empfehlungsschreiben?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4"/>
          </p:nvPr>
        </p:nvSpPr>
        <p:spPr>
          <a:xfrm>
            <a:off x="695400" y="1484784"/>
            <a:ext cx="10585176" cy="4824450"/>
          </a:xfrm>
        </p:spPr>
        <p:txBody>
          <a:bodyPr/>
          <a:lstStyle/>
          <a:p>
            <a:r>
              <a:rPr lang="de-DE" dirty="0"/>
              <a:t>Ein PJ-Empfehlungsschreiben ermöglicht eine bevorzugte PJ-Einteilung, die mittels einer frühzeitigen Freischaltung im PJ-Portal </a:t>
            </a:r>
            <a:r>
              <a:rPr lang="de-DE" dirty="0" smtClean="0"/>
              <a:t>geschieht</a:t>
            </a:r>
          </a:p>
          <a:p>
            <a:endParaRPr lang="de-DE" dirty="0"/>
          </a:p>
          <a:p>
            <a:r>
              <a:rPr lang="de-DE" dirty="0" smtClean="0"/>
              <a:t>PJ-Empfehlungsschreiben </a:t>
            </a:r>
            <a:r>
              <a:rPr lang="de-DE" dirty="0"/>
              <a:t>werden von Universitätskliniken, Lehrkrankenhäusern und Praxen </a:t>
            </a:r>
            <a:r>
              <a:rPr lang="de-DE" dirty="0" smtClean="0"/>
              <a:t>vergeben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Ein Empfehlungsschreiben ist keine Bestätigung für den Platz, </a:t>
            </a:r>
            <a:r>
              <a:rPr lang="de-DE" dirty="0" err="1" smtClean="0"/>
              <a:t>Bewerber:innen</a:t>
            </a:r>
            <a:r>
              <a:rPr lang="de-DE" dirty="0" smtClean="0"/>
              <a:t> </a:t>
            </a:r>
            <a:r>
              <a:rPr lang="de-DE" dirty="0"/>
              <a:t>mit genehmigtem Härtefallantrag haben trotzdem </a:t>
            </a:r>
            <a:r>
              <a:rPr lang="de-DE" dirty="0" smtClean="0"/>
              <a:t>Vorrang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Jede/r Studierende </a:t>
            </a:r>
            <a:r>
              <a:rPr lang="de-DE" dirty="0"/>
              <a:t>darf </a:t>
            </a:r>
            <a:r>
              <a:rPr lang="de-DE" b="1" dirty="0"/>
              <a:t>max. 3 Empfehlungsschreiben </a:t>
            </a:r>
            <a:r>
              <a:rPr lang="de-DE" dirty="0"/>
              <a:t>beantragen (1 </a:t>
            </a:r>
            <a:r>
              <a:rPr lang="de-DE" dirty="0" smtClean="0"/>
              <a:t>pro </a:t>
            </a:r>
            <a:r>
              <a:rPr lang="de-DE" dirty="0"/>
              <a:t>Fach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Die PJ-Empfehlungsschreiben sind eine Zusatzleistung des Dekanats für besonders motivierte und leistungsstarke Studierende und es besteht darauf kein genereller Anspruch.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Es ist natürlich auch möglich, ohne Empfehlungsschreiben PJ-Plätze zu buchen.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99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266930"/>
            <a:ext cx="4469791" cy="390295"/>
          </a:xfrm>
        </p:spPr>
        <p:txBody>
          <a:bodyPr/>
          <a:lstStyle/>
          <a:p>
            <a:r>
              <a:rPr lang="de-DE" dirty="0" smtClean="0"/>
              <a:t>PJ-Empfehlungsschreiben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6757E-3ECD-4C4A-8E65-6819B2B6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27.7.2023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8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657225"/>
            <a:ext cx="3953624" cy="390295"/>
          </a:xfrm>
        </p:spPr>
        <p:txBody>
          <a:bodyPr/>
          <a:lstStyle/>
          <a:p>
            <a:r>
              <a:rPr lang="de-DE" dirty="0" smtClean="0"/>
              <a:t>Wie bewirbt man sich?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4"/>
          </p:nvPr>
        </p:nvSpPr>
        <p:spPr>
          <a:xfrm>
            <a:off x="874712" y="1700808"/>
            <a:ext cx="10297144" cy="4824450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260514035"/>
              </p:ext>
            </p:extLst>
          </p:nvPr>
        </p:nvGraphicFramePr>
        <p:xfrm>
          <a:off x="407368" y="800708"/>
          <a:ext cx="113772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1919536" y="4293096"/>
            <a:ext cx="8496944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/>
              <a:t>E-Mail für die Bew</a:t>
            </a:r>
            <a:r>
              <a:rPr lang="de-DE" sz="1500" dirty="0"/>
              <a:t>erbung: </a:t>
            </a:r>
            <a:r>
              <a:rPr lang="de-DE" sz="1500" dirty="0" smtClean="0">
                <a:hlinkClick r:id="rId7"/>
              </a:rPr>
              <a:t>pj-empfehlungsschreiben@dek.med.uni-muenchen.de</a:t>
            </a:r>
            <a:endParaRPr lang="de-DE" sz="1500" dirty="0"/>
          </a:p>
          <a:p>
            <a:pPr algn="l"/>
            <a:endParaRPr lang="de-DE" sz="1500" dirty="0"/>
          </a:p>
          <a:p>
            <a:pPr algn="l"/>
            <a:r>
              <a:rPr lang="de-DE" sz="1500" dirty="0"/>
              <a:t>Vorteile: Transparenz, keine Möglichkeit, dass 1 Person alle Empfehlungsschreiben bekommt</a:t>
            </a:r>
          </a:p>
          <a:p>
            <a:pPr algn="l"/>
            <a:endParaRPr lang="de-DE" sz="1500" dirty="0"/>
          </a:p>
          <a:p>
            <a:r>
              <a:rPr lang="de-DE" sz="1500" dirty="0"/>
              <a:t>Sollten Sie für ein Empfehlungsschreiben ausgewählt worden sein, werden Sie spätestens zu den gegebenen Fristen durch das Dekanat informiert. Es werden keine Absagen verschickt</a:t>
            </a:r>
          </a:p>
          <a:p>
            <a:pPr algn="l"/>
            <a:endParaRPr lang="de-DE" sz="1500" dirty="0" smtClean="0"/>
          </a:p>
        </p:txBody>
      </p:sp>
    </p:spTree>
    <p:extLst>
      <p:ext uri="{BB962C8B-B14F-4D97-AF65-F5344CB8AC3E}">
        <p14:creationId xmlns:p14="http://schemas.microsoft.com/office/powerpoint/2010/main" val="170402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266930"/>
            <a:ext cx="4469791" cy="390295"/>
          </a:xfrm>
        </p:spPr>
        <p:txBody>
          <a:bodyPr/>
          <a:lstStyle/>
          <a:p>
            <a:r>
              <a:rPr lang="de-DE" dirty="0" smtClean="0"/>
              <a:t>PJ-Empfehlungsschreiben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6757E-3ECD-4C4A-8E65-6819B2B6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27.7.2023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9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657225"/>
            <a:ext cx="1321493" cy="390295"/>
          </a:xfrm>
        </p:spPr>
        <p:txBody>
          <a:bodyPr/>
          <a:lstStyle/>
          <a:p>
            <a:r>
              <a:rPr lang="de-DE" dirty="0" smtClean="0"/>
              <a:t>Regeln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4"/>
          </p:nvPr>
        </p:nvSpPr>
        <p:spPr>
          <a:xfrm>
            <a:off x="1055440" y="1700808"/>
            <a:ext cx="10513168" cy="4824450"/>
          </a:xfrm>
        </p:spPr>
        <p:txBody>
          <a:bodyPr/>
          <a:lstStyle/>
          <a:p>
            <a:pPr lvl="0"/>
            <a:r>
              <a:rPr lang="de-DE" dirty="0"/>
              <a:t>Frist einhalten!</a:t>
            </a:r>
          </a:p>
          <a:p>
            <a:pPr lvl="0"/>
            <a:r>
              <a:rPr lang="de-DE" dirty="0"/>
              <a:t>Nach Vorlagen Motivationsschreiben (max. ½ Seite) </a:t>
            </a:r>
            <a:r>
              <a:rPr lang="de-DE"/>
              <a:t>und </a:t>
            </a:r>
            <a:r>
              <a:rPr lang="de-DE" smtClean="0"/>
              <a:t>tabellarischen </a:t>
            </a:r>
            <a:r>
              <a:rPr lang="de-DE" dirty="0"/>
              <a:t>Lebenslauf (max. 1 Seite) schreiben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Beide Dokumente zusammen in </a:t>
            </a:r>
            <a:r>
              <a:rPr lang="de-DE" u="sng" dirty="0"/>
              <a:t>einer</a:t>
            </a:r>
            <a:r>
              <a:rPr lang="de-DE" dirty="0"/>
              <a:t> PDF-Datei an das PJ-Büro: </a:t>
            </a:r>
            <a:br>
              <a:rPr lang="de-DE" dirty="0"/>
            </a:br>
            <a:r>
              <a:rPr lang="de-DE" dirty="0">
                <a:hlinkClick r:id="rId2"/>
              </a:rPr>
              <a:t>pj-empfehlungsschreiben@med.uni-muenchen.de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1 PDF-Datei pro Fach, d.h. max. 3 PDFs</a:t>
            </a:r>
          </a:p>
          <a:p>
            <a:pPr lvl="0"/>
            <a:r>
              <a:rPr lang="de-DE" dirty="0"/>
              <a:t>Dateiname: </a:t>
            </a:r>
            <a:r>
              <a:rPr lang="de-DE" dirty="0" err="1"/>
              <a:t>Nachname_Vorname_Matrikelnummer_PJ-Start_Fach_Klinik</a:t>
            </a:r>
            <a:r>
              <a:rPr lang="de-DE" dirty="0"/>
              <a:t>/Praxis_Tertial.pdf (Beispiel: Mustermann_Max_12345678_Frühjahr 2021_Innere </a:t>
            </a:r>
            <a:r>
              <a:rPr lang="de-DE" dirty="0" err="1"/>
              <a:t>Medizin_Dritter</a:t>
            </a:r>
            <a:r>
              <a:rPr lang="de-DE" dirty="0"/>
              <a:t> Orden) </a:t>
            </a:r>
          </a:p>
          <a:p>
            <a:pPr lvl="0"/>
            <a:r>
              <a:rPr lang="de-DE" dirty="0"/>
              <a:t>Die Dateigröße darf 20Mb nicht überschreiten.</a:t>
            </a:r>
          </a:p>
          <a:p>
            <a:r>
              <a:rPr lang="de-DE" u="sng" dirty="0"/>
              <a:t>kein </a:t>
            </a:r>
            <a:r>
              <a:rPr lang="de-DE" dirty="0"/>
              <a:t>Foto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 txBox="1">
            <a:spLocks/>
          </p:cNvSpPr>
          <p:nvPr/>
        </p:nvSpPr>
        <p:spPr bwMode="gray">
          <a:xfrm>
            <a:off x="2206738" y="4509120"/>
            <a:ext cx="8280920" cy="1852233"/>
          </a:xfrm>
          <a:prstGeom prst="rect">
            <a:avLst/>
          </a:prstGeom>
          <a:solidFill>
            <a:schemeClr val="accent4"/>
          </a:solidFill>
        </p:spPr>
        <p:txBody>
          <a:bodyPr vert="horz" wrap="square" lIns="108000" tIns="18000" rIns="72000" bIns="1800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3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6212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825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r>
              <a:rPr lang="de-DE" sz="2400" dirty="0"/>
              <a:t>Inkomplette bzw. fehlerhafte Bewerbungen werden ohne Benachrichtigung nicht berücksichtigt!!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448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LMU">
  <a:themeElements>
    <a:clrScheme name="Benutzerdefiniert 222">
      <a:dk1>
        <a:sysClr val="windowText" lastClr="000000"/>
      </a:dk1>
      <a:lt1>
        <a:sysClr val="window" lastClr="FFFFFF"/>
      </a:lt1>
      <a:dk2>
        <a:srgbClr val="9D9D9D"/>
      </a:dk2>
      <a:lt2>
        <a:srgbClr val="D0D0D0"/>
      </a:lt2>
      <a:accent1>
        <a:srgbClr val="007E36"/>
      </a:accent1>
      <a:accent2>
        <a:srgbClr val="59AB7C"/>
      </a:accent2>
      <a:accent3>
        <a:srgbClr val="A6D2B9"/>
      </a:accent3>
      <a:accent4>
        <a:srgbClr val="A6CA56"/>
      </a:accent4>
      <a:accent5>
        <a:srgbClr val="C5DC91"/>
      </a:accent5>
      <a:accent6>
        <a:srgbClr val="E0ECC4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5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500" dirty="0" err="1" smtClean="0"/>
        </a:defPPr>
      </a:lstStyle>
    </a:txDef>
  </a:objectDefaults>
  <a:extraClrSchemeLst/>
  <a:custClrLst>
    <a:custClr name="Orange">
      <a:srgbClr val="E68200"/>
    </a:custClr>
    <a:custClr name="Orange 65%">
      <a:srgbClr val="EFAE59"/>
    </a:custClr>
    <a:custClr name="Lila">
      <a:srgbClr val="863776"/>
    </a:custClr>
    <a:custClr name="Lila 65%">
      <a:srgbClr val="B07DA6"/>
    </a:custClr>
    <a:custClr name="Gelb">
      <a:srgbClr val="FDC500"/>
    </a:custClr>
    <a:custClr name="Gelb 65%">
      <a:srgbClr val="FED959"/>
    </a:custClr>
    <a:custClr name="Rosa">
      <a:srgbClr val="F6AA8A"/>
    </a:custClr>
    <a:custClr name="Rosa 65%">
      <a:srgbClr val="F9C8B3"/>
    </a:custClr>
    <a:custClr name="Pink">
      <a:srgbClr val="E60060"/>
    </a:custClr>
    <a:custClr name="Pink 65%">
      <a:srgbClr val="EF5997"/>
    </a:custClr>
    <a:custClr name="Rostrot">
      <a:srgbClr val="9C1006"/>
    </a:custClr>
    <a:custClr name="Rostrot 65%">
      <a:srgbClr val="BF635D"/>
    </a:custClr>
    <a:custClr name="Flieder">
      <a:srgbClr val="5F388E"/>
    </a:custClr>
    <a:custClr name="Flieder 65%">
      <a:srgbClr val="977DB5"/>
    </a:custClr>
    <a:custClr name="Hellblau">
      <a:srgbClr val="29BDEF"/>
    </a:custClr>
    <a:custClr name="Hellblau 65%">
      <a:srgbClr val="74D4F5"/>
    </a:custClr>
    <a:custClr name="Petrol">
      <a:srgbClr val="007188"/>
    </a:custClr>
    <a:custClr name="Petrol 65%">
      <a:srgbClr val="59A3B2"/>
    </a:custClr>
    <a:custClr name="Olivgrün">
      <a:srgbClr val="5C6833"/>
    </a:custClr>
    <a:custClr name="Olivgrün 65%">
      <a:srgbClr val="959D7A"/>
    </a:custClr>
    <a:custClr name="Mittelbraun">
      <a:srgbClr val="77482D"/>
    </a:custClr>
    <a:custClr name="Mittelbraun 65%">
      <a:srgbClr val="A68876"/>
    </a:custClr>
  </a:custClrLst>
  <a:extLst>
    <a:ext uri="{05A4C25C-085E-4340-85A3-A5531E510DB2}">
      <thm15:themeFamily xmlns:thm15="http://schemas.microsoft.com/office/thememl/2012/main" name="LMU Klinikum_PowerPoint_16x9.potx" id="{10DD0EC3-A2FC-4DB9-96E2-3E013604DDEB}" vid="{DF7B04B0-7EF3-4205-988B-84CE49114099}"/>
    </a:ext>
  </a:extLst>
</a:theme>
</file>

<file path=ppt/theme/theme2.xml><?xml version="1.0" encoding="utf-8"?>
<a:theme xmlns:a="http://schemas.openxmlformats.org/drawingml/2006/main" name="Office">
  <a:themeElements>
    <a:clrScheme name="Benutzerdefiniert 222">
      <a:dk1>
        <a:sysClr val="windowText" lastClr="000000"/>
      </a:dk1>
      <a:lt1>
        <a:sysClr val="window" lastClr="FFFFFF"/>
      </a:lt1>
      <a:dk2>
        <a:srgbClr val="9D9D9D"/>
      </a:dk2>
      <a:lt2>
        <a:srgbClr val="D0D0D0"/>
      </a:lt2>
      <a:accent1>
        <a:srgbClr val="007E36"/>
      </a:accent1>
      <a:accent2>
        <a:srgbClr val="59AB7C"/>
      </a:accent2>
      <a:accent3>
        <a:srgbClr val="A6D2B9"/>
      </a:accent3>
      <a:accent4>
        <a:srgbClr val="A6CA56"/>
      </a:accent4>
      <a:accent5>
        <a:srgbClr val="C5DC91"/>
      </a:accent5>
      <a:accent6>
        <a:srgbClr val="E0ECC4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22">
      <a:dk1>
        <a:sysClr val="windowText" lastClr="000000"/>
      </a:dk1>
      <a:lt1>
        <a:sysClr val="window" lastClr="FFFFFF"/>
      </a:lt1>
      <a:dk2>
        <a:srgbClr val="9D9D9D"/>
      </a:dk2>
      <a:lt2>
        <a:srgbClr val="D0D0D0"/>
      </a:lt2>
      <a:accent1>
        <a:srgbClr val="007E36"/>
      </a:accent1>
      <a:accent2>
        <a:srgbClr val="59AB7C"/>
      </a:accent2>
      <a:accent3>
        <a:srgbClr val="A6D2B9"/>
      </a:accent3>
      <a:accent4>
        <a:srgbClr val="A6CA56"/>
      </a:accent4>
      <a:accent5>
        <a:srgbClr val="C5DC91"/>
      </a:accent5>
      <a:accent6>
        <a:srgbClr val="E0ECC4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191031_LMU Klinikum_PowerPoint_16x9</Template>
  <TotalTime>0</TotalTime>
  <Words>695</Words>
  <Application>Microsoft Office PowerPoint</Application>
  <PresentationFormat>Breitbild</PresentationFormat>
  <Paragraphs>159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Verdana</vt:lpstr>
      <vt:lpstr>Wingdings</vt:lpstr>
      <vt:lpstr>ヒラギノ角ゴ Pro W3</vt:lpstr>
      <vt:lpstr>LMU</vt:lpstr>
      <vt:lpstr>Infoveranstaltung</vt:lpstr>
      <vt:lpstr>Zoom-Regeln</vt:lpstr>
      <vt:lpstr>Agenda</vt:lpstr>
      <vt:lpstr>Kurzer Einblick:</vt:lpstr>
      <vt:lpstr>Das PJ-Portal</vt:lpstr>
      <vt:lpstr>Das PJ-Portal</vt:lpstr>
      <vt:lpstr>PJ-Empfehlungsschreiben</vt:lpstr>
      <vt:lpstr>PJ-Empfehlungsschreiben</vt:lpstr>
      <vt:lpstr>PJ-Empfehlungsschreiben</vt:lpstr>
      <vt:lpstr>PJ-Empfehlungsschreiben</vt:lpstr>
      <vt:lpstr>PJ-Empfehlungsschreiben</vt:lpstr>
      <vt:lpstr>PJ-Empfehlungsschreiben</vt:lpstr>
      <vt:lpstr>Allgemeine Informationen zum PJ</vt:lpstr>
      <vt:lpstr>Allgemeine Informationen zum PJ</vt:lpstr>
      <vt:lpstr>Vielen Dank</vt:lpstr>
    </vt:vector>
  </TitlesOfParts>
  <Company>Klinikum der Universitaet Muenchen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hthun</dc:creator>
  <cp:lastModifiedBy>Heigl, Birgit</cp:lastModifiedBy>
  <cp:revision>98</cp:revision>
  <dcterms:created xsi:type="dcterms:W3CDTF">2020-02-12T10:35:02Z</dcterms:created>
  <dcterms:modified xsi:type="dcterms:W3CDTF">2023-08-02T11:08:33Z</dcterms:modified>
</cp:coreProperties>
</file>