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vtt" ContentType="text/vt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0" r:id="rId2"/>
    <p:sldId id="719" r:id="rId3"/>
    <p:sldId id="268" r:id="rId4"/>
    <p:sldId id="257" r:id="rId5"/>
    <p:sldId id="701" r:id="rId6"/>
    <p:sldId id="258" r:id="rId7"/>
    <p:sldId id="272" r:id="rId8"/>
    <p:sldId id="702" r:id="rId9"/>
    <p:sldId id="708" r:id="rId10"/>
    <p:sldId id="720" r:id="rId11"/>
    <p:sldId id="703" r:id="rId12"/>
    <p:sldId id="721" r:id="rId13"/>
    <p:sldId id="716" r:id="rId14"/>
    <p:sldId id="713" r:id="rId15"/>
    <p:sldId id="717" r:id="rId16"/>
    <p:sldId id="718" r:id="rId17"/>
    <p:sldId id="704" r:id="rId18"/>
    <p:sldId id="722" r:id="rId19"/>
    <p:sldId id="695" r:id="rId2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leitung/Erklärung" id="{93C598AE-C7E5-044A-8AFA-E0E2502974B3}">
          <p14:sldIdLst>
            <p14:sldId id="270"/>
            <p14:sldId id="719"/>
          </p14:sldIdLst>
        </p14:section>
        <p14:section name="Folien zum Präsentieren in der Lehrveranstaltung" id="{8674B36B-7D05-764D-A626-29A932FB0CA2}">
          <p14:sldIdLst>
            <p14:sldId id="268"/>
            <p14:sldId id="257"/>
            <p14:sldId id="701"/>
            <p14:sldId id="258"/>
            <p14:sldId id="272"/>
            <p14:sldId id="702"/>
            <p14:sldId id="708"/>
            <p14:sldId id="720"/>
          </p14:sldIdLst>
        </p14:section>
        <p14:section name="Anhang für Dozierende" id="{7D03530E-B953-E240-A21F-9BB224C7D1BB}">
          <p14:sldIdLst>
            <p14:sldId id="703"/>
            <p14:sldId id="721"/>
            <p14:sldId id="716"/>
            <p14:sldId id="713"/>
            <p14:sldId id="717"/>
            <p14:sldId id="718"/>
          </p14:sldIdLst>
        </p14:section>
        <p14:section name="Kontaktmöglichkeiten" id="{768B3159-D3D0-D44B-B9CC-59A23443A59C}">
          <p14:sldIdLst>
            <p14:sldId id="704"/>
            <p14:sldId id="722"/>
            <p14:sldId id="69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FAC01A-1DA0-EAC7-4D73-860BEFDCCB87}" name="Queer Referat" initials="QR" userId="ce47e85ddb9c11a3" providerId="Windows Live"/>
  <p188:author id="{F8507C4C-B46B-1D19-AA58-C75236E24630}" name="beyza bulut" initials="bb" userId="28ba6e26587ca97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83A"/>
    <a:srgbClr val="429954"/>
    <a:srgbClr val="76A184"/>
    <a:srgbClr val="1F58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309753-4CBE-09D1-3E60-0018F3D5F0A6}" v="94" dt="2026-10-12T06:39:28.1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32"/>
    <p:restoredTop sz="92555"/>
  </p:normalViewPr>
  <p:slideViewPr>
    <p:cSldViewPr snapToGrid="0">
      <p:cViewPr>
        <p:scale>
          <a:sx n="103" d="100"/>
          <a:sy n="103" d="100"/>
        </p:scale>
        <p:origin x="824" y="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EA50EF-89D7-F24E-A55E-F96AABEFB54A}" type="doc">
      <dgm:prSet loTypeId="urn:microsoft.com/office/officeart/2008/layout/AlternatingHexagons" loCatId="" qsTypeId="urn:microsoft.com/office/officeart/2005/8/quickstyle/3d4" qsCatId="3D" csTypeId="urn:microsoft.com/office/officeart/2005/8/colors/accent3_3" csCatId="accent3" phldr="1"/>
      <dgm:spPr/>
      <dgm:t>
        <a:bodyPr/>
        <a:lstStyle/>
        <a:p>
          <a:endParaRPr lang="en-GB"/>
        </a:p>
      </dgm:t>
    </dgm:pt>
    <dgm:pt modelId="{A4E9FE1A-224A-4A4B-A080-417CB72FF056}">
      <dgm:prSet phldrT="[Text]" custT="1">
        <dgm:style>
          <a:lnRef idx="2">
            <a:schemeClr val="accent6"/>
          </a:lnRef>
          <a:fillRef idx="1">
            <a:schemeClr val="lt1"/>
          </a:fillRef>
          <a:effectRef idx="0">
            <a:schemeClr val="accent6"/>
          </a:effectRef>
          <a:fontRef idx="minor">
            <a:schemeClr val="dk1"/>
          </a:fontRef>
        </dgm:style>
      </dgm:prSet>
      <dgm:spPr>
        <a:ln/>
        <a:scene3d>
          <a:camera prst="orthographicFront"/>
          <a:lightRig rig="chilly" dir="t"/>
        </a:scene3d>
        <a:sp3d>
          <a:bevelT prst="relaxedInset"/>
        </a:sp3d>
      </dgm:spPr>
      <dgm:t>
        <a:bodyPr spcFirstLastPara="0" vert="horz" wrap="square" lIns="53340" tIns="53340" rIns="53340" bIns="53340" numCol="1" spcCol="1270" anchor="ctr" anchorCtr="0"/>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Sprache</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12BEBD2F-5E52-1542-A2F7-C09AA4FFCAF0}" type="parTrans" cxnId="{36CB7C03-7F46-ED4C-BE94-8466BADB2485}">
      <dgm:prSet/>
      <dgm:spPr/>
      <dgm:t>
        <a:bodyPr/>
        <a:lstStyle/>
        <a:p>
          <a:endParaRPr lang="en-GB" sz="2000"/>
        </a:p>
      </dgm:t>
    </dgm:pt>
    <dgm:pt modelId="{8616F3CA-160C-3A43-92D4-264D5FF59B9D}" type="sibTrans" cxnId="{36CB7C03-7F46-ED4C-BE94-8466BADB2485}">
      <dgm:prSet custT="1">
        <dgm:style>
          <a:lnRef idx="2">
            <a:schemeClr val="accent6"/>
          </a:lnRef>
          <a:fillRef idx="1">
            <a:schemeClr val="lt1"/>
          </a:fillRef>
          <a:effectRef idx="0">
            <a:schemeClr val="accent6"/>
          </a:effectRef>
          <a:fontRef idx="minor">
            <a:schemeClr val="dk1"/>
          </a:fontRef>
        </dgm:style>
      </dgm:prSet>
      <dgm:spPr>
        <a:ln/>
        <a:scene3d>
          <a:camera prst="orthographicFront"/>
          <a:lightRig rig="chilly" dir="t"/>
        </a:scene3d>
        <a:sp3d>
          <a:bevelT prst="relaxedInset"/>
        </a:sp3d>
      </dgm:spPr>
      <dgm:t>
        <a:bodyPr spcFirstLastPara="0" vert="horz" wrap="square" lIns="53340" tIns="53340" rIns="53340" bIns="53340" numCol="1" spcCol="1270" anchor="ctr" anchorCtr="0"/>
        <a:lstStyle/>
        <a:p>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Höflichkeit</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FA2217E9-3E13-054B-80B3-1F2948E048DA}">
      <dgm:prSet phldrT="[Text]" custT="1">
        <dgm:style>
          <a:lnRef idx="2">
            <a:schemeClr val="accent6"/>
          </a:lnRef>
          <a:fillRef idx="1">
            <a:schemeClr val="lt1"/>
          </a:fillRef>
          <a:effectRef idx="0">
            <a:schemeClr val="accent6"/>
          </a:effectRef>
          <a:fontRef idx="minor">
            <a:schemeClr val="dk1"/>
          </a:fontRef>
        </dgm:style>
      </dgm:prSet>
      <dgm:spPr>
        <a:ln/>
        <a:scene3d>
          <a:camera prst="orthographicFront"/>
          <a:lightRig rig="chilly" dir="t"/>
        </a:scene3d>
        <a:sp3d>
          <a:bevelT prst="relaxedInset"/>
        </a:sp3d>
      </dgm:spPr>
      <dgm:t>
        <a:bodyPr spcFirstLastPara="0" vert="horz" wrap="square" lIns="53340" tIns="53340" rIns="53340" bIns="53340" numCol="1" spcCol="1270" anchor="ctr" anchorCtr="0"/>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Offenheit</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93A261FE-71BA-7B48-84B5-C7D333761205}" type="parTrans" cxnId="{D6EE9779-3F87-644B-8EC6-53E169C687DF}">
      <dgm:prSet/>
      <dgm:spPr/>
      <dgm:t>
        <a:bodyPr/>
        <a:lstStyle/>
        <a:p>
          <a:endParaRPr lang="en-GB" sz="2000"/>
        </a:p>
      </dgm:t>
    </dgm:pt>
    <dgm:pt modelId="{017ABD29-A481-CF4A-B503-666DD8662DEE}" type="sibTrans" cxnId="{D6EE9779-3F87-644B-8EC6-53E169C687DF}">
      <dgm:prSet custT="1">
        <dgm:style>
          <a:lnRef idx="2">
            <a:schemeClr val="accent6"/>
          </a:lnRef>
          <a:fillRef idx="1">
            <a:schemeClr val="lt1"/>
          </a:fillRef>
          <a:effectRef idx="0">
            <a:schemeClr val="accent6"/>
          </a:effectRef>
          <a:fontRef idx="minor">
            <a:schemeClr val="dk1"/>
          </a:fontRef>
        </dgm:style>
      </dgm:prSet>
      <dgm:spPr>
        <a:ln/>
        <a:scene3d>
          <a:camera prst="orthographicFront"/>
          <a:lightRig rig="chilly" dir="t"/>
        </a:scene3d>
        <a:sp3d>
          <a:bevelT prst="relaxedInset"/>
        </a:sp3d>
      </dgm:spPr>
      <dgm:t>
        <a:bodyPr spcFirstLastPara="0" vert="horz" wrap="square" lIns="53340" tIns="53340" rIns="53340" bIns="53340" numCol="1" spcCol="1270" anchor="ctr" anchorCtr="0"/>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Akzeptanz</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B4AE2467-2A95-B547-9B76-F6A642EA7398}">
      <dgm:prSet phldrT="[Text]" custT="1">
        <dgm:style>
          <a:lnRef idx="2">
            <a:schemeClr val="accent6"/>
          </a:lnRef>
          <a:fillRef idx="1">
            <a:schemeClr val="lt1"/>
          </a:fillRef>
          <a:effectRef idx="0">
            <a:schemeClr val="accent6"/>
          </a:effectRef>
          <a:fontRef idx="minor">
            <a:schemeClr val="dk1"/>
          </a:fontRef>
        </dgm:style>
      </dgm:prSet>
      <dgm:spPr>
        <a:ln/>
        <a:scene3d>
          <a:camera prst="orthographicFront"/>
          <a:lightRig rig="chilly" dir="t"/>
        </a:scene3d>
        <a:sp3d>
          <a:bevelT prst="relaxedInset"/>
        </a:sp3d>
      </dgm:spPr>
      <dgm:t>
        <a:bodyPr spcFirstLastPara="0" vert="horz" wrap="square" lIns="53340" tIns="53340" rIns="53340" bIns="53340" numCol="1" spcCol="1270" anchor="ctr" anchorCtr="0"/>
        <a:lstStyle/>
        <a:p>
          <a:pPr marL="0" lvl="0" indent="0" algn="ctr" defTabSz="622300">
            <a:lnSpc>
              <a:spcPct val="90000"/>
            </a:lnSpc>
            <a:spcBef>
              <a:spcPct val="0"/>
            </a:spcBef>
            <a:spcAft>
              <a:spcPct val="35000"/>
            </a:spcAft>
            <a:buNone/>
          </a:pPr>
          <a:r>
            <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rPr>
            <a:t>Team-</a:t>
          </a: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fähigkeit</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3551A636-2740-EB44-80C9-A34A0D73402D}" type="parTrans" cxnId="{4B1238B1-0B5B-C84C-8488-2D047A2D6AB8}">
      <dgm:prSet/>
      <dgm:spPr/>
      <dgm:t>
        <a:bodyPr/>
        <a:lstStyle/>
        <a:p>
          <a:endParaRPr lang="en-GB" sz="2000"/>
        </a:p>
      </dgm:t>
    </dgm:pt>
    <dgm:pt modelId="{7A6C3402-E6FF-6245-92F3-187EC3DC55A7}" type="sibTrans" cxnId="{4B1238B1-0B5B-C84C-8488-2D047A2D6AB8}">
      <dgm:prSet custT="1">
        <dgm:style>
          <a:lnRef idx="2">
            <a:schemeClr val="accent6"/>
          </a:lnRef>
          <a:fillRef idx="1">
            <a:schemeClr val="lt1"/>
          </a:fillRef>
          <a:effectRef idx="0">
            <a:schemeClr val="accent6"/>
          </a:effectRef>
          <a:fontRef idx="minor">
            <a:schemeClr val="dk1"/>
          </a:fontRef>
        </dgm:style>
      </dgm:prSet>
      <dgm:spPr>
        <a:ln/>
        <a:scene3d>
          <a:camera prst="orthographicFront"/>
          <a:lightRig rig="chilly" dir="t"/>
        </a:scene3d>
        <a:sp3d>
          <a:bevelT prst="relaxedInset"/>
        </a:sp3d>
      </dgm:spPr>
      <dgm:t>
        <a:bodyPr spcFirstLastPara="0" vert="horz" wrap="square" lIns="53340" tIns="53340" rIns="53340" bIns="53340" numCol="1" spcCol="1270" anchor="ctr" anchorCtr="0"/>
        <a:lstStyle/>
        <a:p>
          <a:pPr marL="0" lvl="0" indent="0" algn="ctr" defTabSz="622300">
            <a:lnSpc>
              <a:spcPct val="90000"/>
            </a:lnSpc>
            <a:spcBef>
              <a:spcPct val="0"/>
            </a:spcBef>
            <a:spcAft>
              <a:spcPct val="35000"/>
            </a:spcAft>
            <a:buNone/>
          </a:pPr>
          <a:r>
            <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rPr>
            <a:t>Fairness</a:t>
          </a:r>
        </a:p>
      </dgm:t>
    </dgm:pt>
    <dgm:pt modelId="{D9BC3A83-ED16-584A-BE54-34BFB2CECE9B}" type="pres">
      <dgm:prSet presAssocID="{EDEA50EF-89D7-F24E-A55E-F96AABEFB54A}" presName="Name0" presStyleCnt="0">
        <dgm:presLayoutVars>
          <dgm:chMax/>
          <dgm:chPref/>
          <dgm:dir/>
          <dgm:animLvl val="lvl"/>
        </dgm:presLayoutVars>
      </dgm:prSet>
      <dgm:spPr/>
    </dgm:pt>
    <dgm:pt modelId="{AD4F1C8C-821A-B449-A515-EC4D735FFE53}" type="pres">
      <dgm:prSet presAssocID="{A4E9FE1A-224A-4A4B-A080-417CB72FF056}" presName="composite" presStyleCnt="0"/>
      <dgm:spPr/>
    </dgm:pt>
    <dgm:pt modelId="{E0A7A077-8EBE-B44D-85B1-3CC79D37BE8B}" type="pres">
      <dgm:prSet presAssocID="{A4E9FE1A-224A-4A4B-A080-417CB72FF056}" presName="Parent1" presStyleLbl="node1" presStyleIdx="0" presStyleCnt="6">
        <dgm:presLayoutVars>
          <dgm:chMax val="1"/>
          <dgm:chPref val="1"/>
          <dgm:bulletEnabled val="1"/>
        </dgm:presLayoutVars>
      </dgm:prSet>
      <dgm:spPr>
        <a:xfrm rot="5400000">
          <a:off x="2617175" y="1336551"/>
          <a:ext cx="1718885" cy="1495430"/>
        </a:xfrm>
        <a:prstGeom prst="hexagon">
          <a:avLst>
            <a:gd name="adj" fmla="val 25000"/>
            <a:gd name="vf" fmla="val 115470"/>
          </a:avLst>
        </a:prstGeom>
      </dgm:spPr>
    </dgm:pt>
    <dgm:pt modelId="{00E90372-EC25-7642-B649-631BD7C053A9}" type="pres">
      <dgm:prSet presAssocID="{A4E9FE1A-224A-4A4B-A080-417CB72FF056}" presName="Childtext1" presStyleLbl="revTx" presStyleIdx="0" presStyleCnt="3">
        <dgm:presLayoutVars>
          <dgm:chMax val="0"/>
          <dgm:chPref val="0"/>
          <dgm:bulletEnabled val="1"/>
        </dgm:presLayoutVars>
      </dgm:prSet>
      <dgm:spPr/>
    </dgm:pt>
    <dgm:pt modelId="{13062986-4EBF-B74A-B424-FBEF864B64CB}" type="pres">
      <dgm:prSet presAssocID="{A4E9FE1A-224A-4A4B-A080-417CB72FF056}" presName="BalanceSpacing" presStyleCnt="0"/>
      <dgm:spPr/>
    </dgm:pt>
    <dgm:pt modelId="{EA4231E3-D433-E04A-96AE-5ECD47E4B32A}" type="pres">
      <dgm:prSet presAssocID="{A4E9FE1A-224A-4A4B-A080-417CB72FF056}" presName="BalanceSpacing1" presStyleCnt="0"/>
      <dgm:spPr/>
    </dgm:pt>
    <dgm:pt modelId="{1386613A-6991-5447-A1B0-4EEC02DE6944}" type="pres">
      <dgm:prSet presAssocID="{8616F3CA-160C-3A43-92D4-264D5FF59B9D}" presName="Accent1Text" presStyleLbl="node1" presStyleIdx="1" presStyleCnt="6"/>
      <dgm:spPr>
        <a:xfrm rot="5400000">
          <a:off x="1002110" y="1336551"/>
          <a:ext cx="1718885" cy="1495430"/>
        </a:xfrm>
        <a:prstGeom prst="hexagon">
          <a:avLst>
            <a:gd name="adj" fmla="val 25000"/>
            <a:gd name="vf" fmla="val 115470"/>
          </a:avLst>
        </a:prstGeom>
      </dgm:spPr>
    </dgm:pt>
    <dgm:pt modelId="{554D03D5-E929-934F-8FA4-60F966221412}" type="pres">
      <dgm:prSet presAssocID="{8616F3CA-160C-3A43-92D4-264D5FF59B9D}" presName="spaceBetweenRectangles" presStyleCnt="0"/>
      <dgm:spPr/>
    </dgm:pt>
    <dgm:pt modelId="{F63AF6AB-0B9B-E547-BD89-70939EA7089E}" type="pres">
      <dgm:prSet presAssocID="{FA2217E9-3E13-054B-80B3-1F2948E048DA}" presName="composite" presStyleCnt="0"/>
      <dgm:spPr/>
    </dgm:pt>
    <dgm:pt modelId="{67FBDB04-34E7-9942-8F68-43F71615D553}" type="pres">
      <dgm:prSet presAssocID="{FA2217E9-3E13-054B-80B3-1F2948E048DA}" presName="Parent1" presStyleLbl="node1" presStyleIdx="2" presStyleCnt="6">
        <dgm:presLayoutVars>
          <dgm:chMax val="1"/>
          <dgm:chPref val="1"/>
          <dgm:bulletEnabled val="1"/>
        </dgm:presLayoutVars>
      </dgm:prSet>
      <dgm:spPr>
        <a:xfrm rot="5400000">
          <a:off x="1806549" y="2795542"/>
          <a:ext cx="1718885" cy="1495430"/>
        </a:xfrm>
        <a:prstGeom prst="hexagon">
          <a:avLst>
            <a:gd name="adj" fmla="val 25000"/>
            <a:gd name="vf" fmla="val 115470"/>
          </a:avLst>
        </a:prstGeom>
      </dgm:spPr>
    </dgm:pt>
    <dgm:pt modelId="{6247BAF7-B1B5-CF4F-A7D1-345823668DE9}" type="pres">
      <dgm:prSet presAssocID="{FA2217E9-3E13-054B-80B3-1F2948E048DA}" presName="Childtext1" presStyleLbl="revTx" presStyleIdx="1" presStyleCnt="3">
        <dgm:presLayoutVars>
          <dgm:chMax val="0"/>
          <dgm:chPref val="0"/>
          <dgm:bulletEnabled val="1"/>
        </dgm:presLayoutVars>
      </dgm:prSet>
      <dgm:spPr/>
    </dgm:pt>
    <dgm:pt modelId="{C5FC84DE-6D14-4244-A07E-73EB3B10EF68}" type="pres">
      <dgm:prSet presAssocID="{FA2217E9-3E13-054B-80B3-1F2948E048DA}" presName="BalanceSpacing" presStyleCnt="0"/>
      <dgm:spPr/>
    </dgm:pt>
    <dgm:pt modelId="{EA2AC21D-43FD-1C4F-BAE9-1F06430A1898}" type="pres">
      <dgm:prSet presAssocID="{FA2217E9-3E13-054B-80B3-1F2948E048DA}" presName="BalanceSpacing1" presStyleCnt="0"/>
      <dgm:spPr/>
    </dgm:pt>
    <dgm:pt modelId="{F5B2B81C-13F3-6449-B52F-FA4C758BCA9B}" type="pres">
      <dgm:prSet presAssocID="{017ABD29-A481-CF4A-B503-666DD8662DEE}" presName="Accent1Text" presStyleLbl="node1" presStyleIdx="3" presStyleCnt="6"/>
      <dgm:spPr>
        <a:xfrm rot="5400000">
          <a:off x="3421614" y="2795542"/>
          <a:ext cx="1718885" cy="1495430"/>
        </a:xfrm>
        <a:prstGeom prst="hexagon">
          <a:avLst>
            <a:gd name="adj" fmla="val 25000"/>
            <a:gd name="vf" fmla="val 115470"/>
          </a:avLst>
        </a:prstGeom>
      </dgm:spPr>
    </dgm:pt>
    <dgm:pt modelId="{CCBCD23D-5FF0-5542-95E3-6F539BF8F690}" type="pres">
      <dgm:prSet presAssocID="{017ABD29-A481-CF4A-B503-666DD8662DEE}" presName="spaceBetweenRectangles" presStyleCnt="0"/>
      <dgm:spPr/>
    </dgm:pt>
    <dgm:pt modelId="{9ACCDF7A-6BE0-FD4B-B2A8-16778434EDBB}" type="pres">
      <dgm:prSet presAssocID="{B4AE2467-2A95-B547-9B76-F6A642EA7398}" presName="composite" presStyleCnt="0"/>
      <dgm:spPr/>
    </dgm:pt>
    <dgm:pt modelId="{E8210474-CC73-3547-9A77-8E99AF8A6207}" type="pres">
      <dgm:prSet presAssocID="{B4AE2467-2A95-B547-9B76-F6A642EA7398}" presName="Parent1" presStyleLbl="node1" presStyleIdx="4" presStyleCnt="6">
        <dgm:presLayoutVars>
          <dgm:chMax val="1"/>
          <dgm:chPref val="1"/>
          <dgm:bulletEnabled val="1"/>
        </dgm:presLayoutVars>
      </dgm:prSet>
      <dgm:spPr>
        <a:xfrm rot="5400000">
          <a:off x="2617175" y="4254532"/>
          <a:ext cx="1718885" cy="1495430"/>
        </a:xfrm>
        <a:prstGeom prst="hexagon">
          <a:avLst>
            <a:gd name="adj" fmla="val 25000"/>
            <a:gd name="vf" fmla="val 115470"/>
          </a:avLst>
        </a:prstGeom>
      </dgm:spPr>
    </dgm:pt>
    <dgm:pt modelId="{ABDA03A0-9C88-3B40-B450-B99306943B19}" type="pres">
      <dgm:prSet presAssocID="{B4AE2467-2A95-B547-9B76-F6A642EA7398}" presName="Childtext1" presStyleLbl="revTx" presStyleIdx="2" presStyleCnt="3">
        <dgm:presLayoutVars>
          <dgm:chMax val="0"/>
          <dgm:chPref val="0"/>
          <dgm:bulletEnabled val="1"/>
        </dgm:presLayoutVars>
      </dgm:prSet>
      <dgm:spPr/>
    </dgm:pt>
    <dgm:pt modelId="{A524DC83-9091-3E46-A016-D120796D26C4}" type="pres">
      <dgm:prSet presAssocID="{B4AE2467-2A95-B547-9B76-F6A642EA7398}" presName="BalanceSpacing" presStyleCnt="0"/>
      <dgm:spPr/>
    </dgm:pt>
    <dgm:pt modelId="{B88C7B79-79E8-E14A-8892-30A135A39EAF}" type="pres">
      <dgm:prSet presAssocID="{B4AE2467-2A95-B547-9B76-F6A642EA7398}" presName="BalanceSpacing1" presStyleCnt="0"/>
      <dgm:spPr/>
    </dgm:pt>
    <dgm:pt modelId="{B464E9F0-E9F1-BE42-82BE-6E80A530E73D}" type="pres">
      <dgm:prSet presAssocID="{7A6C3402-E6FF-6245-92F3-187EC3DC55A7}" presName="Accent1Text" presStyleLbl="node1" presStyleIdx="5" presStyleCnt="6"/>
      <dgm:spPr>
        <a:xfrm rot="5400000">
          <a:off x="1002110" y="4254532"/>
          <a:ext cx="1718885" cy="1495430"/>
        </a:xfrm>
        <a:prstGeom prst="hexagon">
          <a:avLst>
            <a:gd name="adj" fmla="val 25000"/>
            <a:gd name="vf" fmla="val 115470"/>
          </a:avLst>
        </a:prstGeom>
      </dgm:spPr>
    </dgm:pt>
  </dgm:ptLst>
  <dgm:cxnLst>
    <dgm:cxn modelId="{36CB7C03-7F46-ED4C-BE94-8466BADB2485}" srcId="{EDEA50EF-89D7-F24E-A55E-F96AABEFB54A}" destId="{A4E9FE1A-224A-4A4B-A080-417CB72FF056}" srcOrd="0" destOrd="0" parTransId="{12BEBD2F-5E52-1542-A2F7-C09AA4FFCAF0}" sibTransId="{8616F3CA-160C-3A43-92D4-264D5FF59B9D}"/>
    <dgm:cxn modelId="{EB637223-83E7-FF41-8DC4-FDAEAE4AD44B}" type="presOf" srcId="{017ABD29-A481-CF4A-B503-666DD8662DEE}" destId="{F5B2B81C-13F3-6449-B52F-FA4C758BCA9B}" srcOrd="0" destOrd="0" presId="urn:microsoft.com/office/officeart/2008/layout/AlternatingHexagons"/>
    <dgm:cxn modelId="{9D0E7666-62D2-E742-A220-8623CB9CC815}" type="presOf" srcId="{FA2217E9-3E13-054B-80B3-1F2948E048DA}" destId="{67FBDB04-34E7-9942-8F68-43F71615D553}" srcOrd="0" destOrd="0" presId="urn:microsoft.com/office/officeart/2008/layout/AlternatingHexagons"/>
    <dgm:cxn modelId="{D6EE9779-3F87-644B-8EC6-53E169C687DF}" srcId="{EDEA50EF-89D7-F24E-A55E-F96AABEFB54A}" destId="{FA2217E9-3E13-054B-80B3-1F2948E048DA}" srcOrd="1" destOrd="0" parTransId="{93A261FE-71BA-7B48-84B5-C7D333761205}" sibTransId="{017ABD29-A481-CF4A-B503-666DD8662DEE}"/>
    <dgm:cxn modelId="{D2A1EA7C-D17F-4C45-9A51-F1AEC28F72C3}" type="presOf" srcId="{7A6C3402-E6FF-6245-92F3-187EC3DC55A7}" destId="{B464E9F0-E9F1-BE42-82BE-6E80A530E73D}" srcOrd="0" destOrd="0" presId="urn:microsoft.com/office/officeart/2008/layout/AlternatingHexagons"/>
    <dgm:cxn modelId="{4B1238B1-0B5B-C84C-8488-2D047A2D6AB8}" srcId="{EDEA50EF-89D7-F24E-A55E-F96AABEFB54A}" destId="{B4AE2467-2A95-B547-9B76-F6A642EA7398}" srcOrd="2" destOrd="0" parTransId="{3551A636-2740-EB44-80C9-A34A0D73402D}" sibTransId="{7A6C3402-E6FF-6245-92F3-187EC3DC55A7}"/>
    <dgm:cxn modelId="{B4CEC3C6-5F6B-AB49-BB4E-ECF988419AFC}" type="presOf" srcId="{8616F3CA-160C-3A43-92D4-264D5FF59B9D}" destId="{1386613A-6991-5447-A1B0-4EEC02DE6944}" srcOrd="0" destOrd="0" presId="urn:microsoft.com/office/officeart/2008/layout/AlternatingHexagons"/>
    <dgm:cxn modelId="{067BF6DB-E1D4-2946-B361-A7625FB98556}" type="presOf" srcId="{A4E9FE1A-224A-4A4B-A080-417CB72FF056}" destId="{E0A7A077-8EBE-B44D-85B1-3CC79D37BE8B}" srcOrd="0" destOrd="0" presId="urn:microsoft.com/office/officeart/2008/layout/AlternatingHexagons"/>
    <dgm:cxn modelId="{012233E2-ECCD-D645-8431-DF67F904B2B8}" type="presOf" srcId="{B4AE2467-2A95-B547-9B76-F6A642EA7398}" destId="{E8210474-CC73-3547-9A77-8E99AF8A6207}" srcOrd="0" destOrd="0" presId="urn:microsoft.com/office/officeart/2008/layout/AlternatingHexagons"/>
    <dgm:cxn modelId="{CC13BCE5-7781-5149-BFE6-A8CE6C82A16B}" type="presOf" srcId="{EDEA50EF-89D7-F24E-A55E-F96AABEFB54A}" destId="{D9BC3A83-ED16-584A-BE54-34BFB2CECE9B}" srcOrd="0" destOrd="0" presId="urn:microsoft.com/office/officeart/2008/layout/AlternatingHexagons"/>
    <dgm:cxn modelId="{2DF16E5D-FE74-D249-A04C-51D9D10862CD}" type="presParOf" srcId="{D9BC3A83-ED16-584A-BE54-34BFB2CECE9B}" destId="{AD4F1C8C-821A-B449-A515-EC4D735FFE53}" srcOrd="0" destOrd="0" presId="urn:microsoft.com/office/officeart/2008/layout/AlternatingHexagons"/>
    <dgm:cxn modelId="{066F227E-5E04-EA40-A3BC-B813192EDD5F}" type="presParOf" srcId="{AD4F1C8C-821A-B449-A515-EC4D735FFE53}" destId="{E0A7A077-8EBE-B44D-85B1-3CC79D37BE8B}" srcOrd="0" destOrd="0" presId="urn:microsoft.com/office/officeart/2008/layout/AlternatingHexagons"/>
    <dgm:cxn modelId="{1D682C7E-1DC2-FE47-862C-5B9FC78FE4F7}" type="presParOf" srcId="{AD4F1C8C-821A-B449-A515-EC4D735FFE53}" destId="{00E90372-EC25-7642-B649-631BD7C053A9}" srcOrd="1" destOrd="0" presId="urn:microsoft.com/office/officeart/2008/layout/AlternatingHexagons"/>
    <dgm:cxn modelId="{6190C6CA-EC30-BB41-81A2-3655489B6390}" type="presParOf" srcId="{AD4F1C8C-821A-B449-A515-EC4D735FFE53}" destId="{13062986-4EBF-B74A-B424-FBEF864B64CB}" srcOrd="2" destOrd="0" presId="urn:microsoft.com/office/officeart/2008/layout/AlternatingHexagons"/>
    <dgm:cxn modelId="{7F4A3E2A-42FA-444F-83B9-B60EDFA8E0FD}" type="presParOf" srcId="{AD4F1C8C-821A-B449-A515-EC4D735FFE53}" destId="{EA4231E3-D433-E04A-96AE-5ECD47E4B32A}" srcOrd="3" destOrd="0" presId="urn:microsoft.com/office/officeart/2008/layout/AlternatingHexagons"/>
    <dgm:cxn modelId="{A57D785B-107C-EA4F-A528-3EF08169055B}" type="presParOf" srcId="{AD4F1C8C-821A-B449-A515-EC4D735FFE53}" destId="{1386613A-6991-5447-A1B0-4EEC02DE6944}" srcOrd="4" destOrd="0" presId="urn:microsoft.com/office/officeart/2008/layout/AlternatingHexagons"/>
    <dgm:cxn modelId="{EB5EF236-948E-9A4A-AE88-C90AA5F6E658}" type="presParOf" srcId="{D9BC3A83-ED16-584A-BE54-34BFB2CECE9B}" destId="{554D03D5-E929-934F-8FA4-60F966221412}" srcOrd="1" destOrd="0" presId="urn:microsoft.com/office/officeart/2008/layout/AlternatingHexagons"/>
    <dgm:cxn modelId="{F7E5EAA3-FED2-3748-AE45-7DDFAEBDDA63}" type="presParOf" srcId="{D9BC3A83-ED16-584A-BE54-34BFB2CECE9B}" destId="{F63AF6AB-0B9B-E547-BD89-70939EA7089E}" srcOrd="2" destOrd="0" presId="urn:microsoft.com/office/officeart/2008/layout/AlternatingHexagons"/>
    <dgm:cxn modelId="{CCA925B3-C878-CA40-9D8A-5C24663DF223}" type="presParOf" srcId="{F63AF6AB-0B9B-E547-BD89-70939EA7089E}" destId="{67FBDB04-34E7-9942-8F68-43F71615D553}" srcOrd="0" destOrd="0" presId="urn:microsoft.com/office/officeart/2008/layout/AlternatingHexagons"/>
    <dgm:cxn modelId="{F4BF2F51-2287-B743-868B-8CE9DF060B46}" type="presParOf" srcId="{F63AF6AB-0B9B-E547-BD89-70939EA7089E}" destId="{6247BAF7-B1B5-CF4F-A7D1-345823668DE9}" srcOrd="1" destOrd="0" presId="urn:microsoft.com/office/officeart/2008/layout/AlternatingHexagons"/>
    <dgm:cxn modelId="{C8EB6EA2-7BD3-694C-B19A-4153AA0D40B4}" type="presParOf" srcId="{F63AF6AB-0B9B-E547-BD89-70939EA7089E}" destId="{C5FC84DE-6D14-4244-A07E-73EB3B10EF68}" srcOrd="2" destOrd="0" presId="urn:microsoft.com/office/officeart/2008/layout/AlternatingHexagons"/>
    <dgm:cxn modelId="{7D94F218-5141-BB4C-B77F-90437E8EFFA2}" type="presParOf" srcId="{F63AF6AB-0B9B-E547-BD89-70939EA7089E}" destId="{EA2AC21D-43FD-1C4F-BAE9-1F06430A1898}" srcOrd="3" destOrd="0" presId="urn:microsoft.com/office/officeart/2008/layout/AlternatingHexagons"/>
    <dgm:cxn modelId="{7875D734-BC85-7A4A-AD08-0713E815044B}" type="presParOf" srcId="{F63AF6AB-0B9B-E547-BD89-70939EA7089E}" destId="{F5B2B81C-13F3-6449-B52F-FA4C758BCA9B}" srcOrd="4" destOrd="0" presId="urn:microsoft.com/office/officeart/2008/layout/AlternatingHexagons"/>
    <dgm:cxn modelId="{1FB39407-292C-CB4A-8101-F8E0B53EF851}" type="presParOf" srcId="{D9BC3A83-ED16-584A-BE54-34BFB2CECE9B}" destId="{CCBCD23D-5FF0-5542-95E3-6F539BF8F690}" srcOrd="3" destOrd="0" presId="urn:microsoft.com/office/officeart/2008/layout/AlternatingHexagons"/>
    <dgm:cxn modelId="{F80524D4-EFDE-034B-9801-B71AECDAC5D4}" type="presParOf" srcId="{D9BC3A83-ED16-584A-BE54-34BFB2CECE9B}" destId="{9ACCDF7A-6BE0-FD4B-B2A8-16778434EDBB}" srcOrd="4" destOrd="0" presId="urn:microsoft.com/office/officeart/2008/layout/AlternatingHexagons"/>
    <dgm:cxn modelId="{DBEF86F5-FA1C-C647-BDBE-DCCC02F9F76F}" type="presParOf" srcId="{9ACCDF7A-6BE0-FD4B-B2A8-16778434EDBB}" destId="{E8210474-CC73-3547-9A77-8E99AF8A6207}" srcOrd="0" destOrd="0" presId="urn:microsoft.com/office/officeart/2008/layout/AlternatingHexagons"/>
    <dgm:cxn modelId="{3907F89C-84D7-B245-A3E5-F3353FC74B24}" type="presParOf" srcId="{9ACCDF7A-6BE0-FD4B-B2A8-16778434EDBB}" destId="{ABDA03A0-9C88-3B40-B450-B99306943B19}" srcOrd="1" destOrd="0" presId="urn:microsoft.com/office/officeart/2008/layout/AlternatingHexagons"/>
    <dgm:cxn modelId="{32404638-4613-414D-8941-5A2E90A38CCC}" type="presParOf" srcId="{9ACCDF7A-6BE0-FD4B-B2A8-16778434EDBB}" destId="{A524DC83-9091-3E46-A016-D120796D26C4}" srcOrd="2" destOrd="0" presId="urn:microsoft.com/office/officeart/2008/layout/AlternatingHexagons"/>
    <dgm:cxn modelId="{9BE3B112-CCCB-F943-BF41-C2DF283782CE}" type="presParOf" srcId="{9ACCDF7A-6BE0-FD4B-B2A8-16778434EDBB}" destId="{B88C7B79-79E8-E14A-8892-30A135A39EAF}" srcOrd="3" destOrd="0" presId="urn:microsoft.com/office/officeart/2008/layout/AlternatingHexagons"/>
    <dgm:cxn modelId="{6EC2547A-AA69-3B42-9DBA-DFA63B26B941}" type="presParOf" srcId="{9ACCDF7A-6BE0-FD4B-B2A8-16778434EDBB}" destId="{B464E9F0-E9F1-BE42-82BE-6E80A530E73D}" srcOrd="4" destOrd="0" presId="urn:microsoft.com/office/officeart/2008/layout/AlternatingHexagon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EA50EF-89D7-F24E-A55E-F96AABEFB54A}" type="doc">
      <dgm:prSet loTypeId="urn:microsoft.com/office/officeart/2008/layout/AlternatingHexagons" loCatId="" qsTypeId="urn:microsoft.com/office/officeart/2005/8/quickstyle/simple5" qsCatId="simple" csTypeId="urn:microsoft.com/office/officeart/2005/8/colors/accent0_1" csCatId="mainScheme" phldr="1"/>
      <dgm:spPr/>
      <dgm:t>
        <a:bodyPr/>
        <a:lstStyle/>
        <a:p>
          <a:endParaRPr lang="en-GB"/>
        </a:p>
      </dgm:t>
    </dgm:pt>
    <dgm:pt modelId="{FA2217E9-3E13-054B-80B3-1F2948E048DA}">
      <dgm:prSet phldrT="[Text]" custT="1">
        <dgm:style>
          <a:lnRef idx="2">
            <a:schemeClr val="accent6"/>
          </a:lnRef>
          <a:fillRef idx="1">
            <a:schemeClr val="lt1"/>
          </a:fillRef>
          <a:effectRef idx="0">
            <a:schemeClr val="accent6"/>
          </a:effectRef>
          <a:fontRef idx="minor">
            <a:schemeClr val="dk1"/>
          </a:fontRef>
        </dgm:style>
      </dgm:prSet>
      <dgm:spPr>
        <a:ln/>
        <a:scene3d>
          <a:camera prst="orthographicFront"/>
          <a:lightRig rig="threePt" dir="t"/>
        </a:scene3d>
        <a:sp3d>
          <a:bevelT prst="relaxedInset"/>
        </a:sp3d>
      </dgm:spPr>
      <dgm:t>
        <a:bodyPr spcFirstLastPara="0" vert="horz" wrap="square" lIns="53340" tIns="53340" rIns="53340" bIns="53340" numCol="1" spcCol="1270" anchor="ctr" anchorCtr="0"/>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Verläss-lichkeit</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93A261FE-71BA-7B48-84B5-C7D333761205}" type="parTrans" cxnId="{D6EE9779-3F87-644B-8EC6-53E169C687DF}">
      <dgm:prSet/>
      <dgm:spPr/>
      <dgm:t>
        <a:bodyPr/>
        <a:lstStyle/>
        <a:p>
          <a:endParaRPr lang="en-GB" sz="2000"/>
        </a:p>
      </dgm:t>
    </dgm:pt>
    <dgm:pt modelId="{017ABD29-A481-CF4A-B503-666DD8662DEE}" type="sibTrans" cxnId="{D6EE9779-3F87-644B-8EC6-53E169C687DF}">
      <dgm:prSet custT="1">
        <dgm:style>
          <a:lnRef idx="2">
            <a:schemeClr val="accent6"/>
          </a:lnRef>
          <a:fillRef idx="1">
            <a:schemeClr val="lt1"/>
          </a:fillRef>
          <a:effectRef idx="0">
            <a:schemeClr val="accent6"/>
          </a:effectRef>
          <a:fontRef idx="minor">
            <a:schemeClr val="dk1"/>
          </a:fontRef>
        </dgm:style>
      </dgm:prSet>
      <dgm:spPr>
        <a:ln/>
        <a:scene3d>
          <a:camera prst="orthographicFront"/>
          <a:lightRig rig="threePt" dir="t"/>
        </a:scene3d>
        <a:sp3d>
          <a:bevelT prst="relaxedInset"/>
        </a:sp3d>
      </dgm:spPr>
      <dgm:t>
        <a:bodyPr spcFirstLastPara="0" vert="horz" wrap="square" lIns="53340" tIns="53340" rIns="53340" bIns="53340" numCol="1" spcCol="1270" anchor="ctr" anchorCtr="0"/>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Hilfsbereit-schaft</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B4AE2467-2A95-B547-9B76-F6A642EA7398}">
      <dgm:prSet phldrT="[Text]" custT="1">
        <dgm:style>
          <a:lnRef idx="2">
            <a:schemeClr val="accent6"/>
          </a:lnRef>
          <a:fillRef idx="1">
            <a:schemeClr val="lt1"/>
          </a:fillRef>
          <a:effectRef idx="0">
            <a:schemeClr val="accent6"/>
          </a:effectRef>
          <a:fontRef idx="minor">
            <a:schemeClr val="dk1"/>
          </a:fontRef>
        </dgm:style>
      </dgm:prSet>
      <dgm:spPr>
        <a:ln/>
        <a:scene3d>
          <a:camera prst="orthographicFront"/>
          <a:lightRig rig="threePt" dir="t"/>
        </a:scene3d>
        <a:sp3d>
          <a:bevelT prst="relaxedInset"/>
        </a:sp3d>
      </dgm:spPr>
      <dgm:t>
        <a:bodyPr spcFirstLastPara="0" vert="horz" wrap="square" lIns="53340" tIns="53340" rIns="53340" bIns="53340" numCol="1" spcCol="1270" anchor="ctr" anchorCtr="0"/>
        <a:lstStyle/>
        <a:p>
          <a:r>
            <a:rPr lang="en-GB" sz="1400" b="1" err="1"/>
            <a:t>Erreichbar-keit</a:t>
          </a:r>
          <a:endParaRPr lang="en-GB" sz="1400" b="1"/>
        </a:p>
      </dgm:t>
    </dgm:pt>
    <dgm:pt modelId="{3551A636-2740-EB44-80C9-A34A0D73402D}" type="parTrans" cxnId="{4B1238B1-0B5B-C84C-8488-2D047A2D6AB8}">
      <dgm:prSet/>
      <dgm:spPr/>
      <dgm:t>
        <a:bodyPr/>
        <a:lstStyle/>
        <a:p>
          <a:endParaRPr lang="en-GB" sz="2000"/>
        </a:p>
      </dgm:t>
    </dgm:pt>
    <dgm:pt modelId="{7A6C3402-E6FF-6245-92F3-187EC3DC55A7}" type="sibTrans" cxnId="{4B1238B1-0B5B-C84C-8488-2D047A2D6AB8}">
      <dgm:prSet custT="1">
        <dgm:style>
          <a:lnRef idx="2">
            <a:schemeClr val="accent6"/>
          </a:lnRef>
          <a:fillRef idx="1">
            <a:schemeClr val="lt1"/>
          </a:fillRef>
          <a:effectRef idx="0">
            <a:schemeClr val="accent6"/>
          </a:effectRef>
          <a:fontRef idx="minor">
            <a:schemeClr val="dk1"/>
          </a:fontRef>
        </dgm:style>
      </dgm:prSet>
      <dgm:spPr>
        <a:ln/>
        <a:scene3d>
          <a:camera prst="orthographicFront"/>
          <a:lightRig rig="threePt" dir="t"/>
        </a:scene3d>
        <a:sp3d>
          <a:bevelT prst="relaxedInset"/>
        </a:sp3d>
      </dgm:spPr>
      <dgm:t>
        <a:bodyPr spcFirstLastPara="0" vert="horz" wrap="square" lIns="53340" tIns="53340" rIns="53340" bIns="53340" numCol="1" spcCol="1270" anchor="ctr" anchorCtr="0"/>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Toleranz</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A4E9FE1A-224A-4A4B-A080-417CB72FF056}">
      <dgm:prSet phldrT="[Text]" custT="1">
        <dgm:style>
          <a:lnRef idx="2">
            <a:schemeClr val="accent6"/>
          </a:lnRef>
          <a:fillRef idx="1">
            <a:schemeClr val="lt1"/>
          </a:fillRef>
          <a:effectRef idx="0">
            <a:schemeClr val="accent6"/>
          </a:effectRef>
          <a:fontRef idx="minor">
            <a:schemeClr val="dk1"/>
          </a:fontRef>
        </dgm:style>
      </dgm:prSet>
      <dgm:spPr>
        <a:ln/>
        <a:scene3d>
          <a:camera prst="orthographicFront"/>
          <a:lightRig rig="threePt" dir="t"/>
        </a:scene3d>
        <a:sp3d>
          <a:bevelT prst="relaxedInset"/>
        </a:sp3d>
      </dgm:spPr>
      <dgm:t>
        <a:bodyPr spcFirstLastPara="0" vert="horz" wrap="square" lIns="53340" tIns="53340" rIns="53340" bIns="53340" numCol="1" spcCol="1270" anchor="ctr" anchorCtr="0"/>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Kommuni-kation</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8616F3CA-160C-3A43-92D4-264D5FF59B9D}" type="sibTrans" cxnId="{36CB7C03-7F46-ED4C-BE94-8466BADB2485}">
      <dgm:prSet custT="1">
        <dgm:style>
          <a:lnRef idx="2">
            <a:schemeClr val="accent6"/>
          </a:lnRef>
          <a:fillRef idx="1">
            <a:schemeClr val="lt1"/>
          </a:fillRef>
          <a:effectRef idx="0">
            <a:schemeClr val="accent6"/>
          </a:effectRef>
          <a:fontRef idx="minor">
            <a:schemeClr val="dk1"/>
          </a:fontRef>
        </dgm:style>
      </dgm:prSet>
      <dgm:spPr>
        <a:ln/>
        <a:scene3d>
          <a:camera prst="orthographicFront"/>
          <a:lightRig rig="threePt" dir="t"/>
        </a:scene3d>
        <a:sp3d>
          <a:bevelT prst="relaxedInset"/>
        </a:sp3d>
      </dgm:spPr>
      <dgm:t>
        <a:bodyPr spcFirstLastPara="0" vert="horz" wrap="square" lIns="53340" tIns="53340" rIns="53340" bIns="53340" numCol="1" spcCol="1270" anchor="ctr" anchorCtr="0"/>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Respekt</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12BEBD2F-5E52-1542-A2F7-C09AA4FFCAF0}" type="parTrans" cxnId="{36CB7C03-7F46-ED4C-BE94-8466BADB2485}">
      <dgm:prSet/>
      <dgm:spPr/>
      <dgm:t>
        <a:bodyPr/>
        <a:lstStyle/>
        <a:p>
          <a:endParaRPr lang="en-GB" sz="2000"/>
        </a:p>
      </dgm:t>
    </dgm:pt>
    <dgm:pt modelId="{D9BC3A83-ED16-584A-BE54-34BFB2CECE9B}" type="pres">
      <dgm:prSet presAssocID="{EDEA50EF-89D7-F24E-A55E-F96AABEFB54A}" presName="Name0" presStyleCnt="0">
        <dgm:presLayoutVars>
          <dgm:chMax/>
          <dgm:chPref/>
          <dgm:dir val="rev"/>
          <dgm:animLvl val="lvl"/>
        </dgm:presLayoutVars>
      </dgm:prSet>
      <dgm:spPr/>
    </dgm:pt>
    <dgm:pt modelId="{AD4F1C8C-821A-B449-A515-EC4D735FFE53}" type="pres">
      <dgm:prSet presAssocID="{A4E9FE1A-224A-4A4B-A080-417CB72FF056}" presName="composite" presStyleCnt="0"/>
      <dgm:spPr/>
    </dgm:pt>
    <dgm:pt modelId="{E0A7A077-8EBE-B44D-85B1-3CC79D37BE8B}" type="pres">
      <dgm:prSet presAssocID="{A4E9FE1A-224A-4A4B-A080-417CB72FF056}" presName="Parent1" presStyleLbl="node1" presStyleIdx="0" presStyleCnt="6">
        <dgm:presLayoutVars>
          <dgm:chMax val="1"/>
          <dgm:chPref val="1"/>
          <dgm:bulletEnabled val="1"/>
        </dgm:presLayoutVars>
      </dgm:prSet>
      <dgm:spPr>
        <a:xfrm rot="5400000">
          <a:off x="1807806" y="1338706"/>
          <a:ext cx="1717207" cy="1493970"/>
        </a:xfrm>
        <a:prstGeom prst="hexagon">
          <a:avLst>
            <a:gd name="adj" fmla="val 25000"/>
            <a:gd name="vf" fmla="val 115470"/>
          </a:avLst>
        </a:prstGeom>
      </dgm:spPr>
    </dgm:pt>
    <dgm:pt modelId="{00E90372-EC25-7642-B649-631BD7C053A9}" type="pres">
      <dgm:prSet presAssocID="{A4E9FE1A-224A-4A4B-A080-417CB72FF056}" presName="Childtext1" presStyleLbl="revTx" presStyleIdx="0" presStyleCnt="3">
        <dgm:presLayoutVars>
          <dgm:chMax val="0"/>
          <dgm:chPref val="0"/>
          <dgm:bulletEnabled val="1"/>
        </dgm:presLayoutVars>
      </dgm:prSet>
      <dgm:spPr/>
    </dgm:pt>
    <dgm:pt modelId="{13062986-4EBF-B74A-B424-FBEF864B64CB}" type="pres">
      <dgm:prSet presAssocID="{A4E9FE1A-224A-4A4B-A080-417CB72FF056}" presName="BalanceSpacing" presStyleCnt="0"/>
      <dgm:spPr/>
    </dgm:pt>
    <dgm:pt modelId="{EA4231E3-D433-E04A-96AE-5ECD47E4B32A}" type="pres">
      <dgm:prSet presAssocID="{A4E9FE1A-224A-4A4B-A080-417CB72FF056}" presName="BalanceSpacing1" presStyleCnt="0"/>
      <dgm:spPr/>
    </dgm:pt>
    <dgm:pt modelId="{1386613A-6991-5447-A1B0-4EEC02DE6944}" type="pres">
      <dgm:prSet presAssocID="{8616F3CA-160C-3A43-92D4-264D5FF59B9D}" presName="Accent1Text" presStyleLbl="node1" presStyleIdx="1" presStyleCnt="6"/>
      <dgm:spPr>
        <a:xfrm rot="5400000">
          <a:off x="3421294" y="1338706"/>
          <a:ext cx="1717207" cy="1493970"/>
        </a:xfrm>
        <a:prstGeom prst="hexagon">
          <a:avLst>
            <a:gd name="adj" fmla="val 25000"/>
            <a:gd name="vf" fmla="val 115470"/>
          </a:avLst>
        </a:prstGeom>
      </dgm:spPr>
    </dgm:pt>
    <dgm:pt modelId="{554D03D5-E929-934F-8FA4-60F966221412}" type="pres">
      <dgm:prSet presAssocID="{8616F3CA-160C-3A43-92D4-264D5FF59B9D}" presName="spaceBetweenRectangles" presStyleCnt="0"/>
      <dgm:spPr/>
    </dgm:pt>
    <dgm:pt modelId="{F63AF6AB-0B9B-E547-BD89-70939EA7089E}" type="pres">
      <dgm:prSet presAssocID="{FA2217E9-3E13-054B-80B3-1F2948E048DA}" presName="composite" presStyleCnt="0"/>
      <dgm:spPr/>
    </dgm:pt>
    <dgm:pt modelId="{67FBDB04-34E7-9942-8F68-43F71615D553}" type="pres">
      <dgm:prSet presAssocID="{FA2217E9-3E13-054B-80B3-1F2948E048DA}" presName="Parent1" presStyleLbl="node1" presStyleIdx="2" presStyleCnt="6">
        <dgm:presLayoutVars>
          <dgm:chMax val="1"/>
          <dgm:chPref val="1"/>
          <dgm:bulletEnabled val="1"/>
        </dgm:presLayoutVars>
      </dgm:prSet>
      <dgm:spPr>
        <a:xfrm rot="5400000">
          <a:off x="2617641" y="2796272"/>
          <a:ext cx="1717207" cy="1493970"/>
        </a:xfrm>
        <a:prstGeom prst="hexagon">
          <a:avLst>
            <a:gd name="adj" fmla="val 25000"/>
            <a:gd name="vf" fmla="val 115470"/>
          </a:avLst>
        </a:prstGeom>
      </dgm:spPr>
    </dgm:pt>
    <dgm:pt modelId="{6247BAF7-B1B5-CF4F-A7D1-345823668DE9}" type="pres">
      <dgm:prSet presAssocID="{FA2217E9-3E13-054B-80B3-1F2948E048DA}" presName="Childtext1" presStyleLbl="revTx" presStyleIdx="1" presStyleCnt="3">
        <dgm:presLayoutVars>
          <dgm:chMax val="0"/>
          <dgm:chPref val="0"/>
          <dgm:bulletEnabled val="1"/>
        </dgm:presLayoutVars>
      </dgm:prSet>
      <dgm:spPr/>
    </dgm:pt>
    <dgm:pt modelId="{C5FC84DE-6D14-4244-A07E-73EB3B10EF68}" type="pres">
      <dgm:prSet presAssocID="{FA2217E9-3E13-054B-80B3-1F2948E048DA}" presName="BalanceSpacing" presStyleCnt="0"/>
      <dgm:spPr/>
    </dgm:pt>
    <dgm:pt modelId="{EA2AC21D-43FD-1C4F-BAE9-1F06430A1898}" type="pres">
      <dgm:prSet presAssocID="{FA2217E9-3E13-054B-80B3-1F2948E048DA}" presName="BalanceSpacing1" presStyleCnt="0"/>
      <dgm:spPr/>
    </dgm:pt>
    <dgm:pt modelId="{F5B2B81C-13F3-6449-B52F-FA4C758BCA9B}" type="pres">
      <dgm:prSet presAssocID="{017ABD29-A481-CF4A-B503-666DD8662DEE}" presName="Accent1Text" presStyleLbl="node1" presStyleIdx="3" presStyleCnt="6"/>
      <dgm:spPr>
        <a:xfrm rot="5400000">
          <a:off x="1002110" y="2795542"/>
          <a:ext cx="1718885" cy="1495430"/>
        </a:xfrm>
        <a:prstGeom prst="hexagon">
          <a:avLst>
            <a:gd name="adj" fmla="val 25000"/>
            <a:gd name="vf" fmla="val 115470"/>
          </a:avLst>
        </a:prstGeom>
      </dgm:spPr>
    </dgm:pt>
    <dgm:pt modelId="{CCBCD23D-5FF0-5542-95E3-6F539BF8F690}" type="pres">
      <dgm:prSet presAssocID="{017ABD29-A481-CF4A-B503-666DD8662DEE}" presName="spaceBetweenRectangles" presStyleCnt="0"/>
      <dgm:spPr/>
    </dgm:pt>
    <dgm:pt modelId="{9ACCDF7A-6BE0-FD4B-B2A8-16778434EDBB}" type="pres">
      <dgm:prSet presAssocID="{B4AE2467-2A95-B547-9B76-F6A642EA7398}" presName="composite" presStyleCnt="0"/>
      <dgm:spPr/>
    </dgm:pt>
    <dgm:pt modelId="{E8210474-CC73-3547-9A77-8E99AF8A6207}" type="pres">
      <dgm:prSet presAssocID="{B4AE2467-2A95-B547-9B76-F6A642EA7398}" presName="Parent1" presStyleLbl="node1" presStyleIdx="4" presStyleCnt="6">
        <dgm:presLayoutVars>
          <dgm:chMax val="1"/>
          <dgm:chPref val="1"/>
          <dgm:bulletEnabled val="1"/>
        </dgm:presLayoutVars>
      </dgm:prSet>
      <dgm:spPr>
        <a:xfrm rot="5400000">
          <a:off x="1807806" y="4253837"/>
          <a:ext cx="1717207" cy="1493970"/>
        </a:xfrm>
        <a:prstGeom prst="hexagon">
          <a:avLst>
            <a:gd name="adj" fmla="val 25000"/>
            <a:gd name="vf" fmla="val 115470"/>
          </a:avLst>
        </a:prstGeom>
      </dgm:spPr>
    </dgm:pt>
    <dgm:pt modelId="{ABDA03A0-9C88-3B40-B450-B99306943B19}" type="pres">
      <dgm:prSet presAssocID="{B4AE2467-2A95-B547-9B76-F6A642EA7398}" presName="Childtext1" presStyleLbl="revTx" presStyleIdx="2" presStyleCnt="3">
        <dgm:presLayoutVars>
          <dgm:chMax val="0"/>
          <dgm:chPref val="0"/>
          <dgm:bulletEnabled val="1"/>
        </dgm:presLayoutVars>
      </dgm:prSet>
      <dgm:spPr/>
    </dgm:pt>
    <dgm:pt modelId="{A524DC83-9091-3E46-A016-D120796D26C4}" type="pres">
      <dgm:prSet presAssocID="{B4AE2467-2A95-B547-9B76-F6A642EA7398}" presName="BalanceSpacing" presStyleCnt="0"/>
      <dgm:spPr/>
    </dgm:pt>
    <dgm:pt modelId="{B88C7B79-79E8-E14A-8892-30A135A39EAF}" type="pres">
      <dgm:prSet presAssocID="{B4AE2467-2A95-B547-9B76-F6A642EA7398}" presName="BalanceSpacing1" presStyleCnt="0"/>
      <dgm:spPr/>
    </dgm:pt>
    <dgm:pt modelId="{B464E9F0-E9F1-BE42-82BE-6E80A530E73D}" type="pres">
      <dgm:prSet presAssocID="{7A6C3402-E6FF-6245-92F3-187EC3DC55A7}" presName="Accent1Text" presStyleLbl="node1" presStyleIdx="5" presStyleCnt="6"/>
      <dgm:spPr>
        <a:xfrm rot="5400000">
          <a:off x="3421294" y="4253837"/>
          <a:ext cx="1717207" cy="1493970"/>
        </a:xfrm>
        <a:prstGeom prst="hexagon">
          <a:avLst>
            <a:gd name="adj" fmla="val 25000"/>
            <a:gd name="vf" fmla="val 115470"/>
          </a:avLst>
        </a:prstGeom>
      </dgm:spPr>
    </dgm:pt>
  </dgm:ptLst>
  <dgm:cxnLst>
    <dgm:cxn modelId="{36CB7C03-7F46-ED4C-BE94-8466BADB2485}" srcId="{EDEA50EF-89D7-F24E-A55E-F96AABEFB54A}" destId="{A4E9FE1A-224A-4A4B-A080-417CB72FF056}" srcOrd="0" destOrd="0" parTransId="{12BEBD2F-5E52-1542-A2F7-C09AA4FFCAF0}" sibTransId="{8616F3CA-160C-3A43-92D4-264D5FF59B9D}"/>
    <dgm:cxn modelId="{EB637223-83E7-FF41-8DC4-FDAEAE4AD44B}" type="presOf" srcId="{017ABD29-A481-CF4A-B503-666DD8662DEE}" destId="{F5B2B81C-13F3-6449-B52F-FA4C758BCA9B}" srcOrd="0" destOrd="0" presId="urn:microsoft.com/office/officeart/2008/layout/AlternatingHexagons"/>
    <dgm:cxn modelId="{9D0E7666-62D2-E742-A220-8623CB9CC815}" type="presOf" srcId="{FA2217E9-3E13-054B-80B3-1F2948E048DA}" destId="{67FBDB04-34E7-9942-8F68-43F71615D553}" srcOrd="0" destOrd="0" presId="urn:microsoft.com/office/officeart/2008/layout/AlternatingHexagons"/>
    <dgm:cxn modelId="{D6EE9779-3F87-644B-8EC6-53E169C687DF}" srcId="{EDEA50EF-89D7-F24E-A55E-F96AABEFB54A}" destId="{FA2217E9-3E13-054B-80B3-1F2948E048DA}" srcOrd="1" destOrd="0" parTransId="{93A261FE-71BA-7B48-84B5-C7D333761205}" sibTransId="{017ABD29-A481-CF4A-B503-666DD8662DEE}"/>
    <dgm:cxn modelId="{D2A1EA7C-D17F-4C45-9A51-F1AEC28F72C3}" type="presOf" srcId="{7A6C3402-E6FF-6245-92F3-187EC3DC55A7}" destId="{B464E9F0-E9F1-BE42-82BE-6E80A530E73D}" srcOrd="0" destOrd="0" presId="urn:microsoft.com/office/officeart/2008/layout/AlternatingHexagons"/>
    <dgm:cxn modelId="{4B1238B1-0B5B-C84C-8488-2D047A2D6AB8}" srcId="{EDEA50EF-89D7-F24E-A55E-F96AABEFB54A}" destId="{B4AE2467-2A95-B547-9B76-F6A642EA7398}" srcOrd="2" destOrd="0" parTransId="{3551A636-2740-EB44-80C9-A34A0D73402D}" sibTransId="{7A6C3402-E6FF-6245-92F3-187EC3DC55A7}"/>
    <dgm:cxn modelId="{B4CEC3C6-5F6B-AB49-BB4E-ECF988419AFC}" type="presOf" srcId="{8616F3CA-160C-3A43-92D4-264D5FF59B9D}" destId="{1386613A-6991-5447-A1B0-4EEC02DE6944}" srcOrd="0" destOrd="0" presId="urn:microsoft.com/office/officeart/2008/layout/AlternatingHexagons"/>
    <dgm:cxn modelId="{067BF6DB-E1D4-2946-B361-A7625FB98556}" type="presOf" srcId="{A4E9FE1A-224A-4A4B-A080-417CB72FF056}" destId="{E0A7A077-8EBE-B44D-85B1-3CC79D37BE8B}" srcOrd="0" destOrd="0" presId="urn:microsoft.com/office/officeart/2008/layout/AlternatingHexagons"/>
    <dgm:cxn modelId="{012233E2-ECCD-D645-8431-DF67F904B2B8}" type="presOf" srcId="{B4AE2467-2A95-B547-9B76-F6A642EA7398}" destId="{E8210474-CC73-3547-9A77-8E99AF8A6207}" srcOrd="0" destOrd="0" presId="urn:microsoft.com/office/officeart/2008/layout/AlternatingHexagons"/>
    <dgm:cxn modelId="{CC13BCE5-7781-5149-BFE6-A8CE6C82A16B}" type="presOf" srcId="{EDEA50EF-89D7-F24E-A55E-F96AABEFB54A}" destId="{D9BC3A83-ED16-584A-BE54-34BFB2CECE9B}" srcOrd="0" destOrd="0" presId="urn:microsoft.com/office/officeart/2008/layout/AlternatingHexagons"/>
    <dgm:cxn modelId="{2DF16E5D-FE74-D249-A04C-51D9D10862CD}" type="presParOf" srcId="{D9BC3A83-ED16-584A-BE54-34BFB2CECE9B}" destId="{AD4F1C8C-821A-B449-A515-EC4D735FFE53}" srcOrd="0" destOrd="0" presId="urn:microsoft.com/office/officeart/2008/layout/AlternatingHexagons"/>
    <dgm:cxn modelId="{066F227E-5E04-EA40-A3BC-B813192EDD5F}" type="presParOf" srcId="{AD4F1C8C-821A-B449-A515-EC4D735FFE53}" destId="{E0A7A077-8EBE-B44D-85B1-3CC79D37BE8B}" srcOrd="0" destOrd="0" presId="urn:microsoft.com/office/officeart/2008/layout/AlternatingHexagons"/>
    <dgm:cxn modelId="{1D682C7E-1DC2-FE47-862C-5B9FC78FE4F7}" type="presParOf" srcId="{AD4F1C8C-821A-B449-A515-EC4D735FFE53}" destId="{00E90372-EC25-7642-B649-631BD7C053A9}" srcOrd="1" destOrd="0" presId="urn:microsoft.com/office/officeart/2008/layout/AlternatingHexagons"/>
    <dgm:cxn modelId="{6190C6CA-EC30-BB41-81A2-3655489B6390}" type="presParOf" srcId="{AD4F1C8C-821A-B449-A515-EC4D735FFE53}" destId="{13062986-4EBF-B74A-B424-FBEF864B64CB}" srcOrd="2" destOrd="0" presId="urn:microsoft.com/office/officeart/2008/layout/AlternatingHexagons"/>
    <dgm:cxn modelId="{7F4A3E2A-42FA-444F-83B9-B60EDFA8E0FD}" type="presParOf" srcId="{AD4F1C8C-821A-B449-A515-EC4D735FFE53}" destId="{EA4231E3-D433-E04A-96AE-5ECD47E4B32A}" srcOrd="3" destOrd="0" presId="urn:microsoft.com/office/officeart/2008/layout/AlternatingHexagons"/>
    <dgm:cxn modelId="{A57D785B-107C-EA4F-A528-3EF08169055B}" type="presParOf" srcId="{AD4F1C8C-821A-B449-A515-EC4D735FFE53}" destId="{1386613A-6991-5447-A1B0-4EEC02DE6944}" srcOrd="4" destOrd="0" presId="urn:microsoft.com/office/officeart/2008/layout/AlternatingHexagons"/>
    <dgm:cxn modelId="{EB5EF236-948E-9A4A-AE88-C90AA5F6E658}" type="presParOf" srcId="{D9BC3A83-ED16-584A-BE54-34BFB2CECE9B}" destId="{554D03D5-E929-934F-8FA4-60F966221412}" srcOrd="1" destOrd="0" presId="urn:microsoft.com/office/officeart/2008/layout/AlternatingHexagons"/>
    <dgm:cxn modelId="{F7E5EAA3-FED2-3748-AE45-7DDFAEBDDA63}" type="presParOf" srcId="{D9BC3A83-ED16-584A-BE54-34BFB2CECE9B}" destId="{F63AF6AB-0B9B-E547-BD89-70939EA7089E}" srcOrd="2" destOrd="0" presId="urn:microsoft.com/office/officeart/2008/layout/AlternatingHexagons"/>
    <dgm:cxn modelId="{CCA925B3-C878-CA40-9D8A-5C24663DF223}" type="presParOf" srcId="{F63AF6AB-0B9B-E547-BD89-70939EA7089E}" destId="{67FBDB04-34E7-9942-8F68-43F71615D553}" srcOrd="0" destOrd="0" presId="urn:microsoft.com/office/officeart/2008/layout/AlternatingHexagons"/>
    <dgm:cxn modelId="{F4BF2F51-2287-B743-868B-8CE9DF060B46}" type="presParOf" srcId="{F63AF6AB-0B9B-E547-BD89-70939EA7089E}" destId="{6247BAF7-B1B5-CF4F-A7D1-345823668DE9}" srcOrd="1" destOrd="0" presId="urn:microsoft.com/office/officeart/2008/layout/AlternatingHexagons"/>
    <dgm:cxn modelId="{C8EB6EA2-7BD3-694C-B19A-4153AA0D40B4}" type="presParOf" srcId="{F63AF6AB-0B9B-E547-BD89-70939EA7089E}" destId="{C5FC84DE-6D14-4244-A07E-73EB3B10EF68}" srcOrd="2" destOrd="0" presId="urn:microsoft.com/office/officeart/2008/layout/AlternatingHexagons"/>
    <dgm:cxn modelId="{7D94F218-5141-BB4C-B77F-90437E8EFFA2}" type="presParOf" srcId="{F63AF6AB-0B9B-E547-BD89-70939EA7089E}" destId="{EA2AC21D-43FD-1C4F-BAE9-1F06430A1898}" srcOrd="3" destOrd="0" presId="urn:microsoft.com/office/officeart/2008/layout/AlternatingHexagons"/>
    <dgm:cxn modelId="{7875D734-BC85-7A4A-AD08-0713E815044B}" type="presParOf" srcId="{F63AF6AB-0B9B-E547-BD89-70939EA7089E}" destId="{F5B2B81C-13F3-6449-B52F-FA4C758BCA9B}" srcOrd="4" destOrd="0" presId="urn:microsoft.com/office/officeart/2008/layout/AlternatingHexagons"/>
    <dgm:cxn modelId="{1FB39407-292C-CB4A-8101-F8E0B53EF851}" type="presParOf" srcId="{D9BC3A83-ED16-584A-BE54-34BFB2CECE9B}" destId="{CCBCD23D-5FF0-5542-95E3-6F539BF8F690}" srcOrd="3" destOrd="0" presId="urn:microsoft.com/office/officeart/2008/layout/AlternatingHexagons"/>
    <dgm:cxn modelId="{F80524D4-EFDE-034B-9801-B71AECDAC5D4}" type="presParOf" srcId="{D9BC3A83-ED16-584A-BE54-34BFB2CECE9B}" destId="{9ACCDF7A-6BE0-FD4B-B2A8-16778434EDBB}" srcOrd="4" destOrd="0" presId="urn:microsoft.com/office/officeart/2008/layout/AlternatingHexagons"/>
    <dgm:cxn modelId="{DBEF86F5-FA1C-C647-BDBE-DCCC02F9F76F}" type="presParOf" srcId="{9ACCDF7A-6BE0-FD4B-B2A8-16778434EDBB}" destId="{E8210474-CC73-3547-9A77-8E99AF8A6207}" srcOrd="0" destOrd="0" presId="urn:microsoft.com/office/officeart/2008/layout/AlternatingHexagons"/>
    <dgm:cxn modelId="{3907F89C-84D7-B245-A3E5-F3353FC74B24}" type="presParOf" srcId="{9ACCDF7A-6BE0-FD4B-B2A8-16778434EDBB}" destId="{ABDA03A0-9C88-3B40-B450-B99306943B19}" srcOrd="1" destOrd="0" presId="urn:microsoft.com/office/officeart/2008/layout/AlternatingHexagons"/>
    <dgm:cxn modelId="{32404638-4613-414D-8941-5A2E90A38CCC}" type="presParOf" srcId="{9ACCDF7A-6BE0-FD4B-B2A8-16778434EDBB}" destId="{A524DC83-9091-3E46-A016-D120796D26C4}" srcOrd="2" destOrd="0" presId="urn:microsoft.com/office/officeart/2008/layout/AlternatingHexagons"/>
    <dgm:cxn modelId="{9BE3B112-CCCB-F943-BF41-C2DF283782CE}" type="presParOf" srcId="{9ACCDF7A-6BE0-FD4B-B2A8-16778434EDBB}" destId="{B88C7B79-79E8-E14A-8892-30A135A39EAF}" srcOrd="3" destOrd="0" presId="urn:microsoft.com/office/officeart/2008/layout/AlternatingHexagons"/>
    <dgm:cxn modelId="{6EC2547A-AA69-3B42-9DBA-DFA63B26B941}" type="presParOf" srcId="{9ACCDF7A-6BE0-FD4B-B2A8-16778434EDBB}" destId="{B464E9F0-E9F1-BE42-82BE-6E80A530E73D}" srcOrd="4" destOrd="0" presId="urn:microsoft.com/office/officeart/2008/layout/AlternatingHexagons"/>
  </dgm:cxnLst>
  <dgm:bg/>
  <dgm:whole/>
  <dgm:extLst>
    <a:ext uri="http://schemas.microsoft.com/office/drawing/2008/diagram">
      <dsp:dataModelExt xmlns:dsp="http://schemas.microsoft.com/office/drawing/2008/diagram" relId="rId14"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7A077-8EBE-B44D-85B1-3CC79D37BE8B}">
      <dsp:nvSpPr>
        <dsp:cNvPr id="0" name=""/>
        <dsp:cNvSpPr/>
      </dsp:nvSpPr>
      <dsp:spPr>
        <a:xfrm rot="5400000">
          <a:off x="2617175" y="1336551"/>
          <a:ext cx="1718885" cy="1495430"/>
        </a:xfrm>
        <a:prstGeom prst="hexagon">
          <a:avLst>
            <a:gd name="adj" fmla="val 25000"/>
            <a:gd name="vf" fmla="val 115470"/>
          </a:avLst>
        </a:prstGeom>
        <a:solidFill>
          <a:schemeClr val="lt1"/>
        </a:solidFill>
        <a:ln w="19050" cap="flat" cmpd="sng" algn="ctr">
          <a:solidFill>
            <a:schemeClr val="accent6"/>
          </a:solidFill>
          <a:prstDash val="solid"/>
          <a:miter lim="800000"/>
        </a:ln>
        <a:effectLst/>
        <a:scene3d>
          <a:camera prst="orthographicFront"/>
          <a:lightRig rig="chilly" dir="t"/>
        </a:scene3d>
        <a:sp3d>
          <a:bevelT prst="relaxedInset"/>
        </a:sp3d>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Sprache</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2961940" y="1492684"/>
        <a:ext cx="1029354" cy="1183165"/>
      </dsp:txXfrm>
    </dsp:sp>
    <dsp:sp modelId="{00E90372-EC25-7642-B649-631BD7C053A9}">
      <dsp:nvSpPr>
        <dsp:cNvPr id="0" name=""/>
        <dsp:cNvSpPr/>
      </dsp:nvSpPr>
      <dsp:spPr>
        <a:xfrm>
          <a:off x="4269712" y="1568601"/>
          <a:ext cx="1918276" cy="1031331"/>
        </a:xfrm>
        <a:prstGeom prst="rect">
          <a:avLst/>
        </a:prstGeom>
        <a:noFill/>
        <a:ln>
          <a:noFill/>
        </a:ln>
        <a:effectLst/>
      </dsp:spPr>
      <dsp:style>
        <a:lnRef idx="0">
          <a:scrgbClr r="0" g="0" b="0"/>
        </a:lnRef>
        <a:fillRef idx="0">
          <a:scrgbClr r="0" g="0" b="0"/>
        </a:fillRef>
        <a:effectRef idx="0">
          <a:scrgbClr r="0" g="0" b="0"/>
        </a:effectRef>
        <a:fontRef idx="minor"/>
      </dsp:style>
    </dsp:sp>
    <dsp:sp modelId="{1386613A-6991-5447-A1B0-4EEC02DE6944}">
      <dsp:nvSpPr>
        <dsp:cNvPr id="0" name=""/>
        <dsp:cNvSpPr/>
      </dsp:nvSpPr>
      <dsp:spPr>
        <a:xfrm rot="5400000">
          <a:off x="1002110" y="1336551"/>
          <a:ext cx="1718885" cy="1495430"/>
        </a:xfrm>
        <a:prstGeom prst="hexagon">
          <a:avLst>
            <a:gd name="adj" fmla="val 25000"/>
            <a:gd name="vf" fmla="val 115470"/>
          </a:avLst>
        </a:prstGeom>
        <a:solidFill>
          <a:schemeClr val="lt1"/>
        </a:solidFill>
        <a:ln w="19050" cap="flat" cmpd="sng" algn="ctr">
          <a:solidFill>
            <a:schemeClr val="accent6"/>
          </a:solidFill>
          <a:prstDash val="solid"/>
          <a:miter lim="800000"/>
        </a:ln>
        <a:effectLst/>
        <a:scene3d>
          <a:camera prst="orthographicFront"/>
          <a:lightRig rig="chilly" dir="t"/>
        </a:scene3d>
        <a:sp3d>
          <a:bevelT prst="relaxedInset"/>
        </a:sp3d>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Höflichkeit</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1346875" y="1492684"/>
        <a:ext cx="1029354" cy="1183165"/>
      </dsp:txXfrm>
    </dsp:sp>
    <dsp:sp modelId="{67FBDB04-34E7-9942-8F68-43F71615D553}">
      <dsp:nvSpPr>
        <dsp:cNvPr id="0" name=""/>
        <dsp:cNvSpPr/>
      </dsp:nvSpPr>
      <dsp:spPr>
        <a:xfrm rot="5400000">
          <a:off x="1806549" y="2795542"/>
          <a:ext cx="1718885" cy="1495430"/>
        </a:xfrm>
        <a:prstGeom prst="hexagon">
          <a:avLst>
            <a:gd name="adj" fmla="val 25000"/>
            <a:gd name="vf" fmla="val 115470"/>
          </a:avLst>
        </a:prstGeom>
        <a:solidFill>
          <a:schemeClr val="lt1"/>
        </a:solidFill>
        <a:ln w="19050" cap="flat" cmpd="sng" algn="ctr">
          <a:solidFill>
            <a:schemeClr val="accent6"/>
          </a:solidFill>
          <a:prstDash val="solid"/>
          <a:miter lim="800000"/>
        </a:ln>
        <a:effectLst/>
        <a:scene3d>
          <a:camera prst="orthographicFront"/>
          <a:lightRig rig="chilly" dir="t"/>
        </a:scene3d>
        <a:sp3d>
          <a:bevelT prst="relaxedInset"/>
        </a:sp3d>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Offenheit</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2151314" y="2951675"/>
        <a:ext cx="1029354" cy="1183165"/>
      </dsp:txXfrm>
    </dsp:sp>
    <dsp:sp modelId="{6247BAF7-B1B5-CF4F-A7D1-345823668DE9}">
      <dsp:nvSpPr>
        <dsp:cNvPr id="0" name=""/>
        <dsp:cNvSpPr/>
      </dsp:nvSpPr>
      <dsp:spPr>
        <a:xfrm>
          <a:off x="0" y="3027591"/>
          <a:ext cx="1856396" cy="1031331"/>
        </a:xfrm>
        <a:prstGeom prst="rect">
          <a:avLst/>
        </a:prstGeom>
        <a:noFill/>
        <a:ln>
          <a:noFill/>
        </a:ln>
        <a:effectLst/>
      </dsp:spPr>
      <dsp:style>
        <a:lnRef idx="0">
          <a:scrgbClr r="0" g="0" b="0"/>
        </a:lnRef>
        <a:fillRef idx="0">
          <a:scrgbClr r="0" g="0" b="0"/>
        </a:fillRef>
        <a:effectRef idx="0">
          <a:scrgbClr r="0" g="0" b="0"/>
        </a:effectRef>
        <a:fontRef idx="minor"/>
      </dsp:style>
    </dsp:sp>
    <dsp:sp modelId="{F5B2B81C-13F3-6449-B52F-FA4C758BCA9B}">
      <dsp:nvSpPr>
        <dsp:cNvPr id="0" name=""/>
        <dsp:cNvSpPr/>
      </dsp:nvSpPr>
      <dsp:spPr>
        <a:xfrm rot="5400000">
          <a:off x="3421614" y="2795542"/>
          <a:ext cx="1718885" cy="1495430"/>
        </a:xfrm>
        <a:prstGeom prst="hexagon">
          <a:avLst>
            <a:gd name="adj" fmla="val 25000"/>
            <a:gd name="vf" fmla="val 115470"/>
          </a:avLst>
        </a:prstGeom>
        <a:solidFill>
          <a:schemeClr val="lt1"/>
        </a:solidFill>
        <a:ln w="19050" cap="flat" cmpd="sng" algn="ctr">
          <a:solidFill>
            <a:schemeClr val="accent6"/>
          </a:solidFill>
          <a:prstDash val="solid"/>
          <a:miter lim="800000"/>
        </a:ln>
        <a:effectLst/>
        <a:scene3d>
          <a:camera prst="orthographicFront"/>
          <a:lightRig rig="chilly" dir="t"/>
        </a:scene3d>
        <a:sp3d>
          <a:bevelT prst="relaxedInset"/>
        </a:sp3d>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Akzeptanz</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3766379" y="2951675"/>
        <a:ext cx="1029354" cy="1183165"/>
      </dsp:txXfrm>
    </dsp:sp>
    <dsp:sp modelId="{E8210474-CC73-3547-9A77-8E99AF8A6207}">
      <dsp:nvSpPr>
        <dsp:cNvPr id="0" name=""/>
        <dsp:cNvSpPr/>
      </dsp:nvSpPr>
      <dsp:spPr>
        <a:xfrm rot="5400000">
          <a:off x="2617175" y="4254532"/>
          <a:ext cx="1718885" cy="1495430"/>
        </a:xfrm>
        <a:prstGeom prst="hexagon">
          <a:avLst>
            <a:gd name="adj" fmla="val 25000"/>
            <a:gd name="vf" fmla="val 115470"/>
          </a:avLst>
        </a:prstGeom>
        <a:solidFill>
          <a:schemeClr val="lt1"/>
        </a:solidFill>
        <a:ln w="19050" cap="flat" cmpd="sng" algn="ctr">
          <a:solidFill>
            <a:schemeClr val="accent6"/>
          </a:solidFill>
          <a:prstDash val="solid"/>
          <a:miter lim="800000"/>
        </a:ln>
        <a:effectLst/>
        <a:scene3d>
          <a:camera prst="orthographicFront"/>
          <a:lightRig rig="chilly" dir="t"/>
        </a:scene3d>
        <a:sp3d>
          <a:bevelT prst="relaxedInset"/>
        </a:sp3d>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rPr>
            <a:t>Team-</a:t>
          </a: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fähigkeit</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2961940" y="4410665"/>
        <a:ext cx="1029354" cy="1183165"/>
      </dsp:txXfrm>
    </dsp:sp>
    <dsp:sp modelId="{ABDA03A0-9C88-3B40-B450-B99306943B19}">
      <dsp:nvSpPr>
        <dsp:cNvPr id="0" name=""/>
        <dsp:cNvSpPr/>
      </dsp:nvSpPr>
      <dsp:spPr>
        <a:xfrm>
          <a:off x="4269712" y="4486582"/>
          <a:ext cx="1918276" cy="1031331"/>
        </a:xfrm>
        <a:prstGeom prst="rect">
          <a:avLst/>
        </a:prstGeom>
        <a:noFill/>
        <a:ln>
          <a:noFill/>
        </a:ln>
        <a:effectLst/>
      </dsp:spPr>
      <dsp:style>
        <a:lnRef idx="0">
          <a:scrgbClr r="0" g="0" b="0"/>
        </a:lnRef>
        <a:fillRef idx="0">
          <a:scrgbClr r="0" g="0" b="0"/>
        </a:fillRef>
        <a:effectRef idx="0">
          <a:scrgbClr r="0" g="0" b="0"/>
        </a:effectRef>
        <a:fontRef idx="minor"/>
      </dsp:style>
    </dsp:sp>
    <dsp:sp modelId="{B464E9F0-E9F1-BE42-82BE-6E80A530E73D}">
      <dsp:nvSpPr>
        <dsp:cNvPr id="0" name=""/>
        <dsp:cNvSpPr/>
      </dsp:nvSpPr>
      <dsp:spPr>
        <a:xfrm rot="5400000">
          <a:off x="1002110" y="4254532"/>
          <a:ext cx="1718885" cy="1495430"/>
        </a:xfrm>
        <a:prstGeom prst="hexagon">
          <a:avLst>
            <a:gd name="adj" fmla="val 25000"/>
            <a:gd name="vf" fmla="val 115470"/>
          </a:avLst>
        </a:prstGeom>
        <a:solidFill>
          <a:schemeClr val="lt1"/>
        </a:solidFill>
        <a:ln w="19050" cap="flat" cmpd="sng" algn="ctr">
          <a:solidFill>
            <a:schemeClr val="accent6"/>
          </a:solidFill>
          <a:prstDash val="solid"/>
          <a:miter lim="800000"/>
        </a:ln>
        <a:effectLst/>
        <a:scene3d>
          <a:camera prst="orthographicFront"/>
          <a:lightRig rig="chilly" dir="t"/>
        </a:scene3d>
        <a:sp3d>
          <a:bevelT prst="relaxedInset"/>
        </a:sp3d>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rPr>
            <a:t>Fairness</a:t>
          </a:r>
        </a:p>
      </dsp:txBody>
      <dsp:txXfrm rot="-5400000">
        <a:off x="1346875" y="4410665"/>
        <a:ext cx="1029354" cy="11831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7A077-8EBE-B44D-85B1-3CC79D37BE8B}">
      <dsp:nvSpPr>
        <dsp:cNvPr id="0" name=""/>
        <dsp:cNvSpPr/>
      </dsp:nvSpPr>
      <dsp:spPr>
        <a:xfrm rot="5400000">
          <a:off x="1807806" y="1338706"/>
          <a:ext cx="1717207" cy="1493970"/>
        </a:xfrm>
        <a:prstGeom prst="hexagon">
          <a:avLst>
            <a:gd name="adj" fmla="val 25000"/>
            <a:gd name="vf" fmla="val 115470"/>
          </a:avLst>
        </a:prstGeom>
        <a:solidFill>
          <a:schemeClr val="lt1"/>
        </a:solidFill>
        <a:ln w="19050" cap="flat" cmpd="sng" algn="ctr">
          <a:solidFill>
            <a:schemeClr val="accent6"/>
          </a:solidFill>
          <a:prstDash val="solid"/>
          <a:miter lim="800000"/>
        </a:ln>
        <a:effectLst/>
        <a:scene3d>
          <a:camera prst="orthographicFront"/>
          <a:lightRig rig="threePt" dir="t"/>
        </a:scene3d>
        <a:sp3d>
          <a:bevelT prst="relaxedInset"/>
        </a:sp3d>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Kommuni-kation</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2152234" y="1494686"/>
        <a:ext cx="1028350" cy="1182011"/>
      </dsp:txXfrm>
    </dsp:sp>
    <dsp:sp modelId="{00E90372-EC25-7642-B649-631BD7C053A9}">
      <dsp:nvSpPr>
        <dsp:cNvPr id="0" name=""/>
        <dsp:cNvSpPr/>
      </dsp:nvSpPr>
      <dsp:spPr>
        <a:xfrm>
          <a:off x="3021" y="1570529"/>
          <a:ext cx="1854583" cy="1030324"/>
        </a:xfrm>
        <a:prstGeom prst="rect">
          <a:avLst/>
        </a:prstGeom>
        <a:noFill/>
        <a:ln>
          <a:noFill/>
        </a:ln>
        <a:effectLst/>
      </dsp:spPr>
      <dsp:style>
        <a:lnRef idx="0">
          <a:scrgbClr r="0" g="0" b="0"/>
        </a:lnRef>
        <a:fillRef idx="0">
          <a:scrgbClr r="0" g="0" b="0"/>
        </a:fillRef>
        <a:effectRef idx="0">
          <a:scrgbClr r="0" g="0" b="0"/>
        </a:effectRef>
        <a:fontRef idx="minor"/>
      </dsp:style>
    </dsp:sp>
    <dsp:sp modelId="{1386613A-6991-5447-A1B0-4EEC02DE6944}">
      <dsp:nvSpPr>
        <dsp:cNvPr id="0" name=""/>
        <dsp:cNvSpPr/>
      </dsp:nvSpPr>
      <dsp:spPr>
        <a:xfrm rot="5400000">
          <a:off x="3421294" y="1338706"/>
          <a:ext cx="1717207" cy="1493970"/>
        </a:xfrm>
        <a:prstGeom prst="hexagon">
          <a:avLst>
            <a:gd name="adj" fmla="val 25000"/>
            <a:gd name="vf" fmla="val 115470"/>
          </a:avLst>
        </a:prstGeom>
        <a:solidFill>
          <a:schemeClr val="lt1"/>
        </a:solidFill>
        <a:ln w="19050" cap="flat" cmpd="sng" algn="ctr">
          <a:solidFill>
            <a:schemeClr val="accent6"/>
          </a:solidFill>
          <a:prstDash val="solid"/>
          <a:miter lim="800000"/>
        </a:ln>
        <a:effectLst/>
        <a:scene3d>
          <a:camera prst="orthographicFront"/>
          <a:lightRig rig="threePt" dir="t"/>
        </a:scene3d>
        <a:sp3d>
          <a:bevelT prst="relaxedInset"/>
        </a:sp3d>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Respekt</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3765722" y="1494686"/>
        <a:ext cx="1028350" cy="1182011"/>
      </dsp:txXfrm>
    </dsp:sp>
    <dsp:sp modelId="{67FBDB04-34E7-9942-8F68-43F71615D553}">
      <dsp:nvSpPr>
        <dsp:cNvPr id="0" name=""/>
        <dsp:cNvSpPr/>
      </dsp:nvSpPr>
      <dsp:spPr>
        <a:xfrm rot="5400000">
          <a:off x="2617641" y="2796272"/>
          <a:ext cx="1717207" cy="1493970"/>
        </a:xfrm>
        <a:prstGeom prst="hexagon">
          <a:avLst>
            <a:gd name="adj" fmla="val 25000"/>
            <a:gd name="vf" fmla="val 115470"/>
          </a:avLst>
        </a:prstGeom>
        <a:solidFill>
          <a:schemeClr val="lt1"/>
        </a:solidFill>
        <a:ln w="19050" cap="flat" cmpd="sng" algn="ctr">
          <a:solidFill>
            <a:schemeClr val="accent6"/>
          </a:solidFill>
          <a:prstDash val="solid"/>
          <a:miter lim="800000"/>
        </a:ln>
        <a:effectLst/>
        <a:scene3d>
          <a:camera prst="orthographicFront"/>
          <a:lightRig rig="threePt" dir="t"/>
        </a:scene3d>
        <a:sp3d>
          <a:bevelT prst="relaxedInset"/>
        </a:sp3d>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Verläss-lichkeit</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2962069" y="2952252"/>
        <a:ext cx="1028350" cy="1182011"/>
      </dsp:txXfrm>
    </dsp:sp>
    <dsp:sp modelId="{6247BAF7-B1B5-CF4F-A7D1-345823668DE9}">
      <dsp:nvSpPr>
        <dsp:cNvPr id="0" name=""/>
        <dsp:cNvSpPr/>
      </dsp:nvSpPr>
      <dsp:spPr>
        <a:xfrm>
          <a:off x="4268564" y="3028095"/>
          <a:ext cx="1916403" cy="1030324"/>
        </a:xfrm>
        <a:prstGeom prst="rect">
          <a:avLst/>
        </a:prstGeom>
        <a:noFill/>
        <a:ln>
          <a:noFill/>
        </a:ln>
        <a:effectLst/>
      </dsp:spPr>
      <dsp:style>
        <a:lnRef idx="0">
          <a:scrgbClr r="0" g="0" b="0"/>
        </a:lnRef>
        <a:fillRef idx="0">
          <a:scrgbClr r="0" g="0" b="0"/>
        </a:fillRef>
        <a:effectRef idx="0">
          <a:scrgbClr r="0" g="0" b="0"/>
        </a:effectRef>
        <a:fontRef idx="minor"/>
      </dsp:style>
    </dsp:sp>
    <dsp:sp modelId="{F5B2B81C-13F3-6449-B52F-FA4C758BCA9B}">
      <dsp:nvSpPr>
        <dsp:cNvPr id="0" name=""/>
        <dsp:cNvSpPr/>
      </dsp:nvSpPr>
      <dsp:spPr>
        <a:xfrm rot="5400000">
          <a:off x="1004153" y="2796272"/>
          <a:ext cx="1717207" cy="1493970"/>
        </a:xfrm>
        <a:prstGeom prst="hexagon">
          <a:avLst>
            <a:gd name="adj" fmla="val 25000"/>
            <a:gd name="vf" fmla="val 115470"/>
          </a:avLst>
        </a:prstGeom>
        <a:solidFill>
          <a:schemeClr val="lt1"/>
        </a:solidFill>
        <a:ln w="19050" cap="flat" cmpd="sng" algn="ctr">
          <a:solidFill>
            <a:schemeClr val="accent6"/>
          </a:solidFill>
          <a:prstDash val="solid"/>
          <a:miter lim="800000"/>
        </a:ln>
        <a:effectLst/>
        <a:scene3d>
          <a:camera prst="orthographicFront"/>
          <a:lightRig rig="threePt" dir="t"/>
        </a:scene3d>
        <a:sp3d>
          <a:bevelT prst="relaxedInset"/>
        </a:sp3d>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Hilfsbereit-schaft</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1348581" y="2952252"/>
        <a:ext cx="1028350" cy="1182011"/>
      </dsp:txXfrm>
    </dsp:sp>
    <dsp:sp modelId="{E8210474-CC73-3547-9A77-8E99AF8A6207}">
      <dsp:nvSpPr>
        <dsp:cNvPr id="0" name=""/>
        <dsp:cNvSpPr/>
      </dsp:nvSpPr>
      <dsp:spPr>
        <a:xfrm rot="5400000">
          <a:off x="1807806" y="4253837"/>
          <a:ext cx="1717207" cy="1493970"/>
        </a:xfrm>
        <a:prstGeom prst="hexagon">
          <a:avLst>
            <a:gd name="adj" fmla="val 25000"/>
            <a:gd name="vf" fmla="val 115470"/>
          </a:avLst>
        </a:prstGeom>
        <a:solidFill>
          <a:schemeClr val="lt1"/>
        </a:solidFill>
        <a:ln w="19050" cap="flat" cmpd="sng" algn="ctr">
          <a:solidFill>
            <a:schemeClr val="accent6"/>
          </a:solidFill>
          <a:prstDash val="solid"/>
          <a:miter lim="800000"/>
        </a:ln>
        <a:effectLst/>
        <a:scene3d>
          <a:camera prst="orthographicFront"/>
          <a:lightRig rig="threePt" dir="t"/>
        </a:scene3d>
        <a:sp3d>
          <a:bevelT prst="relaxedInset"/>
        </a:sp3d>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err="1"/>
            <a:t>Erreichbar-keit</a:t>
          </a:r>
          <a:endParaRPr lang="en-GB" sz="1400" b="1" kern="1200"/>
        </a:p>
      </dsp:txBody>
      <dsp:txXfrm rot="-5400000">
        <a:off x="2152234" y="4409817"/>
        <a:ext cx="1028350" cy="1182011"/>
      </dsp:txXfrm>
    </dsp:sp>
    <dsp:sp modelId="{ABDA03A0-9C88-3B40-B450-B99306943B19}">
      <dsp:nvSpPr>
        <dsp:cNvPr id="0" name=""/>
        <dsp:cNvSpPr/>
      </dsp:nvSpPr>
      <dsp:spPr>
        <a:xfrm>
          <a:off x="3021" y="4485660"/>
          <a:ext cx="1854583" cy="1030324"/>
        </a:xfrm>
        <a:prstGeom prst="rect">
          <a:avLst/>
        </a:prstGeom>
        <a:noFill/>
        <a:ln>
          <a:noFill/>
        </a:ln>
        <a:effectLst/>
      </dsp:spPr>
      <dsp:style>
        <a:lnRef idx="0">
          <a:scrgbClr r="0" g="0" b="0"/>
        </a:lnRef>
        <a:fillRef idx="0">
          <a:scrgbClr r="0" g="0" b="0"/>
        </a:fillRef>
        <a:effectRef idx="0">
          <a:scrgbClr r="0" g="0" b="0"/>
        </a:effectRef>
        <a:fontRef idx="minor"/>
      </dsp:style>
    </dsp:sp>
    <dsp:sp modelId="{B464E9F0-E9F1-BE42-82BE-6E80A530E73D}">
      <dsp:nvSpPr>
        <dsp:cNvPr id="0" name=""/>
        <dsp:cNvSpPr/>
      </dsp:nvSpPr>
      <dsp:spPr>
        <a:xfrm rot="5400000">
          <a:off x="3421294" y="4253837"/>
          <a:ext cx="1717207" cy="1493970"/>
        </a:xfrm>
        <a:prstGeom prst="hexagon">
          <a:avLst>
            <a:gd name="adj" fmla="val 25000"/>
            <a:gd name="vf" fmla="val 115470"/>
          </a:avLst>
        </a:prstGeom>
        <a:solidFill>
          <a:schemeClr val="lt1"/>
        </a:solidFill>
        <a:ln w="19050" cap="flat" cmpd="sng" algn="ctr">
          <a:solidFill>
            <a:schemeClr val="accent6"/>
          </a:solidFill>
          <a:prstDash val="solid"/>
          <a:miter lim="800000"/>
        </a:ln>
        <a:effectLst/>
        <a:scene3d>
          <a:camera prst="orthographicFront"/>
          <a:lightRig rig="threePt" dir="t"/>
        </a:scene3d>
        <a:sp3d>
          <a:bevelT prst="relaxedInset"/>
        </a:sp3d>
      </dsp:spPr>
      <dsp:style>
        <a:lnRef idx="2">
          <a:schemeClr val="accent6"/>
        </a:lnRef>
        <a:fillRef idx="1">
          <a:schemeClr val="lt1"/>
        </a:fillRef>
        <a:effectRef idx="0">
          <a:schemeClr val="accent6"/>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err="1">
              <a:solidFill>
                <a:prstClr val="black">
                  <a:hueOff val="0"/>
                  <a:satOff val="0"/>
                  <a:lumOff val="0"/>
                  <a:alphaOff val="0"/>
                </a:prstClr>
              </a:solidFill>
              <a:latin typeface="Arial" panose="020B0604020202020204" pitchFamily="34" charset="0"/>
              <a:ea typeface="+mn-ea"/>
              <a:cs typeface="Arial" panose="020B0604020202020204" pitchFamily="34" charset="0"/>
            </a:rPr>
            <a:t>Toleranz</a:t>
          </a:r>
          <a:endParaRPr lang="en-GB" sz="1400" b="1" kern="120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3765722" y="4409817"/>
        <a:ext cx="1028350" cy="1182011"/>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087072-ADBE-4B47-A062-0FEC90800F03}" type="datetimeFigureOut">
              <a:rPr lang="de-DE" smtClean="0"/>
              <a:t>11.10.2026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95CCFD-BB90-40E9-AF5A-259FBFA69C8E}" type="slidenum">
              <a:rPr lang="de-DE" smtClean="0"/>
              <a:t>‹Nr.›</a:t>
            </a:fld>
            <a:endParaRPr lang="de-DE"/>
          </a:p>
        </p:txBody>
      </p:sp>
    </p:spTree>
    <p:extLst>
      <p:ext uri="{BB962C8B-B14F-4D97-AF65-F5344CB8AC3E}">
        <p14:creationId xmlns:p14="http://schemas.microsoft.com/office/powerpoint/2010/main" val="4060562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www.stuve.uni-muenchen.de/stuve/referate/queer/geschlechtergerechte-sprache/gendergerechte-sprache.pdf" TargetMode="External"/><Relationship Id="rId3" Type="http://schemas.openxmlformats.org/officeDocument/2006/relationships/hyperlink" Target="https://www.lmu.de/frauenbeauftragte/de/amt-und-auftrag/" TargetMode="External"/><Relationship Id="rId7" Type="http://schemas.openxmlformats.org/officeDocument/2006/relationships/hyperlink" Target="https://www.stuve.uni-muenchen.de/stuve/referate/queer/index.html"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lmu.de/de/die-lmu/arbeiten-an-der-lmu/zusaetzliche-angebote/diversity/diversity-management/" TargetMode="External"/><Relationship Id="rId5" Type="http://schemas.openxmlformats.org/officeDocument/2006/relationships/hyperlink" Target="https://www.lmu.de/de/die-lmu/struktur/organisation/vizepraesidenten/vizepraesidentin-fuer-chancengerechtigkeit-talentfoerderung-und-diversitaet/" TargetMode="External"/><Relationship Id="rId4" Type="http://schemas.openxmlformats.org/officeDocument/2006/relationships/hyperlink" Target="https://www.lmu.de/frauenbeauftragte/de/amt-und-auftrag/fakultaetsfrauenbeauftragte/" TargetMode="External"/><Relationship Id="rId9" Type="http://schemas.openxmlformats.org/officeDocument/2006/relationships/hyperlink" Target="https://www.bestellen.bayern.de/med/6e7d3bf9-b4a5-11f0-81ee-c3fc7d0a3316/4b0e6a70-1059-11d9-4c85-9d915831e9eb/0/03100005.pdf"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lmu.de/de/workspace-fuer-studierende/support-angebote/studieren-mit-beeintraechtigung/" TargetMode="External"/><Relationship Id="rId7" Type="http://schemas.openxmlformats.org/officeDocument/2006/relationships/hyperlink" Target="https://cms-cdn.lmu.de/media/lmu/downloads/zsb/workspace/handreichungstudierende_2021_22.pdf"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stadt.muenchen.de/infos/barrierefreieveranstaltungen.html" TargetMode="External"/><Relationship Id="rId5" Type="http://schemas.openxmlformats.org/officeDocument/2006/relationships/hyperlink" Target="https://www.barrierefreiheit-dienstekonsolidierung.bund.de/Webs/PB/DE/umsetzungshilfen/dokumente/dokumente-node.html" TargetMode="External"/><Relationship Id="rId4" Type="http://schemas.openxmlformats.org/officeDocument/2006/relationships/hyperlink" Target="https://www.lmu.de/de/die-lmu/arbeiten-an-der-lmu/zusaetzliche-angebote/diversity/antidiskriminierung/antidiskriminierungsbeauftragte/"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lmu.de/de/workspace-fuer-studierende/support-angebote/studieren-mit-beeintraechtigung/"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lmu.de/de/workspace-fuer-studierende/support-angebote/studieren-mit-beeintraechtigung/beratung-und-austausch/" TargetMode="External"/><Relationship Id="rId4" Type="http://schemas.openxmlformats.org/officeDocument/2006/relationships/hyperlink" Target="https://www.lmu.de/de/workspace-fuer-studierende/support-angebote/studieren-mit-beeintraechtigung/nachteilsausgleich/"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www.lmu.de/de/workspace-fuer-studierende/support-angebote/studieren-mit-beeintraechtigung/nachteilsausgleich/" TargetMode="External"/><Relationship Id="rId13" Type="http://schemas.openxmlformats.org/officeDocument/2006/relationships/hyperlink" Target="https://www.lmu.de/de/die-lmu/arbeiten-an-der-lmu/zusaetzliche-angebote/diversity/antidiskriminierung/antidiskriminierungsbeauftragte/index.html" TargetMode="External"/><Relationship Id="rId3" Type="http://schemas.openxmlformats.org/officeDocument/2006/relationships/hyperlink" Target="https://www.lmu.de/de/die-lmu/struktur/organisation/vertretungen-beauftragte-und-ansprechpersonen/#accordionItem-3334863-13" TargetMode="External"/><Relationship Id="rId7" Type="http://schemas.openxmlformats.org/officeDocument/2006/relationships/hyperlink" Target="https://www.lmu.de/frauenbeauftragte/de/foerdermoeglichkeiten/tandemplus-mentoring/" TargetMode="External"/><Relationship Id="rId12" Type="http://schemas.openxmlformats.org/officeDocument/2006/relationships/hyperlink" Target="https://www.lmu.de/de/die-lmu/arbeiten-an-der-lmu/zusaetzliche-angebote/diversity/antidiskriminierung/" TargetMode="External"/><Relationship Id="rId17" Type="http://schemas.openxmlformats.org/officeDocument/2006/relationships/hyperlink" Target="https://stadt.muenchen.de/infos/barrierefreieveranstaltungen.html" TargetMode="External"/><Relationship Id="rId2" Type="http://schemas.openxmlformats.org/officeDocument/2006/relationships/slide" Target="../slides/slide7.xml"/><Relationship Id="rId16" Type="http://schemas.openxmlformats.org/officeDocument/2006/relationships/hyperlink" Target="https://www.barrierefreiheit-dienstekonsolidierung.bund.de/Webs/PB/DE/umsetzungshilfen/dokumente/dokumente-node.html" TargetMode="External"/><Relationship Id="rId1" Type="http://schemas.openxmlformats.org/officeDocument/2006/relationships/notesMaster" Target="../notesMasters/notesMaster1.xml"/><Relationship Id="rId6" Type="http://schemas.openxmlformats.org/officeDocument/2006/relationships/hyperlink" Target="https://www.lmu.de/de/workspace-fuer-studierende/support-angebote/studieren-mit-kind/index.html" TargetMode="External"/><Relationship Id="rId11" Type="http://schemas.openxmlformats.org/officeDocument/2006/relationships/hyperlink" Target="https://www.lmu.de/frauenbeauftragte/de/amt-und-auftrag/fakultaetsfrauenbeauftragte/" TargetMode="External"/><Relationship Id="rId5" Type="http://schemas.openxmlformats.org/officeDocument/2006/relationships/hyperlink" Target="https://www.lmu.de/de/die-lmu/arbeiten-an-der-lmu/zusaetzliche-angebote/diversity/diversity-management/" TargetMode="External"/><Relationship Id="rId15" Type="http://schemas.openxmlformats.org/officeDocument/2006/relationships/hyperlink" Target="https://www.stuve.uni-muenchen.de/stuve/index.html" TargetMode="External"/><Relationship Id="rId10" Type="http://schemas.openxmlformats.org/officeDocument/2006/relationships/hyperlink" Target="https://www.lmu.de/frauenbeauftragte/de/amt-und-auftrag/" TargetMode="External"/><Relationship Id="rId4" Type="http://schemas.openxmlformats.org/officeDocument/2006/relationships/hyperlink" Target="https://www.lmu.de/de/workspace-fuer-studierende/support-angebote/studieren-mit-beeintraechtigung/beratung-und-austausch/" TargetMode="External"/><Relationship Id="rId9" Type="http://schemas.openxmlformats.org/officeDocument/2006/relationships/hyperlink" Target="https://www.lmu.de/de/studium/wichtige-kontakte/zentrale-studienberatung/" TargetMode="External"/><Relationship Id="rId14" Type="http://schemas.openxmlformats.org/officeDocument/2006/relationships/hyperlink" Target="https://www.lmu.de/de/studium/wichtige-kontakte/international-office/index.html"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ms-cdn.lmu.de/media/lmu/downloads/antidiskrminierungs-rl_lmu.pdf"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cms-cdn.lmu.de/media/contenthub/amtliche-veroeffentlichungen/gwp-ordnung.pdf" TargetMode="External"/><Relationship Id="rId5" Type="http://schemas.openxmlformats.org/officeDocument/2006/relationships/hyperlink" Target="https://www.lmu.de/psyedu/de/die-fakultaet/gleichstellung-diversitaet/code-of-conduct/" TargetMode="External"/><Relationship Id="rId4" Type="http://schemas.openxmlformats.org/officeDocument/2006/relationships/hyperlink" Target="https://www.lmu.de/frauenbeauftragte/de/lmu-plus/"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mplicit.harvard.edu/implicit/selectatest.html"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lmu.de/frauenbeauftragte/de/lmu-plus/"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1" dirty="0"/>
          </a:p>
        </p:txBody>
      </p:sp>
      <p:sp>
        <p:nvSpPr>
          <p:cNvPr id="4" name="Foliennummernplatzhalter 3"/>
          <p:cNvSpPr>
            <a:spLocks noGrp="1"/>
          </p:cNvSpPr>
          <p:nvPr>
            <p:ph type="sldNum" sz="quarter" idx="5"/>
          </p:nvPr>
        </p:nvSpPr>
        <p:spPr/>
        <p:txBody>
          <a:bodyPr/>
          <a:lstStyle/>
          <a:p>
            <a:fld id="{1495CCFD-BB90-40E9-AF5A-259FBFA69C8E}" type="slidenum">
              <a:rPr lang="de-DE" smtClean="0"/>
              <a:t>1</a:t>
            </a:fld>
            <a:endParaRPr lang="de-DE"/>
          </a:p>
        </p:txBody>
      </p:sp>
    </p:spTree>
    <p:extLst>
      <p:ext uri="{BB962C8B-B14F-4D97-AF65-F5344CB8AC3E}">
        <p14:creationId xmlns:p14="http://schemas.microsoft.com/office/powerpoint/2010/main" val="1558964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1495CCFD-BB90-40E9-AF5A-259FBFA69C8E}" type="slidenum">
              <a:rPr lang="de-DE" smtClean="0"/>
              <a:t>2</a:t>
            </a:fld>
            <a:endParaRPr lang="de-DE"/>
          </a:p>
        </p:txBody>
      </p:sp>
    </p:spTree>
    <p:extLst>
      <p:ext uri="{BB962C8B-B14F-4D97-AF65-F5344CB8AC3E}">
        <p14:creationId xmlns:p14="http://schemas.microsoft.com/office/powerpoint/2010/main" val="1399037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cs typeface="+mn-lt"/>
              </a:rPr>
              <a:t>Diese Folie kann ausgefüllt werden oder bei einem fertigen, kompletten Layout gelöscht werden.</a:t>
            </a:r>
            <a:endParaRPr lang="de-DE"/>
          </a:p>
          <a:p>
            <a:br>
              <a:rPr lang="de-DE" dirty="0">
                <a:cs typeface="+mn-lt"/>
              </a:rPr>
            </a:br>
            <a:br>
              <a:rPr lang="de-DE" dirty="0">
                <a:cs typeface="+mn-lt"/>
              </a:rPr>
            </a:br>
            <a:endParaRPr lang="de-DE" b="1"/>
          </a:p>
        </p:txBody>
      </p:sp>
      <p:sp>
        <p:nvSpPr>
          <p:cNvPr id="4" name="Foliennummernplatzhalter 3"/>
          <p:cNvSpPr>
            <a:spLocks noGrp="1"/>
          </p:cNvSpPr>
          <p:nvPr>
            <p:ph type="sldNum" sz="quarter" idx="5"/>
          </p:nvPr>
        </p:nvSpPr>
        <p:spPr/>
        <p:txBody>
          <a:bodyPr/>
          <a:lstStyle/>
          <a:p>
            <a:fld id="{1495CCFD-BB90-40E9-AF5A-259FBFA69C8E}" type="slidenum">
              <a:rPr lang="de-DE" smtClean="0"/>
              <a:t>3</a:t>
            </a:fld>
            <a:endParaRPr lang="de-DE"/>
          </a:p>
        </p:txBody>
      </p:sp>
    </p:spTree>
    <p:extLst>
      <p:ext uri="{BB962C8B-B14F-4D97-AF65-F5344CB8AC3E}">
        <p14:creationId xmlns:p14="http://schemas.microsoft.com/office/powerpoint/2010/main" val="2101285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Anlaufstellen und weitere Informationen:</a:t>
            </a:r>
            <a:endParaRPr lang="en-US" dirty="0"/>
          </a:p>
          <a:p>
            <a:pPr marL="171450" indent="-171450">
              <a:buFont typeface="Calibri"/>
              <a:buChar char="-"/>
            </a:pPr>
            <a:r>
              <a:rPr lang="de-DE" dirty="0"/>
              <a:t>Universitätsfrauenbeauftragte: </a:t>
            </a:r>
            <a:r>
              <a:rPr lang="de-DE" dirty="0">
                <a:hlinkClick r:id="rId3"/>
              </a:rPr>
              <a:t>https://www.lmu.de/frauenbeauftragte/de</a:t>
            </a:r>
            <a:endParaRPr lang="en-US"/>
          </a:p>
          <a:p>
            <a:pPr marL="171450" indent="-171450">
              <a:buFont typeface="Calibri"/>
              <a:buChar char="-"/>
            </a:pPr>
            <a:r>
              <a:rPr lang="de-DE" dirty="0"/>
              <a:t>Fakultätsfrauenbeauftragte: </a:t>
            </a:r>
            <a:r>
              <a:rPr lang="de-DE" dirty="0">
                <a:hlinkClick r:id="rId4"/>
              </a:rPr>
              <a:t>https://www.lmu.de/frauenbeauftragte/de/amt-und-auftrag/fakultaetsfrauenbeauftragte/</a:t>
            </a:r>
            <a:r>
              <a:rPr lang="de-DE" dirty="0"/>
              <a:t> </a:t>
            </a:r>
            <a:endParaRPr lang="en-US" dirty="0"/>
          </a:p>
          <a:p>
            <a:pPr marL="171450" indent="-171450">
              <a:buFont typeface="Calibri"/>
              <a:buChar char="-"/>
            </a:pPr>
            <a:r>
              <a:rPr lang="de-DE" dirty="0"/>
              <a:t>Vizepräsident*in für Chancengerechtigkeit, Talentförderung und Diversität: </a:t>
            </a:r>
            <a:r>
              <a:rPr lang="de-DE" dirty="0">
                <a:hlinkClick r:id="rId5"/>
              </a:rPr>
              <a:t>https://www.lmu.de/de//die-lmu/struktur/organisation/vizepraesidenten/vizepraesidentin-fuer-chancengerechtigkeit-talentfoerderung-und-diversitaet/</a:t>
            </a:r>
            <a:endParaRPr lang="de-DE" dirty="0"/>
          </a:p>
          <a:p>
            <a:pPr marL="171450" indent="-171450">
              <a:buFont typeface="Calibri"/>
              <a:buChar char="-"/>
            </a:pPr>
            <a:r>
              <a:rPr lang="de-DE" dirty="0"/>
              <a:t>Zentrales </a:t>
            </a:r>
            <a:r>
              <a:rPr lang="de-DE"/>
              <a:t>Diversity</a:t>
            </a:r>
            <a:r>
              <a:rPr lang="de-DE" dirty="0"/>
              <a:t> Management: </a:t>
            </a:r>
            <a:r>
              <a:rPr lang="de-DE" dirty="0">
                <a:hlinkClick r:id="rId6"/>
              </a:rPr>
              <a:t>https://www.lmu.de/de/die-lmu/arbeiten-an-der-lmu/zusaetzliche-angebote/diversity/diversity-management/</a:t>
            </a:r>
            <a:r>
              <a:rPr lang="de-DE" dirty="0"/>
              <a:t> </a:t>
            </a:r>
            <a:endParaRPr lang="en-US" dirty="0"/>
          </a:p>
          <a:p>
            <a:pPr marL="171450" indent="-171450">
              <a:buFont typeface="Calibri"/>
              <a:buChar char="-"/>
            </a:pPr>
            <a:r>
              <a:rPr lang="de-DE" dirty="0"/>
              <a:t>Queer-Referat: </a:t>
            </a:r>
            <a:r>
              <a:rPr lang="de-DE" dirty="0">
                <a:hlinkClick r:id="rId7"/>
              </a:rPr>
              <a:t>https://www.stuve.uni-muenchen.de/stuve/referate/queer/index.html</a:t>
            </a:r>
            <a:r>
              <a:rPr lang="de-DE" dirty="0"/>
              <a:t> </a:t>
            </a:r>
            <a:endParaRPr lang="en-US" dirty="0"/>
          </a:p>
          <a:p>
            <a:pPr marL="171450" indent="-171450">
              <a:buFont typeface="Calibri"/>
              <a:buChar char="-"/>
            </a:pPr>
            <a:r>
              <a:rPr lang="de-DE" dirty="0"/>
              <a:t>Leitfaden für gendergerechte Sprache des Queer-Referats: </a:t>
            </a:r>
            <a:r>
              <a:rPr lang="de-DE" dirty="0">
                <a:hlinkClick r:id="rId8"/>
              </a:rPr>
              <a:t>https://www.stuve.uni-muenchen.de/stuve/referate/queer/geschlechtergerechte-sprache/gendergerechte-sprache.pdf</a:t>
            </a:r>
            <a:r>
              <a:rPr lang="de-DE" dirty="0"/>
              <a:t> </a:t>
            </a:r>
            <a:endParaRPr lang="de-DE" dirty="0">
              <a:cs typeface="+mn-lt"/>
            </a:endParaRPr>
          </a:p>
          <a:p>
            <a:pPr marL="171450" indent="-171450">
              <a:buFont typeface="Calibri"/>
              <a:buChar char="-"/>
            </a:pPr>
            <a:r>
              <a:rPr lang="de-DE" dirty="0"/>
              <a:t>Empfehlungen vom Innenministerium (Freundlich, korrekt und klar – Bürgernahe Sprache in der Verwaltung): </a:t>
            </a:r>
            <a:r>
              <a:rPr lang="de-DE" dirty="0">
                <a:hlinkClick r:id="rId9"/>
              </a:rPr>
              <a:t>https://www.bestellen.bayern.de/med/6e7d3bf9-b4a5-11f0-81ee-c3fc7d0a3316/4b0e6a70-1059-11d9-4c85-9d915831e9eb/0/03100005.pdf</a:t>
            </a:r>
            <a:r>
              <a:rPr lang="de-DE" dirty="0"/>
              <a:t> </a:t>
            </a:r>
          </a:p>
          <a:p>
            <a:pPr marL="171450" indent="-171450">
              <a:buFont typeface="Calibri"/>
              <a:buChar char="-"/>
            </a:pPr>
            <a:endParaRPr lang="de-DE" dirty="0">
              <a:solidFill>
                <a:srgbClr val="000000"/>
              </a:solidFill>
            </a:endParaRPr>
          </a:p>
          <a:p>
            <a:endParaRPr lang="de-DE" b="1" dirty="0"/>
          </a:p>
          <a:p>
            <a:r>
              <a:rPr lang="de-DE" b="1" dirty="0"/>
              <a:t>Du/Sie? Vorname/Nachname? </a:t>
            </a:r>
            <a:endParaRPr lang="de-DE" dirty="0"/>
          </a:p>
          <a:p>
            <a:r>
              <a:rPr lang="de-DE" dirty="0"/>
              <a:t>Bei der Anrede geht es um die Akzeptanz der Individualität. Aus manchen Vor- und Nachnamen wird nicht auf Anhieb sichtbar, welchem Geschlecht sich die Person zugeordnet fühlt. Evtl. sind in Ihrem Seminar Personen, die sich non-binär identifizieren und bei denen deshalb weder „Herr“ noch „Frau“ eine angemessene Anrede ist. Manchmal können auch nicht nur die Anrede, sondern auch der amtliche Name von der gewünschten Ansprache abweichen. </a:t>
            </a:r>
          </a:p>
          <a:p>
            <a:endParaRPr lang="de-DE" b="1" dirty="0"/>
          </a:p>
          <a:p>
            <a:r>
              <a:rPr lang="de-DE" b="1" dirty="0"/>
              <a:t>Hinweise:</a:t>
            </a:r>
            <a:endParaRPr lang="de-DE" dirty="0"/>
          </a:p>
          <a:p>
            <a:pPr marL="171450" indent="-171450">
              <a:buFont typeface="Calibri"/>
              <a:buChar char="-"/>
            </a:pPr>
            <a:r>
              <a:rPr lang="de-DE" dirty="0"/>
              <a:t>Kommentar zum Leitfaden für gendergerechte Sprache: gendergerechte Sprache ist in wissenschaftlichen Texten oder der Lehre weder verboten, noch gefordert und stellt kein Bewertungsgrundlage dar</a:t>
            </a:r>
            <a:r>
              <a:rPr lang="de-DE" b="1" dirty="0"/>
              <a:t>. (anders formulieren noch!)</a:t>
            </a:r>
          </a:p>
          <a:p>
            <a:pPr marL="171450" indent="-171450">
              <a:buFont typeface="Calibri"/>
              <a:buChar char="-"/>
            </a:pPr>
            <a:r>
              <a:rPr lang="de-DE" dirty="0"/>
              <a:t>Eine alternative/zusätzliche Vorgehensweise wäre es vor der ersten Sitzung per Mail aktiv nach Anredeformen zu fragen . Eine entsprechende Mailvorlage hierfür wäre:</a:t>
            </a:r>
          </a:p>
          <a:p>
            <a:endParaRPr lang="de-DE" b="1" dirty="0"/>
          </a:p>
          <a:p>
            <a:r>
              <a:rPr lang="de-DE" b="1" kern="1200" dirty="0">
                <a:solidFill>
                  <a:schemeClr val="tx1"/>
                </a:solidFill>
                <a:effectLst/>
              </a:rPr>
              <a:t>Trans*-Inklusive Mailvorlage für Dozierenden</a:t>
            </a:r>
            <a:endParaRPr lang="en-DE" dirty="0"/>
          </a:p>
          <a:p>
            <a:r>
              <a:rPr lang="de-DE" b="1" kern="1200" dirty="0">
                <a:solidFill>
                  <a:schemeClr val="tx1"/>
                </a:solidFill>
                <a:effectLst/>
              </a:rPr>
              <a:t> </a:t>
            </a:r>
            <a:r>
              <a:rPr lang="de-DE" b="1" dirty="0"/>
              <a:t> </a:t>
            </a:r>
            <a:endParaRPr lang="de-DE" dirty="0"/>
          </a:p>
          <a:p>
            <a:r>
              <a:rPr lang="de-DE" kern="1200" dirty="0">
                <a:solidFill>
                  <a:schemeClr val="tx1"/>
                </a:solidFill>
                <a:effectLst/>
              </a:rPr>
              <a:t>Liebe Studierende,</a:t>
            </a:r>
            <a:endParaRPr lang="en-DE" dirty="0"/>
          </a:p>
          <a:p>
            <a:r>
              <a:rPr lang="de-DE" kern="1200" dirty="0">
                <a:solidFill>
                  <a:schemeClr val="tx1"/>
                </a:solidFill>
                <a:effectLst/>
              </a:rPr>
              <a:t> </a:t>
            </a:r>
            <a:endParaRPr lang="en-DE" dirty="0"/>
          </a:p>
          <a:p>
            <a:r>
              <a:rPr lang="de-DE" kern="1200" dirty="0">
                <a:solidFill>
                  <a:schemeClr val="tx1"/>
                </a:solidFill>
                <a:effectLst/>
              </a:rPr>
              <a:t>willkommen im Kurs XY. </a:t>
            </a:r>
            <a:endParaRPr lang="en-DE" dirty="0"/>
          </a:p>
          <a:p>
            <a:r>
              <a:rPr lang="de-DE" kern="1200" dirty="0">
                <a:solidFill>
                  <a:schemeClr val="tx1"/>
                </a:solidFill>
                <a:effectLst/>
              </a:rPr>
              <a:t> </a:t>
            </a:r>
            <a:endParaRPr lang="en-DE" dirty="0"/>
          </a:p>
          <a:p>
            <a:r>
              <a:rPr lang="de-DE" i="1" kern="1200" dirty="0">
                <a:solidFill>
                  <a:schemeClr val="tx1"/>
                </a:solidFill>
                <a:effectLst/>
              </a:rPr>
              <a:t>[hier können weitere Infos bzw. die üblichen Begrüßungsfloskeln und organisatorischen Punkte eingefügt werden.]</a:t>
            </a:r>
            <a:endParaRPr lang="en-DE" dirty="0"/>
          </a:p>
          <a:p>
            <a:r>
              <a:rPr lang="de-DE" kern="1200" dirty="0">
                <a:solidFill>
                  <a:schemeClr val="tx1"/>
                </a:solidFill>
                <a:effectLst/>
              </a:rPr>
              <a:t> </a:t>
            </a:r>
            <a:endParaRPr lang="en-DE" dirty="0"/>
          </a:p>
          <a:p>
            <a:r>
              <a:rPr lang="de-DE" kern="1200" dirty="0">
                <a:solidFill>
                  <a:schemeClr val="tx1"/>
                </a:solidFill>
                <a:effectLst/>
              </a:rPr>
              <a:t>An dieser Stelle möchte ich auch jede Person, welche sich eventuell mit einem alternativen Geschlechtspronomen identifiziert oder die Ansprache mit einem Wunschnamen statt dem amtlichen Namen präferiert, dazu einladen, mir dies per Mail oder in der ersten Sitzung persönlich mitzuteilen. Ich würde dies gerne so gut es mir möglich ist berücksichtigen.</a:t>
            </a:r>
            <a:endParaRPr lang="en-DE" dirty="0"/>
          </a:p>
          <a:p>
            <a:r>
              <a:rPr lang="de-DE" kern="1200" dirty="0">
                <a:solidFill>
                  <a:schemeClr val="tx1"/>
                </a:solidFill>
                <a:effectLst/>
              </a:rPr>
              <a:t> </a:t>
            </a:r>
            <a:endParaRPr lang="en-DE" dirty="0"/>
          </a:p>
          <a:p>
            <a:r>
              <a:rPr lang="de-DE" kern="1200" dirty="0">
                <a:solidFill>
                  <a:schemeClr val="tx1"/>
                </a:solidFill>
                <a:effectLst/>
              </a:rPr>
              <a:t>Beste Grüße,</a:t>
            </a:r>
            <a:endParaRPr lang="en-DE" dirty="0"/>
          </a:p>
          <a:p>
            <a:r>
              <a:rPr lang="de-DE" kern="1200" dirty="0">
                <a:solidFill>
                  <a:schemeClr val="tx1"/>
                </a:solidFill>
                <a:effectLst/>
              </a:rPr>
              <a:t> </a:t>
            </a:r>
            <a:endParaRPr lang="en-DE" dirty="0"/>
          </a:p>
          <a:p>
            <a:r>
              <a:rPr lang="de-DE" kern="1200" dirty="0">
                <a:solidFill>
                  <a:schemeClr val="tx1"/>
                </a:solidFill>
                <a:effectLst/>
              </a:rPr>
              <a:t> </a:t>
            </a:r>
            <a:endParaRPr lang="en-DE" dirty="0"/>
          </a:p>
          <a:p>
            <a:r>
              <a:rPr lang="de-DE" i="1" kern="1200" dirty="0">
                <a:solidFill>
                  <a:schemeClr val="tx1"/>
                </a:solidFill>
                <a:effectLst/>
              </a:rPr>
              <a:t>English Version:</a:t>
            </a:r>
            <a:endParaRPr lang="en-DE" dirty="0"/>
          </a:p>
          <a:p>
            <a:r>
              <a:rPr lang="de-DE" i="1" kern="1200" dirty="0">
                <a:solidFill>
                  <a:schemeClr val="tx1"/>
                </a:solidFill>
                <a:effectLst/>
              </a:rPr>
              <a:t> </a:t>
            </a:r>
            <a:endParaRPr lang="en-DE" dirty="0"/>
          </a:p>
          <a:p>
            <a:r>
              <a:rPr lang="de-DE" b="1" kern="1200" dirty="0">
                <a:solidFill>
                  <a:schemeClr val="tx1"/>
                </a:solidFill>
                <a:effectLst/>
              </a:rPr>
              <a:t>Trans*-Inclusive Email Template for Lecturers</a:t>
            </a:r>
            <a:endParaRPr lang="de-DE" dirty="0"/>
          </a:p>
          <a:p>
            <a:r>
              <a:rPr lang="de-DE" b="1" kern="1200" dirty="0">
                <a:solidFill>
                  <a:schemeClr val="tx1"/>
                </a:solidFill>
                <a:effectLst/>
              </a:rPr>
              <a:t> </a:t>
            </a:r>
            <a:endParaRPr lang="de-DE" dirty="0"/>
          </a:p>
          <a:p>
            <a:r>
              <a:rPr lang="de-DE" kern="1200" dirty="0">
                <a:solidFill>
                  <a:schemeClr val="tx1"/>
                </a:solidFill>
                <a:effectLst/>
              </a:rPr>
              <a:t>Dear Students,</a:t>
            </a:r>
            <a:endParaRPr lang="en-DE" dirty="0"/>
          </a:p>
          <a:p>
            <a:r>
              <a:rPr lang="de-DE" kern="1200" dirty="0">
                <a:solidFill>
                  <a:schemeClr val="tx1"/>
                </a:solidFill>
                <a:effectLst/>
              </a:rPr>
              <a:t> </a:t>
            </a:r>
            <a:endParaRPr lang="en-DE" dirty="0"/>
          </a:p>
          <a:p>
            <a:r>
              <a:rPr lang="de-DE" kern="1200" dirty="0">
                <a:solidFill>
                  <a:schemeClr val="tx1"/>
                </a:solidFill>
                <a:effectLst/>
              </a:rPr>
              <a:t>welcome to course XY. </a:t>
            </a:r>
            <a:endParaRPr lang="de-DE" dirty="0"/>
          </a:p>
          <a:p>
            <a:r>
              <a:rPr lang="de-DE" dirty="0"/>
              <a:t> </a:t>
            </a:r>
            <a:endParaRPr lang="en-DE" dirty="0">
              <a:ea typeface="+mn-ea"/>
              <a:cs typeface="+mn-cs"/>
            </a:endParaRPr>
          </a:p>
          <a:p>
            <a:r>
              <a:rPr lang="de-DE" kern="1200" dirty="0">
                <a:solidFill>
                  <a:schemeClr val="tx1"/>
                </a:solidFill>
                <a:effectLst/>
              </a:rPr>
              <a:t>[Further information, standard greetings, and organizational details can be inserted here.]</a:t>
            </a:r>
            <a:endParaRPr lang="de-DE" dirty="0"/>
          </a:p>
          <a:p>
            <a:r>
              <a:rPr lang="de-DE" dirty="0"/>
              <a:t> </a:t>
            </a:r>
            <a:endParaRPr lang="en-DE" dirty="0">
              <a:ea typeface="+mn-ea"/>
              <a:cs typeface="+mn-cs"/>
            </a:endParaRPr>
          </a:p>
          <a:p>
            <a:r>
              <a:rPr lang="de-DE" kern="1200" dirty="0">
                <a:solidFill>
                  <a:schemeClr val="tx1"/>
                </a:solidFill>
                <a:effectLst/>
              </a:rPr>
              <a:t>At this point, I would also like to invite anyone who may identify with an alternative gender pronoun or who prefers to be addressed by a preferred name rather than their official name to let me know by email or in person during the first session. I will do my best to accommodate this.</a:t>
            </a:r>
            <a:endParaRPr lang="de-DE" dirty="0"/>
          </a:p>
          <a:p>
            <a:r>
              <a:rPr lang="de-DE" dirty="0"/>
              <a:t> </a:t>
            </a:r>
            <a:endParaRPr lang="en-DE" dirty="0">
              <a:ea typeface="+mn-ea"/>
              <a:cs typeface="+mn-cs"/>
            </a:endParaRPr>
          </a:p>
          <a:p>
            <a:r>
              <a:rPr lang="de-DE" kern="1200" dirty="0">
                <a:solidFill>
                  <a:schemeClr val="tx1"/>
                </a:solidFill>
                <a:effectLst/>
              </a:rPr>
              <a:t>Best regards,</a:t>
            </a:r>
          </a:p>
        </p:txBody>
      </p:sp>
      <p:sp>
        <p:nvSpPr>
          <p:cNvPr id="4" name="Foliennummernplatzhalter 3"/>
          <p:cNvSpPr>
            <a:spLocks noGrp="1"/>
          </p:cNvSpPr>
          <p:nvPr>
            <p:ph type="sldNum" sz="quarter" idx="5"/>
          </p:nvPr>
        </p:nvSpPr>
        <p:spPr/>
        <p:txBody>
          <a:bodyPr/>
          <a:lstStyle/>
          <a:p>
            <a:fld id="{1495CCFD-BB90-40E9-AF5A-259FBFA69C8E}" type="slidenum">
              <a:rPr lang="de-DE" smtClean="0"/>
              <a:t>4</a:t>
            </a:fld>
            <a:endParaRPr lang="de-DE"/>
          </a:p>
        </p:txBody>
      </p:sp>
    </p:spTree>
    <p:extLst>
      <p:ext uri="{BB962C8B-B14F-4D97-AF65-F5344CB8AC3E}">
        <p14:creationId xmlns:p14="http://schemas.microsoft.com/office/powerpoint/2010/main" val="852055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CDDEB-8B14-2730-6F60-CAC5E9B4F67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CD4F121-6F80-0E7A-F793-28660A745D0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91BEE38-BE03-25FD-CE2B-635004B5B3C9}"/>
              </a:ext>
            </a:extLst>
          </p:cNvPr>
          <p:cNvSpPr>
            <a:spLocks noGrp="1"/>
          </p:cNvSpPr>
          <p:nvPr>
            <p:ph type="body" idx="1"/>
          </p:nvPr>
        </p:nvSpPr>
        <p:spPr/>
        <p:txBody>
          <a:bodyPr/>
          <a:lstStyle/>
          <a:p>
            <a:r>
              <a:rPr lang="de-DE" b="1" dirty="0"/>
              <a:t>Anlaufstellen und weitere Informationen:</a:t>
            </a:r>
            <a:endParaRPr lang="en-US" dirty="0"/>
          </a:p>
          <a:p>
            <a:pPr marL="285750" indent="-285750">
              <a:buFont typeface="Calibri,Sans-Serif"/>
              <a:buChar char="-"/>
            </a:pPr>
            <a:r>
              <a:rPr lang="de-DE" dirty="0"/>
              <a:t>Studieren mit Beeinträchtigung: </a:t>
            </a:r>
            <a:r>
              <a:rPr lang="de-DE" dirty="0">
                <a:hlinkClick r:id="rId3"/>
              </a:rPr>
              <a:t>https://www.lmu.de/de/workspace-fuer-studierende/support-angebote/studieren-mit-beeintraechtigung/</a:t>
            </a:r>
            <a:endParaRPr lang="en-US"/>
          </a:p>
          <a:p>
            <a:pPr marL="285750" indent="-285750">
              <a:buFont typeface="Calibri,Sans-Serif"/>
              <a:buChar char="-"/>
            </a:pPr>
            <a:r>
              <a:rPr lang="de-DE" dirty="0"/>
              <a:t>Antidiskriminierungsbeauftragte*r der LMU: </a:t>
            </a:r>
            <a:r>
              <a:rPr lang="de-DE" dirty="0">
                <a:hlinkClick r:id="rId4"/>
              </a:rPr>
              <a:t>https://www.lmu.de/de/die-lmu/arbeiten-an-der-lmu/zusaetzliche-angebote/diversity/antidiskriminierung/antidiskriminierungsbeauftragte/</a:t>
            </a:r>
            <a:endParaRPr lang="en-US"/>
          </a:p>
          <a:p>
            <a:pPr marL="285750" indent="-285750">
              <a:buFont typeface="Calibri,Sans-Serif"/>
              <a:buChar char="-"/>
            </a:pPr>
            <a:r>
              <a:rPr lang="de-DE" dirty="0"/>
              <a:t>Barrierefreie Dokumente und Präsentationen erstellen: </a:t>
            </a:r>
            <a:r>
              <a:rPr lang="de-DE" dirty="0">
                <a:hlinkClick r:id="rId5"/>
              </a:rPr>
              <a:t>https://www.barrierefreiheit-dienstekonsolidierung.bund.de/Webs/PB/DE/umsetzungshilfen/dokumente/dokumente-node.html</a:t>
            </a:r>
            <a:endParaRPr lang="en-US"/>
          </a:p>
          <a:p>
            <a:pPr marL="285750" indent="-285750">
              <a:buFont typeface="Calibri,Sans-Serif"/>
              <a:buChar char="-"/>
            </a:pPr>
            <a:r>
              <a:rPr lang="de-DE" dirty="0"/>
              <a:t>Barrierefreie Kommunikation in Veranstaltungen: </a:t>
            </a:r>
            <a:r>
              <a:rPr lang="de-DE" dirty="0">
                <a:hlinkClick r:id="rId6"/>
              </a:rPr>
              <a:t>https://stadt.muenchen.de/infos/barrierefreieveranstaltungen.html</a:t>
            </a:r>
            <a:endParaRPr lang="de-DE" dirty="0"/>
          </a:p>
          <a:p>
            <a:pPr marL="285750" indent="-285750">
              <a:buFont typeface="Calibri,Sans-Serif"/>
              <a:buChar char="-"/>
            </a:pPr>
            <a:r>
              <a:rPr lang="de-DE" dirty="0"/>
              <a:t>Handreichung "Barrierefreie Lehre in Corona-Zeiten" für Studierende: </a:t>
            </a:r>
            <a:r>
              <a:rPr lang="de-DE" dirty="0">
                <a:hlinkClick r:id="rId7"/>
              </a:rPr>
              <a:t>https://cms-cdn.lmu.de/media/lmu/downloads/zsb/workspace/handreichungstudierende_2021_22.pdf</a:t>
            </a:r>
            <a:r>
              <a:rPr lang="de-DE" dirty="0"/>
              <a:t> </a:t>
            </a:r>
          </a:p>
          <a:p>
            <a:endParaRPr lang="de-DE" dirty="0"/>
          </a:p>
          <a:p>
            <a:r>
              <a:rPr lang="de-DE" b="1" dirty="0"/>
              <a:t>Inhalt der Folie:</a:t>
            </a:r>
          </a:p>
          <a:p>
            <a:r>
              <a:rPr lang="de-DE" dirty="0"/>
              <a:t>Hier stehen besondere Bedürfnisse der Studierenden im Mittelpunkt, die bei der Methoden- und Medienauswahl im Seminar wichtig sind. Dabei geht es erstens um Studienorganisation wie Abgabefristen oder Anwesenheiten, deren Umsetzung z.B. wegen zu pflegender Angehöriger oder Elternschaft schwierig sein kann. Zweitens geht es um mögliche Beeinträchtigungen z.B. des Sehens und Hörens, ADHS oder chronische Krankheiten, welche möglicherweise den Medieneinsatz betreffen und eine Modifikation der Seminargestaltung durch die dozierende Person nötig machen. Die Beratungsstellen stehen dabei sowohl den Studierenden wie auch den Dozierenden beratend zur Seite.</a:t>
            </a:r>
          </a:p>
          <a:p>
            <a:pPr>
              <a:defRPr/>
            </a:pPr>
            <a:endParaRPr lang="de-DE" dirty="0"/>
          </a:p>
          <a:p>
            <a:pPr>
              <a:defRPr/>
            </a:pPr>
            <a:r>
              <a:rPr lang="de-DE" dirty="0"/>
              <a:t>Wir möchten Sie ausdrücklich ermutigen auch weniger offensichtliche Beispiele (z.B. Pflege Angehöriger) zu nennen.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a:t>
            </a:r>
            <a:endParaRPr lang="de-DE"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a:extLst>
              <a:ext uri="{FF2B5EF4-FFF2-40B4-BE49-F238E27FC236}">
                <a16:creationId xmlns:a16="http://schemas.microsoft.com/office/drawing/2014/main" id="{C036B8C3-F5DB-178F-4A16-121FC106A6E8}"/>
              </a:ext>
            </a:extLst>
          </p:cNvPr>
          <p:cNvSpPr>
            <a:spLocks noGrp="1"/>
          </p:cNvSpPr>
          <p:nvPr>
            <p:ph type="sldNum" sz="quarter" idx="5"/>
          </p:nvPr>
        </p:nvSpPr>
        <p:spPr/>
        <p:txBody>
          <a:bodyPr/>
          <a:lstStyle/>
          <a:p>
            <a:fld id="{1495CCFD-BB90-40E9-AF5A-259FBFA69C8E}" type="slidenum">
              <a:rPr lang="de-DE" smtClean="0"/>
              <a:t>5</a:t>
            </a:fld>
            <a:endParaRPr lang="de-DE"/>
          </a:p>
        </p:txBody>
      </p:sp>
    </p:spTree>
    <p:extLst>
      <p:ext uri="{BB962C8B-B14F-4D97-AF65-F5344CB8AC3E}">
        <p14:creationId xmlns:p14="http://schemas.microsoft.com/office/powerpoint/2010/main" val="3767655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Anlaufstellen und weitere Informationen:</a:t>
            </a:r>
            <a:endParaRPr lang="en-US" dirty="0"/>
          </a:p>
          <a:p>
            <a:pPr marL="285750" indent="-285750">
              <a:buFont typeface="Calibri"/>
              <a:buChar char="-"/>
            </a:pPr>
            <a:r>
              <a:rPr lang="de-DE" dirty="0"/>
              <a:t>Studieren mit Beeinträchtigung:</a:t>
            </a:r>
            <a:r>
              <a:rPr lang="de-DE" b="1" dirty="0"/>
              <a:t> </a:t>
            </a:r>
            <a:r>
              <a:rPr lang="de-DE" dirty="0">
                <a:hlinkClick r:id="rId3"/>
              </a:rPr>
              <a:t>https://www.lmu.de/de/workspace-fuer-studierende/support-angebote/studieren-mit-beeintraechtigung/</a:t>
            </a:r>
            <a:r>
              <a:rPr lang="de-DE" dirty="0"/>
              <a:t> </a:t>
            </a:r>
          </a:p>
          <a:p>
            <a:pPr marL="285750" indent="-285750">
              <a:buFont typeface="Calibri"/>
              <a:buChar char="-"/>
            </a:pPr>
            <a:r>
              <a:rPr lang="de-DE" dirty="0"/>
              <a:t>Nachteilsausgleich bei Prüfungen:</a:t>
            </a:r>
            <a:r>
              <a:rPr lang="de-DE" b="1" dirty="0"/>
              <a:t> </a:t>
            </a:r>
            <a:r>
              <a:rPr lang="de-DE" dirty="0">
                <a:hlinkClick r:id="rId4"/>
              </a:rPr>
              <a:t>https://www.lmu.de/de/workspace-fuer-studierende/support-angebote/studieren-mit-beeintraechtigung/nachteilsausgleich/</a:t>
            </a:r>
            <a:endParaRPr lang="en-US"/>
          </a:p>
          <a:p>
            <a:pPr marL="285750" indent="-285750">
              <a:buFont typeface="Calibri"/>
              <a:buChar char="-"/>
            </a:pPr>
            <a:r>
              <a:rPr lang="de-DE" dirty="0"/>
              <a:t>Beratung und Austausch für Studierende mit Beeinträchtigung: </a:t>
            </a:r>
            <a:r>
              <a:rPr lang="de-DE" dirty="0">
                <a:hlinkClick r:id="rId5"/>
              </a:rPr>
              <a:t>https://www.lmu.de/de/workspace-fuer-studierende/support-angebote/studieren-mit-beeintraechtigung/beratung-und-austausch/</a:t>
            </a:r>
            <a:r>
              <a:rPr lang="de-DE" dirty="0"/>
              <a:t> </a:t>
            </a:r>
            <a:endParaRPr lang="en-US" dirty="0"/>
          </a:p>
          <a:p>
            <a:endParaRPr lang="de-DE" dirty="0"/>
          </a:p>
          <a:p>
            <a:r>
              <a:rPr lang="de-DE" b="1" dirty="0"/>
              <a:t>Inhalt der Folie:</a:t>
            </a:r>
            <a:br>
              <a:rPr lang="de-DE" dirty="0">
                <a:cs typeface="+mn-lt"/>
              </a:rPr>
            </a:br>
            <a:r>
              <a:rPr lang="de-DE" dirty="0"/>
              <a:t>Möglicherweise sind in Ihrer Lehrveranstaltung Studierende, die das Recht auf einen Nachteilsausgleich (z.B. in Form von Zeitverlängerung) haben. Darüber sollte am besten gleich zu Beginn des Semesters ein Gespräch zwischen dozierender und betroffener Person stattfinden, rechtzeitig vor der Prüfungssituation. Evtl. sind auch nur einzelne Prüfungsleistungen betroffen. Bei allen Veränderungen der Prüfungsmodalitäten muss das Prüfungsamt miteinbezogen werden. </a:t>
            </a:r>
            <a:endParaRPr lang="en-US" dirty="0"/>
          </a:p>
          <a:p>
            <a:endParaRPr lang="de-DE" dirty="0"/>
          </a:p>
          <a:p>
            <a:r>
              <a:rPr lang="de-DE" b="1"/>
              <a:t>Hier finden Sie einige Gründe für einen Nachteilsausgleich:</a:t>
            </a:r>
            <a:endParaRPr lang="de-DE"/>
          </a:p>
          <a:p>
            <a:pPr marL="171450" indent="-171450">
              <a:buFont typeface="Calibri"/>
              <a:buChar char="-"/>
            </a:pPr>
            <a:r>
              <a:rPr lang="de-DE"/>
              <a:t>LRS</a:t>
            </a:r>
            <a:endParaRPr lang="de-DE" dirty="0"/>
          </a:p>
          <a:p>
            <a:pPr marL="171450" indent="-171450">
              <a:buFont typeface="Calibri"/>
              <a:buChar char="-"/>
            </a:pPr>
            <a:r>
              <a:rPr lang="de-DE"/>
              <a:t>ADHS</a:t>
            </a:r>
          </a:p>
          <a:p>
            <a:pPr marL="171450" indent="-171450">
              <a:buFont typeface="Calibri"/>
              <a:buChar char="-"/>
            </a:pPr>
            <a:r>
              <a:rPr lang="de-DE"/>
              <a:t>Sehen</a:t>
            </a:r>
          </a:p>
          <a:p>
            <a:pPr marL="171450" indent="-171450">
              <a:buFont typeface="Calibri"/>
              <a:buChar char="-"/>
            </a:pPr>
            <a:r>
              <a:rPr lang="de-DE"/>
              <a:t>Körperliche Beeinträchtigungen</a:t>
            </a:r>
          </a:p>
          <a:p>
            <a:pPr marL="171450" indent="-171450">
              <a:buFont typeface="Calibri"/>
              <a:buChar char="-"/>
            </a:pPr>
            <a:r>
              <a:rPr lang="de-DE" dirty="0"/>
              <a:t>....</a:t>
            </a:r>
          </a:p>
        </p:txBody>
      </p:sp>
      <p:sp>
        <p:nvSpPr>
          <p:cNvPr id="4" name="Foliennummernplatzhalter 3"/>
          <p:cNvSpPr>
            <a:spLocks noGrp="1"/>
          </p:cNvSpPr>
          <p:nvPr>
            <p:ph type="sldNum" sz="quarter" idx="5"/>
          </p:nvPr>
        </p:nvSpPr>
        <p:spPr/>
        <p:txBody>
          <a:bodyPr/>
          <a:lstStyle/>
          <a:p>
            <a:fld id="{1495CCFD-BB90-40E9-AF5A-259FBFA69C8E}" type="slidenum">
              <a:rPr lang="de-DE" smtClean="0"/>
              <a:t>6</a:t>
            </a:fld>
            <a:endParaRPr lang="de-DE"/>
          </a:p>
        </p:txBody>
      </p:sp>
    </p:spTree>
    <p:extLst>
      <p:ext uri="{BB962C8B-B14F-4D97-AF65-F5344CB8AC3E}">
        <p14:creationId xmlns:p14="http://schemas.microsoft.com/office/powerpoint/2010/main" val="2080642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Unterstützungsangebote für Studierende auf einen Blick:</a:t>
            </a:r>
            <a:endParaRPr lang="en-US" dirty="0"/>
          </a:p>
          <a:p>
            <a:pPr marL="171450" indent="-171450">
              <a:buFont typeface="Calibri,Sans-Serif"/>
              <a:buChar char="-"/>
            </a:pPr>
            <a:r>
              <a:rPr lang="de-DE" b="1" dirty="0"/>
              <a:t>Liste der LMU-Anlaufstellen: Link folgt</a:t>
            </a:r>
            <a:endParaRPr lang="en-US" dirty="0"/>
          </a:p>
          <a:p>
            <a:pPr marL="171450" indent="-171450">
              <a:buFont typeface="Calibri,Sans-Serif"/>
              <a:buChar char="-"/>
            </a:pPr>
            <a:r>
              <a:rPr lang="de-DE" dirty="0"/>
              <a:t>Beauftragter für die Belange von Studierenden mit Beeinträchtigung: </a:t>
            </a:r>
            <a:r>
              <a:rPr lang="de-DE" dirty="0">
                <a:hlinkClick r:id="rId3"/>
              </a:rPr>
              <a:t>https://www.lmu.de/de/die-lmu/struktur/organisation/vertretungen-beauftragte-und-ansprechpersonen/#accordionItem-3334863-13</a:t>
            </a:r>
            <a:r>
              <a:rPr lang="de-DE" dirty="0"/>
              <a:t> </a:t>
            </a:r>
            <a:endParaRPr lang="en-US" dirty="0"/>
          </a:p>
          <a:p>
            <a:pPr marL="171450" indent="-171450">
              <a:buFont typeface="Calibri,Sans-Serif"/>
              <a:buChar char="-"/>
            </a:pPr>
            <a:r>
              <a:rPr lang="de-DE" dirty="0"/>
              <a:t>Beratung &amp; Austausch für Studierende mit Beeinträchtigung: </a:t>
            </a:r>
            <a:r>
              <a:rPr lang="de-DE" dirty="0">
                <a:hlinkClick r:id="rId4"/>
              </a:rPr>
              <a:t>https://www.lmu.de/de/workspace-fuer-studierende/support-angebote/studieren-mit-beeintraechtigung/beratung-und-austausch/</a:t>
            </a:r>
            <a:r>
              <a:rPr lang="de-DE" dirty="0"/>
              <a:t> </a:t>
            </a:r>
          </a:p>
          <a:p>
            <a:pPr marL="171450" indent="-171450">
              <a:buFont typeface="Calibri,Sans-Serif"/>
              <a:buChar char="-"/>
            </a:pPr>
            <a:r>
              <a:rPr lang="de-DE" dirty="0"/>
              <a:t>Zentrales Diversity Management: </a:t>
            </a:r>
            <a:r>
              <a:rPr lang="de-DE" dirty="0">
                <a:hlinkClick r:id="rId5"/>
              </a:rPr>
              <a:t>https://www.lmu.de/de/die-lmu/arbeiten-an-der-lmu/zusaetzliche-angebote/diversity/diversity-management/</a:t>
            </a:r>
            <a:r>
              <a:rPr lang="de-DE" dirty="0"/>
              <a:t> </a:t>
            </a:r>
          </a:p>
          <a:p>
            <a:pPr marL="171450" indent="-171450">
              <a:buFont typeface="Calibri,Sans-Serif"/>
              <a:buChar char="-"/>
            </a:pPr>
            <a:r>
              <a:rPr lang="de-DE" dirty="0"/>
              <a:t>Studieren mit Kind: </a:t>
            </a:r>
            <a:r>
              <a:rPr lang="de-DE" dirty="0">
                <a:hlinkClick r:id="rId6"/>
              </a:rPr>
              <a:t>https://www.lmu.de/de/workspace-fuer-studierende/support-angebote/studieren-mit-kind/index.html</a:t>
            </a:r>
            <a:r>
              <a:rPr lang="de-DE" dirty="0"/>
              <a:t> </a:t>
            </a:r>
            <a:endParaRPr lang="en-US" dirty="0"/>
          </a:p>
          <a:p>
            <a:pPr marL="171450" indent="-171450">
              <a:buFont typeface="Calibri,Sans-Serif"/>
              <a:buChar char="-"/>
            </a:pPr>
            <a:r>
              <a:rPr lang="de-DE" dirty="0"/>
              <a:t>Hilfe für Studierende mit Pflegeverantwortung: </a:t>
            </a:r>
            <a:r>
              <a:rPr lang="de" dirty="0">
                <a:hlinkClick r:id="rId7"/>
              </a:rPr>
              <a:t>https://www.lmu.de/frauenbeauftragte/de/foerdermoeglichkeiten/tandemplus-mentoring/</a:t>
            </a:r>
            <a:r>
              <a:rPr lang="en-US" dirty="0"/>
              <a:t> </a:t>
            </a:r>
            <a:endParaRPr lang="de-DE" dirty="0"/>
          </a:p>
          <a:p>
            <a:pPr marL="171450" indent="-171450">
              <a:buFont typeface="Calibri,Sans-Serif"/>
              <a:buChar char="-"/>
            </a:pPr>
            <a:r>
              <a:rPr lang="de-DE" dirty="0"/>
              <a:t>Nachteilsausgleich für Prüfungen: </a:t>
            </a:r>
            <a:r>
              <a:rPr lang="de-DE" dirty="0">
                <a:hlinkClick r:id="rId8"/>
              </a:rPr>
              <a:t>https://www.lmu.de/de/workspace-fuer-studierende/support-angebote/studieren-mit-beeintraechtigung/nachteilsausgleich/</a:t>
            </a:r>
            <a:r>
              <a:rPr lang="de-DE" dirty="0"/>
              <a:t> </a:t>
            </a:r>
          </a:p>
          <a:p>
            <a:pPr marL="171450" indent="-171450">
              <a:buFont typeface="Calibri,Sans-Serif"/>
              <a:buChar char="-"/>
            </a:pPr>
            <a:r>
              <a:rPr lang="de-DE" dirty="0"/>
              <a:t>Zentrale Studienberatung: </a:t>
            </a:r>
            <a:r>
              <a:rPr lang="de-DE" dirty="0">
                <a:hlinkClick r:id="rId9"/>
              </a:rPr>
              <a:t>https://www.lmu.de/de/studium/wichtige-kontakte/zentrale-studienberatung/</a:t>
            </a:r>
            <a:r>
              <a:rPr lang="de-DE" dirty="0"/>
              <a:t> </a:t>
            </a:r>
          </a:p>
          <a:p>
            <a:pPr marL="171450" indent="-171450">
              <a:buFont typeface="Calibri,Sans-Serif"/>
              <a:buChar char="-"/>
            </a:pPr>
            <a:r>
              <a:rPr lang="de-DE" dirty="0"/>
              <a:t>Universitätsbeauftragte der LMU: </a:t>
            </a:r>
            <a:r>
              <a:rPr lang="de-DE" dirty="0">
                <a:hlinkClick r:id="rId10"/>
              </a:rPr>
              <a:t>https://www.lmu.de/frauenbeauftragte/de/amt-und-auftrag/</a:t>
            </a:r>
            <a:r>
              <a:rPr lang="de-DE" dirty="0"/>
              <a:t> </a:t>
            </a:r>
          </a:p>
          <a:p>
            <a:pPr marL="171450" indent="-171450">
              <a:buFont typeface="Calibri,Sans-Serif"/>
              <a:buChar char="-"/>
            </a:pPr>
            <a:r>
              <a:rPr lang="de-DE" dirty="0"/>
              <a:t>Fakultätsbeauftragte der LMU: </a:t>
            </a:r>
            <a:r>
              <a:rPr lang="de-DE" dirty="0">
                <a:hlinkClick r:id="rId11"/>
              </a:rPr>
              <a:t>https://www.lmu.de/frauenbeauftragte/de/amt-und-auftrag/fakultaetsfrauenbeauftragte/</a:t>
            </a:r>
            <a:r>
              <a:rPr lang="de-DE" dirty="0"/>
              <a:t> </a:t>
            </a:r>
          </a:p>
          <a:p>
            <a:pPr marL="171450" indent="-171450">
              <a:buFont typeface="Calibri,Sans-Serif"/>
              <a:buChar char="-"/>
            </a:pPr>
            <a:r>
              <a:rPr lang="de-DE" dirty="0"/>
              <a:t>Konfliktberatung &amp; Antidiskriminierung: </a:t>
            </a:r>
            <a:r>
              <a:rPr lang="de-DE" dirty="0">
                <a:hlinkClick r:id="rId12"/>
              </a:rPr>
              <a:t>https://www.lmu.de/de/die-lmu/arbeiten-an-der-lmu/zusaetzliche-angebote/diversity/antidiskriminierung/</a:t>
            </a:r>
            <a:r>
              <a:rPr lang="de-DE" dirty="0"/>
              <a:t> </a:t>
            </a:r>
          </a:p>
          <a:p>
            <a:pPr marL="171450" indent="-171450">
              <a:buFont typeface="Calibri,Sans-Serif"/>
              <a:buChar char="-"/>
            </a:pPr>
            <a:r>
              <a:rPr lang="de-DE" dirty="0"/>
              <a:t>Antidiskriminierungsbeauftragte: </a:t>
            </a:r>
            <a:r>
              <a:rPr lang="de-DE" dirty="0">
                <a:hlinkClick r:id="rId13"/>
              </a:rPr>
              <a:t>https://www.lmu.de/de/die-lmu/arbeiten-an-der-lmu/zusaetzliche-angebote/diversity/antidiskriminierung/antidiskriminierungsbeauftragte/index.html</a:t>
            </a:r>
            <a:r>
              <a:rPr lang="de-DE" dirty="0"/>
              <a:t> </a:t>
            </a:r>
          </a:p>
          <a:p>
            <a:pPr marL="171450" indent="-171450">
              <a:buFont typeface="Calibri,Sans-Serif"/>
              <a:buChar char="-"/>
            </a:pPr>
            <a:r>
              <a:rPr lang="de-DE" dirty="0"/>
              <a:t>International Office: </a:t>
            </a:r>
            <a:r>
              <a:rPr lang="en-US" dirty="0">
                <a:hlinkClick r:id="rId14"/>
              </a:rPr>
              <a:t>https://www.lmu.de/de/studium/wichtige-kontakte/international-office/index.html</a:t>
            </a:r>
            <a:r>
              <a:rPr lang="de-DE" dirty="0"/>
              <a:t> </a:t>
            </a:r>
          </a:p>
          <a:p>
            <a:pPr marL="171450" indent="-171450">
              <a:buFont typeface="Calibri,Sans-Serif"/>
              <a:buChar char="-"/>
            </a:pPr>
            <a:r>
              <a:rPr lang="de-DE" dirty="0"/>
              <a:t>Studierendenvertretung: </a:t>
            </a:r>
            <a:r>
              <a:rPr lang="de-DE" dirty="0">
                <a:hlinkClick r:id="rId15"/>
              </a:rPr>
              <a:t>https://www.stuve.uni-muenchen.de/stuve/index.html</a:t>
            </a:r>
            <a:r>
              <a:rPr lang="de-DE" dirty="0"/>
              <a:t> </a:t>
            </a:r>
          </a:p>
          <a:p>
            <a:pPr marL="171450" indent="-171450">
              <a:buFont typeface="Calibri,Sans-Serif"/>
              <a:buChar char="-"/>
            </a:pPr>
            <a:r>
              <a:rPr lang="de-DE" dirty="0"/>
              <a:t>Barrierefreie Dokumente erstellen: </a:t>
            </a:r>
            <a:r>
              <a:rPr lang="de-DE" dirty="0">
                <a:hlinkClick r:id="rId16"/>
              </a:rPr>
              <a:t>https://www.barrierefreiheit-dienstekonsolidierung.bund.de/Webs/PB/DE/umsetzungshilfen/dokumente/dokumente-node.html</a:t>
            </a:r>
            <a:endParaRPr lang="de-DE"/>
          </a:p>
          <a:p>
            <a:pPr marL="171450" indent="-171450">
              <a:buFont typeface="Calibri,Sans-Serif"/>
              <a:buChar char="-"/>
            </a:pPr>
            <a:r>
              <a:rPr lang="de-DE" dirty="0"/>
              <a:t>Barrierefreie Veranstaltungen planen: </a:t>
            </a:r>
            <a:r>
              <a:rPr lang="de-DE" dirty="0">
                <a:hlinkClick r:id="rId17"/>
              </a:rPr>
              <a:t>https://stadt.muenchen.de/infos/barrierefreieveranstaltungen.html</a:t>
            </a:r>
            <a:endParaRPr lang="de-DE"/>
          </a:p>
          <a:p>
            <a:endParaRPr lang="de-DE" dirty="0"/>
          </a:p>
          <a:p>
            <a:r>
              <a:rPr lang="de-DE" b="1" dirty="0"/>
              <a:t>Inhalt der Folie:</a:t>
            </a:r>
            <a:endParaRPr lang="en-US" dirty="0"/>
          </a:p>
          <a:p>
            <a:r>
              <a:rPr lang="de-DE" dirty="0"/>
              <a:t>Hier geht es einerseits darum, wie Studierende und Dozierende sich beraten und unterstützen lassen können, um mit besonderen Voraussetzungen, Bedingungen zurechtzukommen und zu wissen welche Rechte und Möglichkeiten Sie haben. Dazu gehören neben Leitfäden und Beratungsstellungen zu rechtlichen Fragen wie dem Nachteilsausgleich auch Hinweise und Unterstützung für eine barrierearme Gestaltung der Lernumgebung. Grundlage bildet dabei immer der wertschätzende, respektvolle und sich gegenseitig unterstützende Umgang miteinander.</a:t>
            </a:r>
          </a:p>
          <a:p>
            <a:r>
              <a:rPr lang="de-DE" dirty="0"/>
              <a:t>Diese Hinweise richten sich auch an Studierende., wie Sie selbst die Heterogenität im eigenen Seminar adressieren können, indem Sie selbst barrierefreie Dokumente erstellen, z.B. bei Präsentationen.</a:t>
            </a:r>
            <a:endParaRPr lang="de-DE" dirty="0">
              <a:cs typeface="+mn-lt"/>
            </a:endParaRPr>
          </a:p>
        </p:txBody>
      </p:sp>
      <p:sp>
        <p:nvSpPr>
          <p:cNvPr id="4" name="Foliennummernplatzhalter 3"/>
          <p:cNvSpPr>
            <a:spLocks noGrp="1"/>
          </p:cNvSpPr>
          <p:nvPr>
            <p:ph type="sldNum" sz="quarter" idx="5"/>
          </p:nvPr>
        </p:nvSpPr>
        <p:spPr/>
        <p:txBody>
          <a:bodyPr/>
          <a:lstStyle/>
          <a:p>
            <a:fld id="{1495CCFD-BB90-40E9-AF5A-259FBFA69C8E}" type="slidenum">
              <a:rPr lang="de-DE" smtClean="0"/>
              <a:t>7</a:t>
            </a:fld>
            <a:endParaRPr lang="de-DE"/>
          </a:p>
        </p:txBody>
      </p:sp>
    </p:spTree>
    <p:extLst>
      <p:ext uri="{BB962C8B-B14F-4D97-AF65-F5344CB8AC3E}">
        <p14:creationId xmlns:p14="http://schemas.microsoft.com/office/powerpoint/2010/main" val="4044040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07D18-8C9B-87ED-07A3-3756763127B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F31D85F-5074-4898-60EA-3584B87FBCE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9843651-A791-20D9-1D2C-5C82D47562DB}"/>
              </a:ext>
            </a:extLst>
          </p:cNvPr>
          <p:cNvSpPr>
            <a:spLocks noGrp="1"/>
          </p:cNvSpPr>
          <p:nvPr>
            <p:ph type="body" idx="1"/>
          </p:nvPr>
        </p:nvSpPr>
        <p:spPr/>
        <p:txBody>
          <a:bodyPr/>
          <a:lstStyle/>
          <a:p>
            <a:r>
              <a:rPr lang="de-DE" b="1" dirty="0"/>
              <a:t>Vielfalt als Bereicherung </a:t>
            </a:r>
          </a:p>
          <a:p>
            <a:r>
              <a:rPr lang="de-DE" dirty="0"/>
              <a:t>Frage: Wie vielfältig ist unsere Gruppe, wie setzt sie sich zusammen? </a:t>
            </a:r>
          </a:p>
          <a:p>
            <a:r>
              <a:rPr lang="de-DE" dirty="0"/>
              <a:t>Und: Wie und wo wollen wir dazu beitragen, dass wir als Gruppe uns gegenseitig bereichern?</a:t>
            </a:r>
          </a:p>
          <a:p>
            <a:r>
              <a:rPr lang="de-DE" dirty="0"/>
              <a:t>Die Folie ist ein Beispiel, wie man sich auf den gemeinsamen Umgang verständigen kann.</a:t>
            </a:r>
          </a:p>
          <a:p>
            <a:endParaRPr lang="de-DE" b="1" dirty="0"/>
          </a:p>
          <a:p>
            <a:r>
              <a:rPr lang="de-DE" b="1" dirty="0"/>
              <a:t>Vorschlag zur Umsetzung:</a:t>
            </a:r>
            <a:endParaRPr lang="de-DE" dirty="0"/>
          </a:p>
          <a:p>
            <a:r>
              <a:rPr lang="de-DE" dirty="0"/>
              <a:t>Man gibt eine Reihe von Vorschlägen als Wortwolke vor und bespricht diese gemeinsam mit dem Seminar/den Veranstaltungsteilnehmer*innen. </a:t>
            </a:r>
          </a:p>
          <a:p>
            <a:pPr marL="171450" indent="-171450">
              <a:buFont typeface="Calibri"/>
              <a:buChar char="-"/>
            </a:pPr>
            <a:r>
              <a:rPr lang="de-DE" dirty="0"/>
              <a:t>Man lässt Kleingruppen drei Aspekte auswählen (Ergänzungen möglich), sammelt diese und bespricht dann im Plenum deren Häufigkeit, Gewichtung, Gründe…. </a:t>
            </a:r>
            <a:endParaRPr lang="de-DE"/>
          </a:p>
          <a:p>
            <a:pPr marL="171450" indent="-171450">
              <a:buFont typeface="Calibri"/>
              <a:buChar char="-"/>
            </a:pPr>
            <a:r>
              <a:rPr lang="de-DE" dirty="0"/>
              <a:t>Auch als Gruppendiskussion denkbar oder in 3x3 Methode (Bildung von Dreiergruppen: 3x Diskussion – 3x Wechsel der Gruppenzusammensetzung). </a:t>
            </a:r>
            <a:endParaRPr lang="de-DE" dirty="0">
              <a:cs typeface="+mn-lt"/>
            </a:endParaRPr>
          </a:p>
          <a:p>
            <a:pPr marL="171450" indent="-171450">
              <a:buFont typeface="Calibri"/>
              <a:buChar char="-"/>
            </a:pPr>
            <a:r>
              <a:rPr lang="de-DE" dirty="0"/>
              <a:t>Als Partnerarbeit mit der benachbarten Person.</a:t>
            </a:r>
            <a:endParaRPr lang="de-DE" dirty="0">
              <a:cs typeface="+mn-lt"/>
            </a:endParaRPr>
          </a:p>
          <a:p>
            <a:pPr marL="171450" indent="-171450">
              <a:buFont typeface="Calibri"/>
              <a:buChar char="-"/>
            </a:pPr>
            <a:r>
              <a:rPr lang="de-DE" dirty="0"/>
              <a:t>Ranking der Werte mit digitalen Abfragetools (bspw. </a:t>
            </a:r>
            <a:r>
              <a:rPr lang="de-DE" dirty="0" err="1"/>
              <a:t>Mentimeter</a:t>
            </a:r>
            <a:r>
              <a:rPr lang="de-DE" dirty="0"/>
              <a:t>, </a:t>
            </a:r>
            <a:r>
              <a:rPr lang="de-DE" dirty="0" err="1"/>
              <a:t>Flinga</a:t>
            </a:r>
            <a:r>
              <a:rPr lang="de-DE" dirty="0"/>
              <a:t>)</a:t>
            </a:r>
          </a:p>
          <a:p>
            <a:endParaRPr lang="de-DE" b="1" dirty="0"/>
          </a:p>
          <a:p>
            <a:r>
              <a:rPr lang="de-DE" b="1" dirty="0"/>
              <a:t>Möglicher Gesprächsstarter:</a:t>
            </a:r>
          </a:p>
          <a:p>
            <a:r>
              <a:rPr lang="de-DE" dirty="0"/>
              <a:t>Wie wollen wir das Seminar beginnen und beenden?</a:t>
            </a:r>
          </a:p>
          <a:p>
            <a:r>
              <a:rPr lang="de-DE" dirty="0"/>
              <a:t>Was finden Sie bei Gruppenarbeiten wichtig?</a:t>
            </a:r>
          </a:p>
          <a:p>
            <a:r>
              <a:rPr lang="de-DE" dirty="0"/>
              <a:t>Was finden Sie bei der Kommunikation miteinander wichtig?</a:t>
            </a:r>
          </a:p>
          <a:p>
            <a:endParaRPr lang="de-DE" dirty="0"/>
          </a:p>
          <a:p>
            <a:r>
              <a:rPr lang="de-DE" dirty="0"/>
              <a:t>Davon ausgehend (oder vorausschickend) kann ich als dozierende Person ansprechen, was mir eigentlich wichtig ist.</a:t>
            </a:r>
          </a:p>
          <a:p>
            <a:endParaRPr lang="de-DE" dirty="0"/>
          </a:p>
          <a:p>
            <a:r>
              <a:rPr lang="de-DE" b="1" dirty="0"/>
              <a:t>Anmerkung: Wie können Dozierende reagieren, wenn Werte abgelehnt oder verweigert werden? </a:t>
            </a:r>
            <a:endParaRPr lang="de-DE" b="1" dirty="0">
              <a:cs typeface="+mn-lt"/>
            </a:endParaRPr>
          </a:p>
          <a:p>
            <a:pPr marL="171450" indent="-171450">
              <a:buFont typeface="Calibri"/>
              <a:buChar char="-"/>
            </a:pPr>
            <a:r>
              <a:rPr lang="de-DE" dirty="0"/>
              <a:t>Verweis auf Code of Conduct (Studierende + Dozierende)</a:t>
            </a:r>
          </a:p>
          <a:p>
            <a:pPr marL="171450" indent="-171450">
              <a:buFont typeface="Calibri"/>
              <a:buChar char="-"/>
            </a:pPr>
            <a:r>
              <a:rPr lang="de-DE" dirty="0">
                <a:sym typeface="Wingdings" panose="05000000000000000000" pitchFamily="2" charset="2"/>
              </a:rPr>
              <a:t>Verweis auf Leitbild der LMU (Richtlinie zur Prävention, zum Schutz vor und zum Umgang mit Fällen von Diskriminierung, Belästigung, sexueller Belästigung und sexualisierter Gewalt: </a:t>
            </a:r>
            <a:r>
              <a:rPr lang="de-DE" dirty="0">
                <a:sym typeface="Wingdings" panose="05000000000000000000" pitchFamily="2" charset="2"/>
                <a:hlinkClick r:id="rId3"/>
              </a:rPr>
              <a:t>https://cms-cdn.lmu.de/media/lmu/downloads/antidiskrminierungs-rl_lmu.pdf</a:t>
            </a:r>
            <a:r>
              <a:rPr lang="de-DE" dirty="0">
                <a:sym typeface="Wingdings" panose="05000000000000000000" pitchFamily="2" charset="2"/>
              </a:rPr>
              <a:t>), </a:t>
            </a:r>
            <a:endParaRPr lang="de-DE" dirty="0"/>
          </a:p>
          <a:p>
            <a:pPr marL="171450" indent="-171450">
              <a:buFont typeface="Calibri"/>
              <a:buChar char="-"/>
            </a:pPr>
            <a:r>
              <a:rPr lang="de-DE" dirty="0">
                <a:sym typeface="Wingdings" panose="05000000000000000000" pitchFamily="2" charset="2"/>
              </a:rPr>
              <a:t>Fortbildungen (LMU Plus: </a:t>
            </a:r>
            <a:r>
              <a:rPr lang="de-DE" dirty="0">
                <a:sym typeface="Wingdings" panose="05000000000000000000" pitchFamily="2" charset="2"/>
                <a:hlinkClick r:id="rId4"/>
              </a:rPr>
              <a:t>https://www.lmu.de/frauenbeauftragte/de/lmu-plus/</a:t>
            </a:r>
            <a:r>
              <a:rPr lang="de-DE" dirty="0">
                <a:sym typeface="Wingdings" panose="05000000000000000000" pitchFamily="2" charset="2"/>
              </a:rPr>
              <a:t>) </a:t>
            </a:r>
            <a:endParaRPr lang="de-DE" dirty="0"/>
          </a:p>
          <a:p>
            <a:endParaRPr lang="de-DE" dirty="0"/>
          </a:p>
          <a:p>
            <a:r>
              <a:rPr lang="de-DE" dirty="0">
                <a:sym typeface="Wingdings" panose="05000000000000000000" pitchFamily="2" charset="2"/>
              </a:rPr>
              <a:t>Viele Fakultäten haben mittlerweile einen Code of Conduct. </a:t>
            </a:r>
            <a:r>
              <a:rPr lang="de-DE" b="1" i="1" dirty="0">
                <a:sym typeface="Wingdings" panose="05000000000000000000" pitchFamily="2" charset="2"/>
              </a:rPr>
              <a:t>(</a:t>
            </a:r>
            <a:r>
              <a:rPr lang="de-DE" b="1" i="1" dirty="0">
                <a:sym typeface="Wingdings" panose="05000000000000000000" pitchFamily="2" charset="2"/>
                <a:hlinkClick r:id="rId5"/>
              </a:rPr>
              <a:t>https://www.lmu.de/psyedu/de/die-fakultaet/gleichstellung-diversitaet/code-of-conduct/</a:t>
            </a:r>
            <a:r>
              <a:rPr lang="de-DE" b="1" i="1" dirty="0">
                <a:sym typeface="Wingdings" panose="05000000000000000000" pitchFamily="2" charset="2"/>
              </a:rPr>
              <a:t>)</a:t>
            </a:r>
            <a:endParaRPr lang="de-DE" dirty="0"/>
          </a:p>
          <a:p>
            <a:endParaRPr lang="de-DE" b="1" i="1" dirty="0"/>
          </a:p>
          <a:p>
            <a:r>
              <a:rPr lang="de-DE" dirty="0">
                <a:cs typeface="+mn-lt"/>
              </a:rPr>
              <a:t>Die LMU hat eine Ordnung zur Sicherung guter wissenschaftlicher Praxis. </a:t>
            </a:r>
            <a:r>
              <a:rPr lang="de-DE" b="1" i="1" dirty="0">
                <a:cs typeface="+mn-lt"/>
              </a:rPr>
              <a:t>(</a:t>
            </a:r>
            <a:r>
              <a:rPr lang="de-DE" b="1" i="1" dirty="0">
                <a:hlinkClick r:id="rId6"/>
              </a:rPr>
              <a:t>https://cms-cdn.lmu.de/media/contenthub/amtliche-veroeffentlichungen/gwp-ordnung.pdf</a:t>
            </a:r>
            <a:r>
              <a:rPr lang="de-DE" b="1" dirty="0">
                <a:cs typeface="+mn-lt"/>
              </a:rPr>
              <a:t>)</a:t>
            </a:r>
            <a:br>
              <a:rPr lang="de-DE" dirty="0">
                <a:cs typeface="+mn-lt"/>
              </a:rPr>
            </a:br>
            <a:r>
              <a:rPr lang="de-DE" b="1" i="1" dirty="0">
                <a:sym typeface="Wingdings" panose="05000000000000000000" pitchFamily="2" charset="2"/>
              </a:rPr>
              <a:t> </a:t>
            </a:r>
            <a:br>
              <a:rPr lang="de-DE" b="1" i="1" dirty="0">
                <a:cs typeface="+mn-lt"/>
              </a:rPr>
            </a:br>
            <a:r>
              <a:rPr lang="de-DE" dirty="0">
                <a:sym typeface="Wingdings" panose="05000000000000000000" pitchFamily="2" charset="2"/>
              </a:rPr>
              <a:t>Die vorgegebenen Werte sollten ein Mindestmaß am gemeinschaftlichen Umgang darstellen. Wir würden zu einer eher informierenden als diskutierenden Vermittlung tendieren.</a:t>
            </a:r>
            <a:endParaRPr lang="de-DE" dirty="0"/>
          </a:p>
          <a:p>
            <a:endParaRPr lang="de-DE" dirty="0"/>
          </a:p>
        </p:txBody>
      </p:sp>
      <p:sp>
        <p:nvSpPr>
          <p:cNvPr id="4" name="Foliennummernplatzhalter 3">
            <a:extLst>
              <a:ext uri="{FF2B5EF4-FFF2-40B4-BE49-F238E27FC236}">
                <a16:creationId xmlns:a16="http://schemas.microsoft.com/office/drawing/2014/main" id="{24CD9E9F-FEEA-EAFC-84BE-0917DE8D2638}"/>
              </a:ext>
            </a:extLst>
          </p:cNvPr>
          <p:cNvSpPr>
            <a:spLocks noGrp="1"/>
          </p:cNvSpPr>
          <p:nvPr>
            <p:ph type="sldNum" sz="quarter" idx="5"/>
          </p:nvPr>
        </p:nvSpPr>
        <p:spPr/>
        <p:txBody>
          <a:bodyPr/>
          <a:lstStyle/>
          <a:p>
            <a:fld id="{1495CCFD-BB90-40E9-AF5A-259FBFA69C8E}" type="slidenum">
              <a:rPr lang="de-DE" smtClean="0"/>
              <a:t>8</a:t>
            </a:fld>
            <a:endParaRPr lang="de-DE"/>
          </a:p>
        </p:txBody>
      </p:sp>
    </p:spTree>
    <p:extLst>
      <p:ext uri="{BB962C8B-B14F-4D97-AF65-F5344CB8AC3E}">
        <p14:creationId xmlns:p14="http://schemas.microsoft.com/office/powerpoint/2010/main" val="2665132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5FCA7-F1AC-C019-301F-6457BAAE877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A9AE1A6-D2D2-1A07-A758-8996676FDD9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AED9E26-1738-5C0E-2921-3EF8810140F2}"/>
              </a:ext>
            </a:extLst>
          </p:cNvPr>
          <p:cNvSpPr>
            <a:spLocks noGrp="1"/>
          </p:cNvSpPr>
          <p:nvPr>
            <p:ph type="body" idx="1"/>
          </p:nvPr>
        </p:nvSpPr>
        <p:spPr/>
        <p:txBody>
          <a:bodyPr/>
          <a:lstStyle/>
          <a:p>
            <a:r>
              <a:rPr lang="de-DE" dirty="0"/>
              <a:t>Hier</a:t>
            </a:r>
            <a:r>
              <a:rPr lang="de-DE" dirty="0">
                <a:sym typeface="Wingdings" panose="05000000000000000000" pitchFamily="2" charset="2"/>
              </a:rPr>
              <a:t> können Sie den Code of Conduct</a:t>
            </a:r>
            <a:r>
              <a:rPr lang="de-DE" sz="1200" kern="1200" dirty="0">
                <a:solidFill>
                  <a:schemeClr val="tx1"/>
                </a:solidFill>
                <a:latin typeface="+mn-lt"/>
                <a:ea typeface="+mn-ea"/>
                <a:cs typeface="+mn-cs"/>
                <a:sym typeface="Wingdings" panose="05000000000000000000" pitchFamily="2" charset="2"/>
              </a:rPr>
              <a:t> </a:t>
            </a:r>
            <a:r>
              <a:rPr lang="de-DE" dirty="0">
                <a:sym typeface="Wingdings" panose="05000000000000000000" pitchFamily="2" charset="2"/>
              </a:rPr>
              <a:t>Ihrer Fakultät/Einrichtung/Institution einfügen.  </a:t>
            </a:r>
          </a:p>
          <a:p>
            <a:br>
              <a:rPr lang="de-DE" sz="1200" kern="1200" dirty="0">
                <a:cs typeface="+mn-lt"/>
              </a:rPr>
            </a:br>
            <a:r>
              <a:rPr lang="de-DE" dirty="0">
                <a:sym typeface="Wingdings" panose="05000000000000000000" pitchFamily="2" charset="2"/>
              </a:rPr>
              <a:t>Die vorgegebenen Werte sollten ein Mindestmaß am gemeinschaftlichen Umgang darstellen. Wir würden zu einer eher informierenden als diskutierenden Vermittlung tendieren.</a:t>
            </a:r>
            <a:endParaRPr lang="de-DE" dirty="0"/>
          </a:p>
          <a:p>
            <a:endParaRPr lang="de-DE" dirty="0"/>
          </a:p>
        </p:txBody>
      </p:sp>
      <p:sp>
        <p:nvSpPr>
          <p:cNvPr id="4" name="Foliennummernplatzhalter 3">
            <a:extLst>
              <a:ext uri="{FF2B5EF4-FFF2-40B4-BE49-F238E27FC236}">
                <a16:creationId xmlns:a16="http://schemas.microsoft.com/office/drawing/2014/main" id="{1C6DAA36-0F0A-608D-A750-3F3FF610481D}"/>
              </a:ext>
            </a:extLst>
          </p:cNvPr>
          <p:cNvSpPr>
            <a:spLocks noGrp="1"/>
          </p:cNvSpPr>
          <p:nvPr>
            <p:ph type="sldNum" sz="quarter" idx="5"/>
          </p:nvPr>
        </p:nvSpPr>
        <p:spPr/>
        <p:txBody>
          <a:bodyPr/>
          <a:lstStyle/>
          <a:p>
            <a:fld id="{1495CCFD-BB90-40E9-AF5A-259FBFA69C8E}" type="slidenum">
              <a:rPr lang="de-DE" smtClean="0"/>
              <a:t>9</a:t>
            </a:fld>
            <a:endParaRPr lang="de-DE"/>
          </a:p>
        </p:txBody>
      </p:sp>
    </p:spTree>
    <p:extLst>
      <p:ext uri="{BB962C8B-B14F-4D97-AF65-F5344CB8AC3E}">
        <p14:creationId xmlns:p14="http://schemas.microsoft.com/office/powerpoint/2010/main" val="2720043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206FA-7CE8-1590-E2E9-B25B6ED5818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7F618BA-B3BF-8354-FF22-6EB57A51FBD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B77315B-A5DA-C400-CC2A-0A86A180ABF0}"/>
              </a:ext>
            </a:extLst>
          </p:cNvPr>
          <p:cNvSpPr>
            <a:spLocks noGrp="1"/>
          </p:cNvSpPr>
          <p:nvPr>
            <p:ph type="body" idx="1"/>
          </p:nvPr>
        </p:nvSpPr>
        <p:spPr/>
        <p:txBody>
          <a:bodyPr/>
          <a:lstStyle/>
          <a:p>
            <a:r>
              <a:rPr lang="en-US" b="1"/>
              <a:t>Selbstreflexion</a:t>
            </a:r>
            <a:r>
              <a:rPr lang="en-US" b="1" dirty="0"/>
              <a:t> für </a:t>
            </a:r>
            <a:r>
              <a:rPr lang="en-US" b="1"/>
              <a:t>Dozierende</a:t>
            </a:r>
            <a:r>
              <a:rPr lang="en-US" dirty="0"/>
              <a:t> (und </a:t>
            </a:r>
            <a:r>
              <a:rPr lang="en-US"/>
              <a:t>Studierende</a:t>
            </a:r>
            <a:r>
              <a:rPr lang="en-US" dirty="0"/>
              <a:t>):</a:t>
            </a:r>
            <a:endParaRPr lang="de-DE" dirty="0"/>
          </a:p>
          <a:p>
            <a:r>
              <a:rPr lang="en-US" dirty="0"/>
              <a:t>Harvard-Studie </a:t>
            </a:r>
            <a:r>
              <a:rPr lang="en-US"/>
              <a:t>zu</a:t>
            </a:r>
            <a:r>
              <a:rPr lang="en-US" dirty="0"/>
              <a:t> </a:t>
            </a:r>
            <a:r>
              <a:rPr lang="en-US"/>
              <a:t>eigenen</a:t>
            </a:r>
            <a:r>
              <a:rPr lang="en-US" dirty="0"/>
              <a:t> </a:t>
            </a:r>
            <a:r>
              <a:rPr lang="en-US"/>
              <a:t>Einstellungen</a:t>
            </a:r>
            <a:r>
              <a:rPr lang="en-US" dirty="0"/>
              <a:t> </a:t>
            </a:r>
            <a:r>
              <a:rPr lang="en-US"/>
              <a:t>zu</a:t>
            </a:r>
            <a:r>
              <a:rPr lang="en-US" dirty="0"/>
              <a:t> </a:t>
            </a:r>
            <a:r>
              <a:rPr lang="en-US"/>
              <a:t>z.B.</a:t>
            </a:r>
            <a:r>
              <a:rPr lang="en-US" dirty="0"/>
              <a:t> Gender und Science vs Liberal Arts</a:t>
            </a:r>
            <a:endParaRPr lang="de-DE" dirty="0"/>
          </a:p>
          <a:p>
            <a:r>
              <a:rPr lang="en-US" dirty="0">
                <a:hlinkClick r:id="rId3"/>
              </a:rPr>
              <a:t>https://implicit.harvard.edu/implicit/selectatest.html</a:t>
            </a:r>
            <a:r>
              <a:rPr lang="en-US" u="sng" dirty="0"/>
              <a:t> </a:t>
            </a:r>
            <a:endParaRPr lang="de-DE" dirty="0"/>
          </a:p>
          <a:p>
            <a:endParaRPr lang="en-US" dirty="0"/>
          </a:p>
          <a:p>
            <a:pPr>
              <a:defRPr/>
            </a:pPr>
            <a:r>
              <a:rPr lang="en-DE" dirty="0"/>
              <a:t>LMU Plus: </a:t>
            </a:r>
            <a:r>
              <a:rPr lang="en-US" dirty="0">
                <a:hlinkClick r:id="rId4"/>
              </a:rPr>
              <a:t>https://www.lmu.de/frauenbeauftragte/de/lmu-plus/</a:t>
            </a:r>
            <a:r>
              <a:rPr lang="en-US" dirty="0"/>
              <a:t> </a:t>
            </a:r>
            <a:br>
              <a:rPr lang="en-US" dirty="0"/>
            </a:br>
            <a:endParaRPr lang="en-DE" dirty="0"/>
          </a:p>
          <a:p>
            <a:endParaRPr lang="de-DE" b="1" dirty="0"/>
          </a:p>
        </p:txBody>
      </p:sp>
      <p:sp>
        <p:nvSpPr>
          <p:cNvPr id="4" name="Foliennummernplatzhalter 3">
            <a:extLst>
              <a:ext uri="{FF2B5EF4-FFF2-40B4-BE49-F238E27FC236}">
                <a16:creationId xmlns:a16="http://schemas.microsoft.com/office/drawing/2014/main" id="{51B2D787-4A9B-797E-4CFA-A34D2C32902B}"/>
              </a:ext>
            </a:extLst>
          </p:cNvPr>
          <p:cNvSpPr>
            <a:spLocks noGrp="1"/>
          </p:cNvSpPr>
          <p:nvPr>
            <p:ph type="sldNum" sz="quarter" idx="5"/>
          </p:nvPr>
        </p:nvSpPr>
        <p:spPr/>
        <p:txBody>
          <a:bodyPr/>
          <a:lstStyle/>
          <a:p>
            <a:fld id="{1495CCFD-BB90-40E9-AF5A-259FBFA69C8E}" type="slidenum">
              <a:rPr lang="de-DE" smtClean="0"/>
              <a:t>10</a:t>
            </a:fld>
            <a:endParaRPr lang="de-DE"/>
          </a:p>
        </p:txBody>
      </p:sp>
    </p:spTree>
    <p:extLst>
      <p:ext uri="{BB962C8B-B14F-4D97-AF65-F5344CB8AC3E}">
        <p14:creationId xmlns:p14="http://schemas.microsoft.com/office/powerpoint/2010/main" val="664053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F5DBC-FC1A-0B76-40D9-BBC71FFE1F7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5EC720E-CFEF-83B2-B378-B5D559D2D25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50FC789-B41D-AFA1-EE2D-D647094484A8}"/>
              </a:ext>
            </a:extLst>
          </p:cNvPr>
          <p:cNvSpPr>
            <a:spLocks noGrp="1"/>
          </p:cNvSpPr>
          <p:nvPr>
            <p:ph type="body" idx="1"/>
          </p:nvPr>
        </p:nvSpPr>
        <p:spPr/>
        <p:txBody>
          <a:bodyPr/>
          <a:lstStyle/>
          <a:p>
            <a:r>
              <a:rPr lang="de-DE"/>
              <a:t>Hier finden Sie weitere, vertiefende Materialien und Links zur eigenen Verwendung/Information.</a:t>
            </a:r>
          </a:p>
          <a:p>
            <a:endParaRPr lang="de-DE"/>
          </a:p>
        </p:txBody>
      </p:sp>
      <p:sp>
        <p:nvSpPr>
          <p:cNvPr id="4" name="Foliennummernplatzhalter 3">
            <a:extLst>
              <a:ext uri="{FF2B5EF4-FFF2-40B4-BE49-F238E27FC236}">
                <a16:creationId xmlns:a16="http://schemas.microsoft.com/office/drawing/2014/main" id="{112A05F0-D0CB-92F5-6E70-5E2C11F2D3C4}"/>
              </a:ext>
            </a:extLst>
          </p:cNvPr>
          <p:cNvSpPr>
            <a:spLocks noGrp="1"/>
          </p:cNvSpPr>
          <p:nvPr>
            <p:ph type="sldNum" sz="quarter" idx="5"/>
          </p:nvPr>
        </p:nvSpPr>
        <p:spPr/>
        <p:txBody>
          <a:bodyPr/>
          <a:lstStyle/>
          <a:p>
            <a:fld id="{575A27EA-3120-4606-BBC0-D1575B3EDA75}" type="slidenum">
              <a:rPr lang="de-DE" smtClean="0"/>
              <a:t>11</a:t>
            </a:fld>
            <a:endParaRPr lang="de-DE"/>
          </a:p>
        </p:txBody>
      </p:sp>
    </p:spTree>
    <p:extLst>
      <p:ext uri="{BB962C8B-B14F-4D97-AF65-F5344CB8AC3E}">
        <p14:creationId xmlns:p14="http://schemas.microsoft.com/office/powerpoint/2010/main" val="976243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1495CCFD-BB90-40E9-AF5A-259FBFA69C8E}" type="slidenum">
              <a:rPr lang="de-DE" smtClean="0"/>
              <a:t>12</a:t>
            </a:fld>
            <a:endParaRPr lang="de-DE"/>
          </a:p>
        </p:txBody>
      </p:sp>
    </p:spTree>
    <p:extLst>
      <p:ext uri="{BB962C8B-B14F-4D97-AF65-F5344CB8AC3E}">
        <p14:creationId xmlns:p14="http://schemas.microsoft.com/office/powerpoint/2010/main" val="2951821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b="1" dirty="0">
              <a:highlight>
                <a:srgbClr val="FFFF00"/>
              </a:highlight>
              <a:latin typeface="Aptos"/>
              <a:ea typeface="Calibri"/>
              <a:cs typeface="Calibri"/>
            </a:endParaRPr>
          </a:p>
        </p:txBody>
      </p:sp>
      <p:sp>
        <p:nvSpPr>
          <p:cNvPr id="4" name="Foliennummernplatzhalter 3"/>
          <p:cNvSpPr>
            <a:spLocks noGrp="1"/>
          </p:cNvSpPr>
          <p:nvPr>
            <p:ph type="sldNum" sz="quarter" idx="5"/>
          </p:nvPr>
        </p:nvSpPr>
        <p:spPr/>
        <p:txBody>
          <a:bodyPr/>
          <a:lstStyle/>
          <a:p>
            <a:fld id="{1495CCFD-BB90-40E9-AF5A-259FBFA69C8E}" type="slidenum">
              <a:rPr lang="de-DE" smtClean="0"/>
              <a:t>15</a:t>
            </a:fld>
            <a:endParaRPr lang="de-DE"/>
          </a:p>
        </p:txBody>
      </p:sp>
    </p:spTree>
    <p:extLst>
      <p:ext uri="{BB962C8B-B14F-4D97-AF65-F5344CB8AC3E}">
        <p14:creationId xmlns:p14="http://schemas.microsoft.com/office/powerpoint/2010/main" val="1814891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5C541-9ECF-1F97-45BB-640D5CEC3B5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262EC1D-086D-BCCF-FFF2-E0C738301E3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184086B-CA02-6A89-5938-F2AF5B7FF68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C8F04334-F89D-B7E5-EB45-45C6CF651A2D}"/>
              </a:ext>
            </a:extLst>
          </p:cNvPr>
          <p:cNvSpPr>
            <a:spLocks noGrp="1"/>
          </p:cNvSpPr>
          <p:nvPr>
            <p:ph type="sldNum" sz="quarter" idx="5"/>
          </p:nvPr>
        </p:nvSpPr>
        <p:spPr/>
        <p:txBody>
          <a:bodyPr/>
          <a:lstStyle/>
          <a:p>
            <a:fld id="{575A27EA-3120-4606-BBC0-D1575B3EDA75}" type="slidenum">
              <a:rPr lang="de-DE" smtClean="0"/>
              <a:t>17</a:t>
            </a:fld>
            <a:endParaRPr lang="de-DE"/>
          </a:p>
        </p:txBody>
      </p:sp>
    </p:spTree>
    <p:extLst>
      <p:ext uri="{BB962C8B-B14F-4D97-AF65-F5344CB8AC3E}">
        <p14:creationId xmlns:p14="http://schemas.microsoft.com/office/powerpoint/2010/main" val="4150088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2AA42-656F-77FF-DB23-2BBDBB0CB4E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406CB8F-7D7A-F924-78D3-6A325C326F4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755AAE9-858B-225E-6E46-4E39D8C957B5}"/>
              </a:ext>
            </a:extLst>
          </p:cNvPr>
          <p:cNvSpPr>
            <a:spLocks noGrp="1"/>
          </p:cNvSpPr>
          <p:nvPr>
            <p:ph type="body" idx="1"/>
          </p:nvPr>
        </p:nvSpPr>
        <p:spPr/>
        <p:txBody>
          <a:bodyPr/>
          <a:lstStyle/>
          <a:p>
            <a:endParaRPr lang="de-DE" dirty="0">
              <a:highlight>
                <a:srgbClr val="FFFF00"/>
              </a:highlight>
            </a:endParaRPr>
          </a:p>
        </p:txBody>
      </p:sp>
      <p:sp>
        <p:nvSpPr>
          <p:cNvPr id="4" name="Foliennummernplatzhalter 3">
            <a:extLst>
              <a:ext uri="{FF2B5EF4-FFF2-40B4-BE49-F238E27FC236}">
                <a16:creationId xmlns:a16="http://schemas.microsoft.com/office/drawing/2014/main" id="{C4C2175A-1297-15E6-CE8F-74AD55FF7AD7}"/>
              </a:ext>
            </a:extLst>
          </p:cNvPr>
          <p:cNvSpPr>
            <a:spLocks noGrp="1"/>
          </p:cNvSpPr>
          <p:nvPr>
            <p:ph type="sldNum" sz="quarter" idx="5"/>
          </p:nvPr>
        </p:nvSpPr>
        <p:spPr/>
        <p:txBody>
          <a:bodyPr/>
          <a:lstStyle/>
          <a:p>
            <a:fld id="{1495CCFD-BB90-40E9-AF5A-259FBFA69C8E}" type="slidenum">
              <a:rPr lang="de-DE" smtClean="0"/>
              <a:t>18</a:t>
            </a:fld>
            <a:endParaRPr lang="de-DE"/>
          </a:p>
        </p:txBody>
      </p:sp>
    </p:spTree>
    <p:extLst>
      <p:ext uri="{BB962C8B-B14F-4D97-AF65-F5344CB8AC3E}">
        <p14:creationId xmlns:p14="http://schemas.microsoft.com/office/powerpoint/2010/main" val="3293847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495CCFD-BB90-40E9-AF5A-259FBFA69C8E}" type="slidenum">
              <a:rPr lang="de-DE" smtClean="0"/>
              <a:t>19</a:t>
            </a:fld>
            <a:endParaRPr lang="de-DE"/>
          </a:p>
        </p:txBody>
      </p:sp>
    </p:spTree>
    <p:extLst>
      <p:ext uri="{BB962C8B-B14F-4D97-AF65-F5344CB8AC3E}">
        <p14:creationId xmlns:p14="http://schemas.microsoft.com/office/powerpoint/2010/main" val="2337715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5BB810-1C15-8EC6-EE91-24BDE7B9C44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665FB493-C81A-56BB-B380-3E7AA8817B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9ECE01C6-5937-EA54-F05B-ABC0690AE7EB}"/>
              </a:ext>
            </a:extLst>
          </p:cNvPr>
          <p:cNvSpPr>
            <a:spLocks noGrp="1"/>
          </p:cNvSpPr>
          <p:nvPr>
            <p:ph type="dt" sz="half" idx="10"/>
          </p:nvPr>
        </p:nvSpPr>
        <p:spPr/>
        <p:txBody>
          <a:bodyPr/>
          <a:lstStyle/>
          <a:p>
            <a:fld id="{19DF7CE5-B764-48FC-818A-05811A7FB642}" type="datetimeFigureOut">
              <a:rPr lang="de-DE" smtClean="0"/>
              <a:t>11.10.2026</a:t>
            </a:fld>
            <a:endParaRPr lang="de-DE"/>
          </a:p>
        </p:txBody>
      </p:sp>
      <p:sp>
        <p:nvSpPr>
          <p:cNvPr id="5" name="Fußzeilenplatzhalter 4">
            <a:extLst>
              <a:ext uri="{FF2B5EF4-FFF2-40B4-BE49-F238E27FC236}">
                <a16:creationId xmlns:a16="http://schemas.microsoft.com/office/drawing/2014/main" id="{033BC91B-D598-7C65-7AA4-FD02662DC9A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302E089-973A-7232-D8A3-B963D3087B39}"/>
              </a:ext>
            </a:extLst>
          </p:cNvPr>
          <p:cNvSpPr>
            <a:spLocks noGrp="1"/>
          </p:cNvSpPr>
          <p:nvPr>
            <p:ph type="sldNum" sz="quarter" idx="12"/>
          </p:nvPr>
        </p:nvSpPr>
        <p:spPr/>
        <p:txBody>
          <a:bodyPr/>
          <a:lstStyle/>
          <a:p>
            <a:fld id="{7FBA4384-8254-415B-94AF-D8965B0D94CD}" type="slidenum">
              <a:rPr lang="de-DE" smtClean="0"/>
              <a:t>‹Nr.›</a:t>
            </a:fld>
            <a:endParaRPr lang="de-DE"/>
          </a:p>
        </p:txBody>
      </p:sp>
      <p:sp>
        <p:nvSpPr>
          <p:cNvPr id="7" name="Rechteck 6">
            <a:extLst>
              <a:ext uri="{FF2B5EF4-FFF2-40B4-BE49-F238E27FC236}">
                <a16:creationId xmlns:a16="http://schemas.microsoft.com/office/drawing/2014/main" id="{905C872C-E2B1-472E-983B-1347E248A11D}"/>
              </a:ext>
            </a:extLst>
          </p:cNvPr>
          <p:cNvSpPr/>
          <p:nvPr userDrawn="1"/>
        </p:nvSpPr>
        <p:spPr>
          <a:xfrm>
            <a:off x="446401" y="1438894"/>
            <a:ext cx="11302999" cy="5053981"/>
          </a:xfrm>
          <a:prstGeom prst="rect">
            <a:avLst/>
          </a:prstGeom>
          <a:solidFill>
            <a:srgbClr val="008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14918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C00A2A-13F5-20A3-3599-00ABECC15B1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534B664-500F-06A9-13F1-38CC445F4BA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0141FB8-1C01-C87F-5FA1-647DCA3F17C9}"/>
              </a:ext>
            </a:extLst>
          </p:cNvPr>
          <p:cNvSpPr>
            <a:spLocks noGrp="1"/>
          </p:cNvSpPr>
          <p:nvPr>
            <p:ph type="dt" sz="half" idx="10"/>
          </p:nvPr>
        </p:nvSpPr>
        <p:spPr/>
        <p:txBody>
          <a:bodyPr/>
          <a:lstStyle/>
          <a:p>
            <a:fld id="{19DF7CE5-B764-48FC-818A-05811A7FB642}" type="datetimeFigureOut">
              <a:rPr lang="de-DE" smtClean="0"/>
              <a:t>11.10.2026</a:t>
            </a:fld>
            <a:endParaRPr lang="de-DE"/>
          </a:p>
        </p:txBody>
      </p:sp>
      <p:sp>
        <p:nvSpPr>
          <p:cNvPr id="5" name="Fußzeilenplatzhalter 4">
            <a:extLst>
              <a:ext uri="{FF2B5EF4-FFF2-40B4-BE49-F238E27FC236}">
                <a16:creationId xmlns:a16="http://schemas.microsoft.com/office/drawing/2014/main" id="{B24C2991-FE0F-FA70-5C1B-FE3CE8A4CF8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BC4194-1979-DE9A-AAFF-1310E07DBCFC}"/>
              </a:ext>
            </a:extLst>
          </p:cNvPr>
          <p:cNvSpPr>
            <a:spLocks noGrp="1"/>
          </p:cNvSpPr>
          <p:nvPr>
            <p:ph type="sldNum" sz="quarter" idx="12"/>
          </p:nvPr>
        </p:nvSpPr>
        <p:spPr/>
        <p:txBody>
          <a:bodyPr/>
          <a:lstStyle/>
          <a:p>
            <a:fld id="{7FBA4384-8254-415B-94AF-D8965B0D94CD}" type="slidenum">
              <a:rPr lang="de-DE" smtClean="0"/>
              <a:t>‹Nr.›</a:t>
            </a:fld>
            <a:endParaRPr lang="de-DE"/>
          </a:p>
        </p:txBody>
      </p:sp>
      <p:sp>
        <p:nvSpPr>
          <p:cNvPr id="7" name="TextBox 6">
            <a:extLst>
              <a:ext uri="{FF2B5EF4-FFF2-40B4-BE49-F238E27FC236}">
                <a16:creationId xmlns:a16="http://schemas.microsoft.com/office/drawing/2014/main" id="{395252A9-CAE9-D573-638B-9783C5E37483}"/>
              </a:ext>
            </a:extLst>
          </p:cNvPr>
          <p:cNvSpPr txBox="1"/>
          <p:nvPr userDrawn="1"/>
        </p:nvSpPr>
        <p:spPr>
          <a:xfrm>
            <a:off x="11592732" y="3890075"/>
            <a:ext cx="184731" cy="369332"/>
          </a:xfrm>
          <a:prstGeom prst="rect">
            <a:avLst/>
          </a:prstGeom>
          <a:noFill/>
        </p:spPr>
        <p:txBody>
          <a:bodyPr wrap="none" rtlCol="0">
            <a:spAutoFit/>
          </a:bodyPr>
          <a:lstStyle/>
          <a:p>
            <a:endParaRPr lang="en-DE"/>
          </a:p>
        </p:txBody>
      </p:sp>
      <p:sp>
        <p:nvSpPr>
          <p:cNvPr id="8" name="Rechteck 6">
            <a:extLst>
              <a:ext uri="{FF2B5EF4-FFF2-40B4-BE49-F238E27FC236}">
                <a16:creationId xmlns:a16="http://schemas.microsoft.com/office/drawing/2014/main" id="{21010AA4-E1B1-5814-5255-61853CF9AF7F}"/>
              </a:ext>
            </a:extLst>
          </p:cNvPr>
          <p:cNvSpPr/>
          <p:nvPr userDrawn="1"/>
        </p:nvSpPr>
        <p:spPr>
          <a:xfrm>
            <a:off x="446401" y="1438894"/>
            <a:ext cx="11302999" cy="5053981"/>
          </a:xfrm>
          <a:prstGeom prst="rect">
            <a:avLst/>
          </a:prstGeom>
          <a:solidFill>
            <a:srgbClr val="008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82116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260C2E-058E-A98E-F4B5-4DBB7C40E51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3980928-D299-3651-B61B-A3C4953BD1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A86676F-03F8-C09E-EF71-0FCE953C0457}"/>
              </a:ext>
            </a:extLst>
          </p:cNvPr>
          <p:cNvSpPr>
            <a:spLocks noGrp="1"/>
          </p:cNvSpPr>
          <p:nvPr>
            <p:ph type="dt" sz="half" idx="10"/>
          </p:nvPr>
        </p:nvSpPr>
        <p:spPr/>
        <p:txBody>
          <a:bodyPr/>
          <a:lstStyle/>
          <a:p>
            <a:fld id="{19DF7CE5-B764-48FC-818A-05811A7FB642}" type="datetimeFigureOut">
              <a:rPr lang="de-DE" smtClean="0"/>
              <a:t>11.10.2026</a:t>
            </a:fld>
            <a:endParaRPr lang="de-DE"/>
          </a:p>
        </p:txBody>
      </p:sp>
      <p:sp>
        <p:nvSpPr>
          <p:cNvPr id="5" name="Fußzeilenplatzhalter 4">
            <a:extLst>
              <a:ext uri="{FF2B5EF4-FFF2-40B4-BE49-F238E27FC236}">
                <a16:creationId xmlns:a16="http://schemas.microsoft.com/office/drawing/2014/main" id="{EDA47FE7-2024-DAB3-AFCF-DB09E4E78F2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C6595A6-F882-88B8-2E80-E20A1DD5B375}"/>
              </a:ext>
            </a:extLst>
          </p:cNvPr>
          <p:cNvSpPr>
            <a:spLocks noGrp="1"/>
          </p:cNvSpPr>
          <p:nvPr>
            <p:ph type="sldNum" sz="quarter" idx="12"/>
          </p:nvPr>
        </p:nvSpPr>
        <p:spPr/>
        <p:txBody>
          <a:bodyPr/>
          <a:lstStyle/>
          <a:p>
            <a:fld id="{7FBA4384-8254-415B-94AF-D8965B0D94CD}" type="slidenum">
              <a:rPr lang="de-DE" smtClean="0"/>
              <a:t>‹Nr.›</a:t>
            </a:fld>
            <a:endParaRPr lang="de-DE"/>
          </a:p>
        </p:txBody>
      </p:sp>
      <p:sp>
        <p:nvSpPr>
          <p:cNvPr id="7" name="Rechteck 6">
            <a:extLst>
              <a:ext uri="{FF2B5EF4-FFF2-40B4-BE49-F238E27FC236}">
                <a16:creationId xmlns:a16="http://schemas.microsoft.com/office/drawing/2014/main" id="{433825EA-4BD7-7A25-30EC-DC0B8FBC5A23}"/>
              </a:ext>
            </a:extLst>
          </p:cNvPr>
          <p:cNvSpPr/>
          <p:nvPr userDrawn="1"/>
        </p:nvSpPr>
        <p:spPr>
          <a:xfrm>
            <a:off x="446401" y="1438894"/>
            <a:ext cx="11302999" cy="5053981"/>
          </a:xfrm>
          <a:prstGeom prst="rect">
            <a:avLst/>
          </a:prstGeom>
          <a:solidFill>
            <a:srgbClr val="008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99069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66B4CE-6E8A-FEB6-D58D-E507A95F3B5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552853E-FE1D-038B-CAD5-CF78B4732C4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58C5B33C-B0E7-0176-37AB-5890CA2B232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523C211-EC61-37CE-EEED-CBD89161E4B1}"/>
              </a:ext>
            </a:extLst>
          </p:cNvPr>
          <p:cNvSpPr>
            <a:spLocks noGrp="1"/>
          </p:cNvSpPr>
          <p:nvPr>
            <p:ph type="dt" sz="half" idx="10"/>
          </p:nvPr>
        </p:nvSpPr>
        <p:spPr/>
        <p:txBody>
          <a:bodyPr/>
          <a:lstStyle/>
          <a:p>
            <a:fld id="{19DF7CE5-B764-48FC-818A-05811A7FB642}" type="datetimeFigureOut">
              <a:rPr lang="de-DE" smtClean="0"/>
              <a:t>11.10.2026</a:t>
            </a:fld>
            <a:endParaRPr lang="de-DE"/>
          </a:p>
        </p:txBody>
      </p:sp>
      <p:sp>
        <p:nvSpPr>
          <p:cNvPr id="6" name="Fußzeilenplatzhalter 5">
            <a:extLst>
              <a:ext uri="{FF2B5EF4-FFF2-40B4-BE49-F238E27FC236}">
                <a16:creationId xmlns:a16="http://schemas.microsoft.com/office/drawing/2014/main" id="{11B1BC2A-A5DA-8719-B6E7-0027C4E4603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CF6C6EA-8CEC-AFAB-3EBC-2E2185F36F92}"/>
              </a:ext>
            </a:extLst>
          </p:cNvPr>
          <p:cNvSpPr>
            <a:spLocks noGrp="1"/>
          </p:cNvSpPr>
          <p:nvPr>
            <p:ph type="sldNum" sz="quarter" idx="12"/>
          </p:nvPr>
        </p:nvSpPr>
        <p:spPr/>
        <p:txBody>
          <a:bodyPr/>
          <a:lstStyle/>
          <a:p>
            <a:fld id="{7FBA4384-8254-415B-94AF-D8965B0D94CD}" type="slidenum">
              <a:rPr lang="de-DE" smtClean="0"/>
              <a:t>‹Nr.›</a:t>
            </a:fld>
            <a:endParaRPr lang="de-DE"/>
          </a:p>
        </p:txBody>
      </p:sp>
      <p:sp>
        <p:nvSpPr>
          <p:cNvPr id="8" name="Rechteck 6">
            <a:extLst>
              <a:ext uri="{FF2B5EF4-FFF2-40B4-BE49-F238E27FC236}">
                <a16:creationId xmlns:a16="http://schemas.microsoft.com/office/drawing/2014/main" id="{A67C64F1-1A49-37A2-E216-12E58869CCF7}"/>
              </a:ext>
            </a:extLst>
          </p:cNvPr>
          <p:cNvSpPr/>
          <p:nvPr userDrawn="1"/>
        </p:nvSpPr>
        <p:spPr>
          <a:xfrm>
            <a:off x="446401" y="1438894"/>
            <a:ext cx="11302999" cy="5053981"/>
          </a:xfrm>
          <a:prstGeom prst="rect">
            <a:avLst/>
          </a:prstGeom>
          <a:solidFill>
            <a:srgbClr val="008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46882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6FD5B3-AB8E-ED4E-CEEE-C3A7298913E4}"/>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48AC792-7017-864E-6BCB-5A5340F9BC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800C3B7-A60E-B830-5758-AE5D9C4D6834}"/>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40F02CE-15C0-88FE-1043-8B8C12B07C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5897EFE-A07D-2817-20FF-3CE9397EDB5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546A438-080B-6690-8FB0-F807A92E8E75}"/>
              </a:ext>
            </a:extLst>
          </p:cNvPr>
          <p:cNvSpPr>
            <a:spLocks noGrp="1"/>
          </p:cNvSpPr>
          <p:nvPr>
            <p:ph type="dt" sz="half" idx="10"/>
          </p:nvPr>
        </p:nvSpPr>
        <p:spPr/>
        <p:txBody>
          <a:bodyPr/>
          <a:lstStyle/>
          <a:p>
            <a:fld id="{19DF7CE5-B764-48FC-818A-05811A7FB642}" type="datetimeFigureOut">
              <a:rPr lang="de-DE" smtClean="0"/>
              <a:t>11.10.2026</a:t>
            </a:fld>
            <a:endParaRPr lang="de-DE"/>
          </a:p>
        </p:txBody>
      </p:sp>
      <p:sp>
        <p:nvSpPr>
          <p:cNvPr id="8" name="Fußzeilenplatzhalter 7">
            <a:extLst>
              <a:ext uri="{FF2B5EF4-FFF2-40B4-BE49-F238E27FC236}">
                <a16:creationId xmlns:a16="http://schemas.microsoft.com/office/drawing/2014/main" id="{A563C67C-6C46-E8CA-3F98-63B6DBA02C0B}"/>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80F0D8F-35C6-0A73-DA00-D4497DA54D3B}"/>
              </a:ext>
            </a:extLst>
          </p:cNvPr>
          <p:cNvSpPr>
            <a:spLocks noGrp="1"/>
          </p:cNvSpPr>
          <p:nvPr>
            <p:ph type="sldNum" sz="quarter" idx="12"/>
          </p:nvPr>
        </p:nvSpPr>
        <p:spPr/>
        <p:txBody>
          <a:bodyPr/>
          <a:lstStyle/>
          <a:p>
            <a:fld id="{7FBA4384-8254-415B-94AF-D8965B0D94CD}" type="slidenum">
              <a:rPr lang="de-DE" smtClean="0"/>
              <a:t>‹Nr.›</a:t>
            </a:fld>
            <a:endParaRPr lang="de-DE"/>
          </a:p>
        </p:txBody>
      </p:sp>
      <p:sp>
        <p:nvSpPr>
          <p:cNvPr id="10" name="Rechteck 6">
            <a:extLst>
              <a:ext uri="{FF2B5EF4-FFF2-40B4-BE49-F238E27FC236}">
                <a16:creationId xmlns:a16="http://schemas.microsoft.com/office/drawing/2014/main" id="{B5421740-979B-7D92-4976-2FF3D3BBE6A9}"/>
              </a:ext>
            </a:extLst>
          </p:cNvPr>
          <p:cNvSpPr/>
          <p:nvPr userDrawn="1"/>
        </p:nvSpPr>
        <p:spPr>
          <a:xfrm>
            <a:off x="446401" y="1438894"/>
            <a:ext cx="11302999" cy="5053981"/>
          </a:xfrm>
          <a:prstGeom prst="rect">
            <a:avLst/>
          </a:prstGeom>
          <a:solidFill>
            <a:srgbClr val="008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58993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34662F11-7A1D-466D-034D-50017E4D53CB}"/>
              </a:ext>
            </a:extLst>
          </p:cNvPr>
          <p:cNvSpPr>
            <a:spLocks noGrp="1"/>
          </p:cNvSpPr>
          <p:nvPr>
            <p:ph type="dt" sz="half" idx="10"/>
          </p:nvPr>
        </p:nvSpPr>
        <p:spPr/>
        <p:txBody>
          <a:bodyPr/>
          <a:lstStyle/>
          <a:p>
            <a:fld id="{19DF7CE5-B764-48FC-818A-05811A7FB642}" type="datetimeFigureOut">
              <a:rPr lang="de-DE" smtClean="0"/>
              <a:t>11.10.2026</a:t>
            </a:fld>
            <a:endParaRPr lang="de-DE"/>
          </a:p>
        </p:txBody>
      </p:sp>
      <p:sp>
        <p:nvSpPr>
          <p:cNvPr id="4" name="Fußzeilenplatzhalter 3">
            <a:extLst>
              <a:ext uri="{FF2B5EF4-FFF2-40B4-BE49-F238E27FC236}">
                <a16:creationId xmlns:a16="http://schemas.microsoft.com/office/drawing/2014/main" id="{34FA8485-523D-3D32-A47F-84F59CD0C205}"/>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63161FED-F4D8-BCB8-B85F-197CAECDB5AC}"/>
              </a:ext>
            </a:extLst>
          </p:cNvPr>
          <p:cNvSpPr>
            <a:spLocks noGrp="1"/>
          </p:cNvSpPr>
          <p:nvPr>
            <p:ph type="sldNum" sz="quarter" idx="12"/>
          </p:nvPr>
        </p:nvSpPr>
        <p:spPr/>
        <p:txBody>
          <a:bodyPr/>
          <a:lstStyle/>
          <a:p>
            <a:fld id="{7FBA4384-8254-415B-94AF-D8965B0D94CD}" type="slidenum">
              <a:rPr lang="de-DE" smtClean="0"/>
              <a:t>‹Nr.›</a:t>
            </a:fld>
            <a:endParaRPr lang="de-DE"/>
          </a:p>
        </p:txBody>
      </p:sp>
      <p:sp>
        <p:nvSpPr>
          <p:cNvPr id="7" name="Rechteck 6">
            <a:extLst>
              <a:ext uri="{FF2B5EF4-FFF2-40B4-BE49-F238E27FC236}">
                <a16:creationId xmlns:a16="http://schemas.microsoft.com/office/drawing/2014/main" id="{E2D3F82B-8C5C-5677-C86C-98A2A3473654}"/>
              </a:ext>
            </a:extLst>
          </p:cNvPr>
          <p:cNvSpPr/>
          <p:nvPr userDrawn="1"/>
        </p:nvSpPr>
        <p:spPr>
          <a:xfrm>
            <a:off x="0" y="6356349"/>
            <a:ext cx="12192000" cy="501650"/>
          </a:xfrm>
          <a:prstGeom prst="rect">
            <a:avLst/>
          </a:prstGeom>
          <a:solidFill>
            <a:srgbClr val="0088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13">
            <a:extLst>
              <a:ext uri="{FF2B5EF4-FFF2-40B4-BE49-F238E27FC236}">
                <a16:creationId xmlns:a16="http://schemas.microsoft.com/office/drawing/2014/main" id="{A95D057A-5572-547C-63DD-6AC2FAFAA777}"/>
              </a:ext>
            </a:extLst>
          </p:cNvPr>
          <p:cNvPicPr>
            <a:picLocks noChangeAspect="1"/>
          </p:cNvPicPr>
          <p:nvPr userDrawn="1"/>
        </p:nvPicPr>
        <p:blipFill>
          <a:blip r:embed="rId2"/>
          <a:stretch>
            <a:fillRect/>
          </a:stretch>
        </p:blipFill>
        <p:spPr>
          <a:xfrm>
            <a:off x="446400" y="434007"/>
            <a:ext cx="11303000" cy="825500"/>
          </a:xfrm>
          <a:prstGeom prst="rect">
            <a:avLst/>
          </a:prstGeom>
        </p:spPr>
      </p:pic>
    </p:spTree>
    <p:extLst>
      <p:ext uri="{BB962C8B-B14F-4D97-AF65-F5344CB8AC3E}">
        <p14:creationId xmlns:p14="http://schemas.microsoft.com/office/powerpoint/2010/main" val="4014273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5037761-3A69-E940-E9BB-47F2667B5678}"/>
              </a:ext>
            </a:extLst>
          </p:cNvPr>
          <p:cNvSpPr>
            <a:spLocks noGrp="1"/>
          </p:cNvSpPr>
          <p:nvPr>
            <p:ph type="dt" sz="half" idx="10"/>
          </p:nvPr>
        </p:nvSpPr>
        <p:spPr/>
        <p:txBody>
          <a:bodyPr/>
          <a:lstStyle/>
          <a:p>
            <a:fld id="{19DF7CE5-B764-48FC-818A-05811A7FB642}" type="datetimeFigureOut">
              <a:rPr lang="de-DE" smtClean="0"/>
              <a:t>11.10.2026</a:t>
            </a:fld>
            <a:endParaRPr lang="de-DE"/>
          </a:p>
        </p:txBody>
      </p:sp>
      <p:sp>
        <p:nvSpPr>
          <p:cNvPr id="3" name="Fußzeilenplatzhalter 2">
            <a:extLst>
              <a:ext uri="{FF2B5EF4-FFF2-40B4-BE49-F238E27FC236}">
                <a16:creationId xmlns:a16="http://schemas.microsoft.com/office/drawing/2014/main" id="{F47D64BB-B306-71E7-9568-23CB74E0820A}"/>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2B50D4A-79EA-8C01-080C-E164BD9849D7}"/>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3481147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0E7B7C-E130-E0AE-E080-5E9835900AD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F06A234-10AF-2242-53C8-C403AAF285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855A194C-9477-5243-BA22-E84CEC152A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1451FF7-B176-9937-3820-DE5BA011BBFC}"/>
              </a:ext>
            </a:extLst>
          </p:cNvPr>
          <p:cNvSpPr>
            <a:spLocks noGrp="1"/>
          </p:cNvSpPr>
          <p:nvPr>
            <p:ph type="dt" sz="half" idx="10"/>
          </p:nvPr>
        </p:nvSpPr>
        <p:spPr/>
        <p:txBody>
          <a:bodyPr/>
          <a:lstStyle/>
          <a:p>
            <a:fld id="{19DF7CE5-B764-48FC-818A-05811A7FB642}" type="datetimeFigureOut">
              <a:rPr lang="de-DE" smtClean="0"/>
              <a:t>11.10.2026</a:t>
            </a:fld>
            <a:endParaRPr lang="de-DE"/>
          </a:p>
        </p:txBody>
      </p:sp>
      <p:sp>
        <p:nvSpPr>
          <p:cNvPr id="6" name="Fußzeilenplatzhalter 5">
            <a:extLst>
              <a:ext uri="{FF2B5EF4-FFF2-40B4-BE49-F238E27FC236}">
                <a16:creationId xmlns:a16="http://schemas.microsoft.com/office/drawing/2014/main" id="{91F26EFC-EA47-09E1-C7F3-8444AF8AFAA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0926A8B-26CD-1E48-B650-9D93C9C14E67}"/>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3027435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4DA215-83C1-D1BC-4688-D0EF1B42205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44D94F1-6D95-EA53-7DEF-535F4B6432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D73EBBB-58ED-DD88-D9B3-C077198421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93555F7-BD26-6D6D-91D8-00B1885DD687}"/>
              </a:ext>
            </a:extLst>
          </p:cNvPr>
          <p:cNvSpPr>
            <a:spLocks noGrp="1"/>
          </p:cNvSpPr>
          <p:nvPr>
            <p:ph type="dt" sz="half" idx="10"/>
          </p:nvPr>
        </p:nvSpPr>
        <p:spPr/>
        <p:txBody>
          <a:bodyPr/>
          <a:lstStyle/>
          <a:p>
            <a:fld id="{19DF7CE5-B764-48FC-818A-05811A7FB642}" type="datetimeFigureOut">
              <a:rPr lang="de-DE" smtClean="0"/>
              <a:t>11.10.2026</a:t>
            </a:fld>
            <a:endParaRPr lang="de-DE"/>
          </a:p>
        </p:txBody>
      </p:sp>
      <p:sp>
        <p:nvSpPr>
          <p:cNvPr id="6" name="Fußzeilenplatzhalter 5">
            <a:extLst>
              <a:ext uri="{FF2B5EF4-FFF2-40B4-BE49-F238E27FC236}">
                <a16:creationId xmlns:a16="http://schemas.microsoft.com/office/drawing/2014/main" id="{70A42230-4DEF-4277-EDDB-40EDB601F9E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01A8045-0AF8-D747-8137-781A23DED018}"/>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2487629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483B1A-2B28-A4D6-3469-F831A90A9CD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02709DDA-170D-B4A7-B9C0-4D0C1D4915F0}"/>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5799134-CCEA-ED60-6680-36214D70A1BB}"/>
              </a:ext>
            </a:extLst>
          </p:cNvPr>
          <p:cNvSpPr>
            <a:spLocks noGrp="1"/>
          </p:cNvSpPr>
          <p:nvPr>
            <p:ph type="dt" sz="half" idx="10"/>
          </p:nvPr>
        </p:nvSpPr>
        <p:spPr/>
        <p:txBody>
          <a:bodyPr/>
          <a:lstStyle/>
          <a:p>
            <a:fld id="{19DF7CE5-B764-48FC-818A-05811A7FB642}" type="datetimeFigureOut">
              <a:rPr lang="de-DE" smtClean="0"/>
              <a:t>11.10.2026</a:t>
            </a:fld>
            <a:endParaRPr lang="de-DE"/>
          </a:p>
        </p:txBody>
      </p:sp>
      <p:sp>
        <p:nvSpPr>
          <p:cNvPr id="5" name="Fußzeilenplatzhalter 4">
            <a:extLst>
              <a:ext uri="{FF2B5EF4-FFF2-40B4-BE49-F238E27FC236}">
                <a16:creationId xmlns:a16="http://schemas.microsoft.com/office/drawing/2014/main" id="{A0177868-B13D-D963-27CA-BC34AF948E6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ED93D0A-8589-6DD7-2950-3F7FCB55018E}"/>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311609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44E10AD-3330-940D-F3E2-52BA73BC7CF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25464467-7955-3E03-92EF-C81D59055B5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7CB2998-89FB-20A2-CF6F-4FF79F041260}"/>
              </a:ext>
            </a:extLst>
          </p:cNvPr>
          <p:cNvSpPr>
            <a:spLocks noGrp="1"/>
          </p:cNvSpPr>
          <p:nvPr>
            <p:ph type="dt" sz="half" idx="10"/>
          </p:nvPr>
        </p:nvSpPr>
        <p:spPr/>
        <p:txBody>
          <a:bodyPr/>
          <a:lstStyle/>
          <a:p>
            <a:fld id="{19DF7CE5-B764-48FC-818A-05811A7FB642}" type="datetimeFigureOut">
              <a:rPr lang="de-DE" smtClean="0"/>
              <a:t>11.10.2026</a:t>
            </a:fld>
            <a:endParaRPr lang="de-DE"/>
          </a:p>
        </p:txBody>
      </p:sp>
      <p:sp>
        <p:nvSpPr>
          <p:cNvPr id="5" name="Fußzeilenplatzhalter 4">
            <a:extLst>
              <a:ext uri="{FF2B5EF4-FFF2-40B4-BE49-F238E27FC236}">
                <a16:creationId xmlns:a16="http://schemas.microsoft.com/office/drawing/2014/main" id="{F6095963-ABA2-3D1F-0628-E6C577DD240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386876C-7373-E4A4-87BB-130752D0B99A}"/>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2651319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36E2ABCD-A923-47FD-9D40-41C538D09B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045E48A-D93E-E4C5-4BE0-4758DD35E2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E57DDA-878C-794D-C294-56C0628BC7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DF7CE5-B764-48FC-818A-05811A7FB642}" type="datetimeFigureOut">
              <a:rPr lang="de-DE" smtClean="0"/>
              <a:t>11.10.2026</a:t>
            </a:fld>
            <a:endParaRPr lang="de-DE"/>
          </a:p>
        </p:txBody>
      </p:sp>
      <p:sp>
        <p:nvSpPr>
          <p:cNvPr id="5" name="Fußzeilenplatzhalter 4">
            <a:extLst>
              <a:ext uri="{FF2B5EF4-FFF2-40B4-BE49-F238E27FC236}">
                <a16:creationId xmlns:a16="http://schemas.microsoft.com/office/drawing/2014/main" id="{F51D10F2-0249-1CD6-9EF4-17FB6D5032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66D03633-59DA-62E0-61A1-BFEEB5B160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FBA4384-8254-415B-94AF-D8965B0D94CD}" type="slidenum">
              <a:rPr lang="de-DE" smtClean="0"/>
              <a:t>‹Nr.›</a:t>
            </a:fld>
            <a:endParaRPr lang="de-DE"/>
          </a:p>
        </p:txBody>
      </p:sp>
      <p:pic>
        <p:nvPicPr>
          <p:cNvPr id="9" name="Grafik 13">
            <a:extLst>
              <a:ext uri="{FF2B5EF4-FFF2-40B4-BE49-F238E27FC236}">
                <a16:creationId xmlns:a16="http://schemas.microsoft.com/office/drawing/2014/main" id="{0BC32853-5120-4A88-57CC-26A71F959B82}"/>
              </a:ext>
            </a:extLst>
          </p:cNvPr>
          <p:cNvPicPr>
            <a:picLocks noChangeAspect="1"/>
          </p:cNvPicPr>
          <p:nvPr userDrawn="1"/>
        </p:nvPicPr>
        <p:blipFill>
          <a:blip r:embed="rId13"/>
          <a:stretch>
            <a:fillRect/>
          </a:stretch>
        </p:blipFill>
        <p:spPr>
          <a:xfrm>
            <a:off x="446400" y="434007"/>
            <a:ext cx="11303000" cy="825500"/>
          </a:xfrm>
          <a:prstGeom prst="rect">
            <a:avLst/>
          </a:prstGeom>
        </p:spPr>
      </p:pic>
      <p:pic>
        <p:nvPicPr>
          <p:cNvPr id="11" name="Grafik 4" descr="Ein Bild, das Text, Schrift, Screenshot, Grafiken enthält.&#10;&#10;KI-generierte Inhalte können fehlerhaft sein.">
            <a:extLst>
              <a:ext uri="{FF2B5EF4-FFF2-40B4-BE49-F238E27FC236}">
                <a16:creationId xmlns:a16="http://schemas.microsoft.com/office/drawing/2014/main" id="{1EB8DB97-141B-28E6-FF37-E68390615EC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341215" y="456336"/>
            <a:ext cx="1171232" cy="778869"/>
          </a:xfrm>
          <a:prstGeom prst="rect">
            <a:avLst/>
          </a:prstGeom>
        </p:spPr>
      </p:pic>
      <p:sp>
        <p:nvSpPr>
          <p:cNvPr id="12" name="Textplatzhalter 3">
            <a:extLst>
              <a:ext uri="{FF2B5EF4-FFF2-40B4-BE49-F238E27FC236}">
                <a16:creationId xmlns:a16="http://schemas.microsoft.com/office/drawing/2014/main" id="{891E6F51-50A3-4F66-C752-28C894608E3B}"/>
              </a:ext>
            </a:extLst>
          </p:cNvPr>
          <p:cNvSpPr txBox="1">
            <a:spLocks/>
          </p:cNvSpPr>
          <p:nvPr userDrawn="1"/>
        </p:nvSpPr>
        <p:spPr>
          <a:xfrm>
            <a:off x="2286000" y="440471"/>
            <a:ext cx="7720013" cy="806450"/>
          </a:xfrm>
          <a:prstGeom prst="rect">
            <a:avLst/>
          </a:prstGeom>
        </p:spPr>
        <p:txBody>
          <a:bodyPr anchor="b"/>
          <a:lstStyle>
            <a:lvl1pPr marL="0" indent="0" algn="l" defTabSz="914400" rtl="0" eaLnBrk="1" latinLnBrk="0" hangingPunct="1">
              <a:lnSpc>
                <a:spcPct val="100000"/>
              </a:lnSpc>
              <a:spcBef>
                <a:spcPts val="1000"/>
              </a:spcBef>
              <a:buFont typeface="Arial" panose="020B0604020202020204" pitchFamily="34" charset="0"/>
              <a:buNone/>
              <a:defRPr sz="680" b="1" kern="1200" cap="all" spc="8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solidFill>
                  <a:srgbClr val="00883A"/>
                </a:solidFill>
              </a:rPr>
              <a:t>Diversitätssensibler Einstieg in Lehrveranstaltungen / Basiskompetenzen Inklusion</a:t>
            </a:r>
          </a:p>
        </p:txBody>
      </p:sp>
    </p:spTree>
    <p:extLst>
      <p:ext uri="{BB962C8B-B14F-4D97-AF65-F5344CB8AC3E}">
        <p14:creationId xmlns:p14="http://schemas.microsoft.com/office/powerpoint/2010/main" val="3812934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hyperlink" Target="mailto:ak-awareness@stuve.uni-muenchen.de" TargetMode="External"/><Relationship Id="rId4" Type="http://schemas.openxmlformats.org/officeDocument/2006/relationships/hyperlink" Target="mailto:%20Andreas.Janka@edu.lmu.de"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microsoft.com/office/2017/04/relationships/track" Target="../media/track1.vtt"/><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hyperlink" Target="https://www.stuve.uni-muenchen.de/stuve/referate/queer/index.html" TargetMode="External"/><Relationship Id="rId3" Type="http://schemas.openxmlformats.org/officeDocument/2006/relationships/slideLayout" Target="../slideLayouts/slideLayout2.xml"/><Relationship Id="rId7" Type="http://schemas.openxmlformats.org/officeDocument/2006/relationships/hyperlink" Target="https://www.lmu.de/de/die-lmu/arbeiten-an-der-lmu/zusaetzliche-angebote/diversity/diversity-management/" TargetMode="External"/><Relationship Id="rId12" Type="http://schemas.openxmlformats.org/officeDocument/2006/relationships/image" Target="../media/image3.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hyperlink" Target="https://www.lmu.de/frauenbeauftragte/de/amt-und-auftrag/fakultaetsfrauenbeauftragte/" TargetMode="External"/><Relationship Id="rId11" Type="http://schemas.microsoft.com/office/2017/04/relationships/track" Target="../media/track2.vtt"/><Relationship Id="rId5" Type="http://schemas.openxmlformats.org/officeDocument/2006/relationships/hyperlink" Target="https://www.lmu.de/frauenbeauftragte/de" TargetMode="External"/><Relationship Id="rId10" Type="http://schemas.openxmlformats.org/officeDocument/2006/relationships/hyperlink" Target="https://www.bestellen.bayern.de/med/6e7d3bf9-b4a5-11f0-81ee-c3fc7d0a3316/4b0e6a70-1059-11d9-4c85-9d915831e9eb/0/03100005.pdf%20&#8203;" TargetMode="External"/><Relationship Id="rId4" Type="http://schemas.openxmlformats.org/officeDocument/2006/relationships/notesSlide" Target="../notesSlides/notesSlide4.xml"/><Relationship Id="rId9" Type="http://schemas.openxmlformats.org/officeDocument/2006/relationships/hyperlink" Target="https://www.stuve.uni-muenchen.de/unsere_inhalte/geschlechtergerechte-sprache/gendergerechte-sprache.pdf"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stadt.muenchen.de/infos/barrierefreieveranstaltungen.html" TargetMode="External"/><Relationship Id="rId3" Type="http://schemas.openxmlformats.org/officeDocument/2006/relationships/slideLayout" Target="../slideLayouts/slideLayout2.xml"/><Relationship Id="rId7" Type="http://schemas.openxmlformats.org/officeDocument/2006/relationships/hyperlink" Target="https://www.barrierefreiheit-dienstekonsolidierung.bund.de/Webs/PB/DE/umsetzungshilfen/dokumente/dokumente-node.html" TargetMode="Externa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hyperlink" Target="https://www.lmu.de/de/die-lmu/arbeiten-an-der-lmu/zusaetzliche-angebote/diversity/antidiskriminierung/antidiskriminierungsbeauftragte/" TargetMode="External"/><Relationship Id="rId11" Type="http://schemas.openxmlformats.org/officeDocument/2006/relationships/image" Target="../media/image3.png"/><Relationship Id="rId5" Type="http://schemas.openxmlformats.org/officeDocument/2006/relationships/hyperlink" Target="https://www.lmu.de/de/workspace-fuer-studierende/support-angebote/studieren-mit-beeintraechtigung/" TargetMode="External"/><Relationship Id="rId10" Type="http://schemas.microsoft.com/office/2017/04/relationships/track" Target="../media/track3.vtt"/><Relationship Id="rId4" Type="http://schemas.openxmlformats.org/officeDocument/2006/relationships/notesSlide" Target="../notesSlides/notesSlide5.xml"/><Relationship Id="rId9" Type="http://schemas.openxmlformats.org/officeDocument/2006/relationships/hyperlink" Target="https://cms-cdn.lmu.de/media/lmu/downloads/zsb/workspace/handreichungstudierende_2021_22.pdf" TargetMode="External"/></Relationships>
</file>

<file path=ppt/slides/_rels/slide6.xml.rels><?xml version="1.0" encoding="UTF-8" standalone="yes"?>
<Relationships xmlns="http://schemas.openxmlformats.org/package/2006/relationships"><Relationship Id="rId8" Type="http://schemas.microsoft.com/office/2017/04/relationships/track" Target="../media/track4.vtt"/><Relationship Id="rId3" Type="http://schemas.openxmlformats.org/officeDocument/2006/relationships/slideLayout" Target="../slideLayouts/slideLayout2.xml"/><Relationship Id="rId7" Type="http://schemas.openxmlformats.org/officeDocument/2006/relationships/hyperlink" Target="https://www.lmu.de/de/workspace-fuer-studierende/support-angebote/studieren-mit-beeintraechtigung/beratung-und-austausch/" TargetMode="Externa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hyperlink" Target="https://www.lmu.de/de/workspace-fuer-studierende/support-angebote/studieren-mit-beeintraechtigung/nachteilsausgleich/" TargetMode="External"/><Relationship Id="rId5" Type="http://schemas.openxmlformats.org/officeDocument/2006/relationships/hyperlink" Target="https://www.lmu.de/de/workspace-fuer-studierende/support-angebote/studieren-mit-beeintraechtigung/" TargetMode="External"/><Relationship Id="rId4" Type="http://schemas.openxmlformats.org/officeDocument/2006/relationships/notesSlide" Target="../notesSlides/notesSlide6.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hyperlink" Target="https://www.lmu.de/de/die-lmu/arbeiten-an-der-lmu/zusaetzliche-angebote/diversity/antidiskriminierung/" TargetMode="External"/><Relationship Id="rId13" Type="http://schemas.openxmlformats.org/officeDocument/2006/relationships/hyperlink" Target="https://www.stuve.uni-muenchen.de/stuve/index.html" TargetMode="External"/><Relationship Id="rId18" Type="http://schemas.openxmlformats.org/officeDocument/2006/relationships/hyperlink" Target="https://www.lmu.de/frauenbeauftragte/de/foerdermoeglichkeiten/tandemplus-mentoring/" TargetMode="External"/><Relationship Id="rId3" Type="http://schemas.openxmlformats.org/officeDocument/2006/relationships/hyperlink" Target="https://www.lmu.de/de/die-lmu/struktur/organisation/vertretungen-beauftragte-und-ansprechpersonen/#accordionItem-3334863-13" TargetMode="External"/><Relationship Id="rId7" Type="http://schemas.openxmlformats.org/officeDocument/2006/relationships/hyperlink" Target="https://www.stuve.uni-muenchen.de/stuve/referate/queer/index.html" TargetMode="External"/><Relationship Id="rId12" Type="http://schemas.openxmlformats.org/officeDocument/2006/relationships/hyperlink" Target="https://stadt.muenchen.de/infos/barrierefreieveranstaltungen.html" TargetMode="External"/><Relationship Id="rId17" Type="http://schemas.openxmlformats.org/officeDocument/2006/relationships/hyperlink" Target="https://www.lmu.de/de/workspace-fuer-studierende/support-angebote/studieren-mit-kind/index.html" TargetMode="External"/><Relationship Id="rId2" Type="http://schemas.openxmlformats.org/officeDocument/2006/relationships/notesSlide" Target="../notesSlides/notesSlide7.xml"/><Relationship Id="rId16" Type="http://schemas.openxmlformats.org/officeDocument/2006/relationships/hyperlink" Target="https://www.lmu.de/de/workspace-fuer-studierende/support-angebote/studieren-mit-beeintraechtigung/beratung-und-austausch/" TargetMode="External"/><Relationship Id="rId1" Type="http://schemas.openxmlformats.org/officeDocument/2006/relationships/slideLayout" Target="../slideLayouts/slideLayout2.xml"/><Relationship Id="rId6" Type="http://schemas.openxmlformats.org/officeDocument/2006/relationships/hyperlink" Target="https://www.lmu.de/de/die-lmu/arbeiten-an-der-lmu/zusaetzliche-angebote/diversity/diversity-management/" TargetMode="External"/><Relationship Id="rId11" Type="http://schemas.openxmlformats.org/officeDocument/2006/relationships/hyperlink" Target="https://www.barrierefreiheit-dienstekonsolidierung.bund.de/Webs/PB/DE/umsetzungshilfen/dokumente/dokumente-node.html" TargetMode="External"/><Relationship Id="rId5" Type="http://schemas.openxmlformats.org/officeDocument/2006/relationships/hyperlink" Target="https://www.lmu.de/de/studium/wichtige-kontakte/zentrale-studienberatung/" TargetMode="External"/><Relationship Id="rId15" Type="http://schemas.openxmlformats.org/officeDocument/2006/relationships/hyperlink" Target="https://www.lmu.de/de/die-lmu/arbeiten-an-der-lmu/zusaetzliche-angebote/diversity/antidiskriminierung/antidiskriminierungsbeauftragte/index.html" TargetMode="External"/><Relationship Id="rId10" Type="http://schemas.openxmlformats.org/officeDocument/2006/relationships/hyperlink" Target="https://www.lmu.de/frauenbeauftragte/de/amt-und-auftrag/fakultaetsfrauenbeauftragte/" TargetMode="External"/><Relationship Id="rId19" Type="http://schemas.openxmlformats.org/officeDocument/2006/relationships/image" Target="../media/image4.png"/><Relationship Id="rId4" Type="http://schemas.openxmlformats.org/officeDocument/2006/relationships/hyperlink" Target="https://www.lmu.de/de/workspace-fuer-studierende/support-angebote/studieren-mit-beeintraechtigung/nachteilsausgleich/" TargetMode="External"/><Relationship Id="rId9" Type="http://schemas.openxmlformats.org/officeDocument/2006/relationships/hyperlink" Target="https://www.lmu.de/frauenbeauftragte/de/amt-und-auftrag/" TargetMode="External"/><Relationship Id="rId14" Type="http://schemas.openxmlformats.org/officeDocument/2006/relationships/hyperlink" Target="https://www.lmu.de/de/studium/wichtige-kontakte/international-office/index.html" TargetMode="Externa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1.xml"/><Relationship Id="rId12" Type="http://schemas.openxmlformats.org/officeDocument/2006/relationships/diagramQuickStyle" Target="../diagrams/quickStyle2.xml"/><Relationship Id="rId17" Type="http://schemas.openxmlformats.org/officeDocument/2006/relationships/image" Target="../media/image5.png"/><Relationship Id="rId2" Type="http://schemas.openxmlformats.org/officeDocument/2006/relationships/audio" Target="../media/media5.mp3"/><Relationship Id="rId16" Type="http://schemas.openxmlformats.org/officeDocument/2006/relationships/image" Target="../media/image3.png"/><Relationship Id="rId1" Type="http://schemas.microsoft.com/office/2007/relationships/media" Target="../media/media5.mp3"/><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5" Type="http://schemas.microsoft.com/office/2017/04/relationships/track" Target="../media/track5.vtt"/><Relationship Id="rId10" Type="http://schemas.openxmlformats.org/officeDocument/2006/relationships/diagramData" Target="../diagrams/data2.xml"/><Relationship Id="rId4" Type="http://schemas.openxmlformats.org/officeDocument/2006/relationships/notesSlide" Target="../notesSlides/notesSlide8.xml"/><Relationship Id="rId9" Type="http://schemas.microsoft.com/office/2007/relationships/diagramDrawing" Target="../diagrams/drawing1.xml"/><Relationship Id="rId14" Type="http://schemas.microsoft.com/office/2007/relationships/diagramDrawing" Target="../diagrams/drawing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mu.de/frauenbeauftragte/de/lmu-plu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lmu.de/frauenbeauftragte/de/gender-und-diversity-in-der-lehre/" TargetMode="External"/><Relationship Id="rId7" Type="http://schemas.openxmlformats.org/officeDocument/2006/relationships/hyperlink" Target="https://cms-cdn.lmu.de/media/lmu/downloads/zsb/workspace/praxisleitfaden-digitale-lehre_2021_22.pdf"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s://www.lmu.de/profil/de/" TargetMode="External"/><Relationship Id="rId5" Type="http://schemas.openxmlformats.org/officeDocument/2006/relationships/hyperlink" Target="https://www.lmu.de/de/die-lmu/arbeiten-an-der-lmu/zusaetzliche-angebote/diversity/diversity-kalender/" TargetMode="External"/><Relationship Id="rId4" Type="http://schemas.openxmlformats.org/officeDocument/2006/relationships/hyperlink" Target="https://www.lmu.de/frauenbeauftragte/de/lmu-extra/"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zfl-lernen.de/online-kurs/barrierefreie-lernangebote-erstellen/didaktisches-design/" TargetMode="External"/><Relationship Id="rId3" Type="http://schemas.openxmlformats.org/officeDocument/2006/relationships/hyperlink" Target="https://www.inklusion-digital.de/inklusive-unterrichtsmethoden-definition-und-beispiele/" TargetMode="External"/><Relationship Id="rId7" Type="http://schemas.openxmlformats.org/officeDocument/2006/relationships/hyperlink" Target="https://salvesen-research.ed.ac.uk/leans" TargetMode="External"/><Relationship Id="rId2" Type="http://schemas.openxmlformats.org/officeDocument/2006/relationships/hyperlink" Target="https://implicit.harvard.edu/implicit/selectatest.html" TargetMode="External"/><Relationship Id="rId1" Type="http://schemas.openxmlformats.org/officeDocument/2006/relationships/slideLayout" Target="../slideLayouts/slideLayout6.xml"/><Relationship Id="rId6" Type="http://schemas.openxmlformats.org/officeDocument/2006/relationships/hyperlink" Target="https://www.inklusion-unterricht.de/wie/methodik/" TargetMode="External"/><Relationship Id="rId5" Type="http://schemas.openxmlformats.org/officeDocument/2006/relationships/hyperlink" Target="https://indiwi.de/wp-content/uploads/2015/11/Strategien-und-Methoden-in-inklusiven-Klassen.pdf" TargetMode="External"/><Relationship Id="rId4" Type="http://schemas.openxmlformats.org/officeDocument/2006/relationships/hyperlink" Target="https://www.inklusion.schule.bayern.de/foerderschwerpunkte/fs-lernen/tipps-fuer-inklusive-unterrichtsgestaltung/" TargetMode="External"/><Relationship Id="rId9" Type="http://schemas.openxmlformats.org/officeDocument/2006/relationships/hyperlink" Target="https://www.openaccess-ca.org/ludia"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developer.paciellogroup.com/resources/contrastanalyser/"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shop.eledia.de/event?search=Moodle+%26+Friends&amp;tags=%20&#8203;%20%20https://www.lmu.de/de/die-lmu/struktur/zentrale-universitaetsverwaltung/kommunikation-und-presse/lmu-brand-guide/%20&#8203;" TargetMode="External"/><Relationship Id="rId5" Type="http://schemas.openxmlformats.org/officeDocument/2006/relationships/hyperlink" Target="https://helpx.adobe.com/de/acrobat/using/touch-reading-order-tool-pdfs.html" TargetMode="External"/><Relationship Id="rId4" Type="http://schemas.openxmlformats.org/officeDocument/2006/relationships/hyperlink" Target="https://helpx.adobe.com/de/acrobat/using/edit-scanned-pdfs.html"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oer.vhb.org/edu-sharing/components/render/f3f8d3e5-c02d-4c41-a0a8-d6b2ba26828c?id=740a3a86-1f2c-4eba-9767-be24349748c4&amp;viewType=1" TargetMode="External"/><Relationship Id="rId3" Type="http://schemas.openxmlformats.org/officeDocument/2006/relationships/hyperlink" Target="https://www.nvaccess.org/download/" TargetMode="External"/><Relationship Id="rId7" Type="http://schemas.openxmlformats.org/officeDocument/2006/relationships/hyperlink" Target="https://oer.vhb.org/edu-sharing/components/render/7317f1a7-7b30-47c7-8b9e-3fe54445bbe0?id=3110a55d-4114-439e-953c-8e0da5d64492&amp;viewType=1" TargetMode="External"/><Relationship Id="rId12" Type="http://schemas.openxmlformats.org/officeDocument/2006/relationships/hyperlink" Target="https://hochschulforumdigitalisierung.de/sites/default/files/dateien/HFD_AP_66_Leitfaden_Digitale_Barrierefreiheit.pdf" TargetMode="External"/><Relationship Id="rId2" Type="http://schemas.openxmlformats.org/officeDocument/2006/relationships/hyperlink" Target="https://developer.paciellogroup.com/resources/contrastanalyser/" TargetMode="External"/><Relationship Id="rId1" Type="http://schemas.openxmlformats.org/officeDocument/2006/relationships/slideLayout" Target="../slideLayouts/slideLayout6.xml"/><Relationship Id="rId6" Type="http://schemas.openxmlformats.org/officeDocument/2006/relationships/hyperlink" Target="https://oer.vhb.org/edu-sharing/components/render/ca6562ce-f397-4e42-ac0f-16bc843534a2?id=156bc279-53d1-435e-bb05-6845ec9a1952&amp;viewType=1" TargetMode="External"/><Relationship Id="rId11" Type="http://schemas.openxmlformats.org/officeDocument/2006/relationships/hyperlink" Target="https://hochschulforumdigitalisierung.de/de/dossiers/diversitaet-barrierefreiheit" TargetMode="External"/><Relationship Id="rId5" Type="http://schemas.openxmlformats.org/officeDocument/2006/relationships/hyperlink" Target="https://www.captionhub.com/" TargetMode="External"/><Relationship Id="rId10" Type="http://schemas.openxmlformats.org/officeDocument/2006/relationships/hyperlink" Target="https://www.e-teaching.org/praxis/themenseiten/barrierefreie-digitale-hochschullehre" TargetMode="External"/><Relationship Id="rId4" Type="http://schemas.openxmlformats.org/officeDocument/2006/relationships/hyperlink" Target="https://wave.webaim.org/" TargetMode="External"/><Relationship Id="rId9" Type="http://schemas.openxmlformats.org/officeDocument/2006/relationships/hyperlink" Target="https://tu-dresden.de/ing/informatik/ai/mci/die-professur/news/neue-anleitungen-und-flyer-zur-erstellung-barrierefreier-dokumente-veroeffentlicht"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mailto:Andreas.Janka@edu.lmu.d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s://www.edu.lmu.de/basis-inklusion/index.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64F61E-655D-F044-D037-CEAABBE12C5F}"/>
              </a:ext>
            </a:extLst>
          </p:cNvPr>
          <p:cNvSpPr>
            <a:spLocks noGrp="1"/>
          </p:cNvSpPr>
          <p:nvPr>
            <p:ph type="ctrTitle"/>
          </p:nvPr>
        </p:nvSpPr>
        <p:spPr>
          <a:xfrm>
            <a:off x="604070" y="1895485"/>
            <a:ext cx="7940040" cy="4180113"/>
          </a:xfrm>
        </p:spPr>
        <p:txBody>
          <a:bodyPr anchor="ctr">
            <a:normAutofit/>
          </a:bodyPr>
          <a:lstStyle/>
          <a:p>
            <a:pPr algn="l"/>
            <a:r>
              <a:rPr lang="de-DE" sz="5600" b="1" dirty="0">
                <a:solidFill>
                  <a:schemeClr val="bg1"/>
                </a:solidFill>
                <a:latin typeface="Arial"/>
                <a:cs typeface="Arial"/>
              </a:rPr>
              <a:t>Diversitätssensibler </a:t>
            </a:r>
            <a:r>
              <a:rPr lang="de-DE" sz="5600" b="1">
                <a:solidFill>
                  <a:schemeClr val="bg1"/>
                </a:solidFill>
                <a:latin typeface="Arial"/>
                <a:cs typeface="Arial"/>
              </a:rPr>
              <a:t>Einstieg in</a:t>
            </a:r>
            <a:r>
              <a:rPr lang="de-DE" sz="5600" b="1" dirty="0">
                <a:solidFill>
                  <a:schemeClr val="bg1"/>
                </a:solidFill>
                <a:latin typeface="Arial"/>
                <a:cs typeface="Arial"/>
              </a:rPr>
              <a:t> Lehrveranstaltungen</a:t>
            </a:r>
          </a:p>
        </p:txBody>
      </p:sp>
    </p:spTree>
    <p:extLst>
      <p:ext uri="{BB962C8B-B14F-4D97-AF65-F5344CB8AC3E}">
        <p14:creationId xmlns:p14="http://schemas.microsoft.com/office/powerpoint/2010/main" val="199196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DDBCC2-5E4A-E6F1-D74D-6D145C38D4AD}"/>
              </a:ext>
            </a:extLst>
          </p:cNvPr>
          <p:cNvSpPr txBox="1">
            <a:spLocks/>
          </p:cNvSpPr>
          <p:nvPr/>
        </p:nvSpPr>
        <p:spPr>
          <a:xfrm>
            <a:off x="604070" y="1895485"/>
            <a:ext cx="11003730" cy="41801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spcBef>
                <a:spcPts val="0"/>
              </a:spcBef>
              <a:spcAft>
                <a:spcPts val="600"/>
              </a:spcAft>
            </a:pPr>
            <a:r>
              <a:rPr lang="de-DE" sz="1600" dirty="0">
                <a:latin typeface="Arial"/>
                <a:ea typeface="+mn-ea"/>
                <a:cs typeface="Arial"/>
              </a:rPr>
              <a:t>Liebe Dozierende,</a:t>
            </a:r>
          </a:p>
          <a:p>
            <a:pPr>
              <a:spcBef>
                <a:spcPts val="0"/>
              </a:spcBef>
              <a:spcAft>
                <a:spcPts val="600"/>
              </a:spcAft>
            </a:pPr>
            <a:r>
              <a:rPr lang="de-DE" sz="1600" dirty="0">
                <a:latin typeface="Arial"/>
                <a:ea typeface="+mn-ea"/>
                <a:cs typeface="Arial"/>
              </a:rPr>
              <a:t>mit diesem, barrierearmen Foliensatz erhalten Sie eine Anregung für einen Start in Ihre Lehrveranstaltung. Diese hat zwei Ziele.</a:t>
            </a:r>
          </a:p>
          <a:p>
            <a:pPr>
              <a:spcBef>
                <a:spcPts val="0"/>
              </a:spcBef>
              <a:spcAft>
                <a:spcPts val="600"/>
              </a:spcAft>
            </a:pPr>
            <a:r>
              <a:rPr lang="de-DE" sz="1600" dirty="0">
                <a:latin typeface="Arial"/>
                <a:ea typeface="+mn-ea"/>
                <a:cs typeface="Arial"/>
              </a:rPr>
              <a:t>Erstens sollen mit Hilfe der Folien Barrieren für Studierende gleich zu Beginn Ihrer Lehrveranstaltung minimiert werden.</a:t>
            </a:r>
          </a:p>
          <a:p>
            <a:pPr>
              <a:spcBef>
                <a:spcPts val="0"/>
              </a:spcBef>
              <a:spcAft>
                <a:spcPts val="600"/>
              </a:spcAft>
            </a:pPr>
            <a:r>
              <a:rPr lang="de-DE" sz="1600" dirty="0">
                <a:latin typeface="Arial"/>
                <a:ea typeface="+mn-ea"/>
                <a:cs typeface="Arial"/>
              </a:rPr>
              <a:t>Zweitens soll durch das Vorleben einer diversitätssensiblen Haltung auch dazu beigetragen werden, dass sich diese Haltung auf die Studierenden und ihren späteren Umgang mit Heterogenität ihrer Schüler*innen, Kolleg*innen und Mitmenschen allgemein überträgt. </a:t>
            </a:r>
          </a:p>
          <a:p>
            <a:pPr>
              <a:spcBef>
                <a:spcPts val="0"/>
              </a:spcBef>
              <a:spcAft>
                <a:spcPts val="600"/>
              </a:spcAft>
            </a:pPr>
            <a:r>
              <a:rPr lang="de-DE" sz="1600" dirty="0">
                <a:latin typeface="Arial"/>
                <a:ea typeface="+mn-ea"/>
                <a:cs typeface="Arial"/>
              </a:rPr>
              <a:t>Am Ende des Foliensatzes finden Sie außerdem eine Vielzahl von Hinweisen zur Gestaltung barrierearmer, diversitätssensibler Lehrveranstaltungen. Die Struktur der Abschnitte ist in der Folienansicht links gezeigt.</a:t>
            </a:r>
          </a:p>
          <a:p>
            <a:pPr>
              <a:spcBef>
                <a:spcPts val="0"/>
              </a:spcBef>
              <a:spcAft>
                <a:spcPts val="600"/>
              </a:spcAft>
            </a:pPr>
            <a:r>
              <a:rPr lang="de-DE" sz="1600" dirty="0">
                <a:latin typeface="Arial"/>
                <a:ea typeface="+mn-ea"/>
                <a:cs typeface="Arial"/>
              </a:rPr>
              <a:t>Die für Ihre Lehre relevanten Folien </a:t>
            </a:r>
            <a:r>
              <a:rPr lang="de-DE" sz="1600" b="1" dirty="0">
                <a:latin typeface="Arial"/>
                <a:ea typeface="+mn-ea"/>
                <a:cs typeface="Arial"/>
              </a:rPr>
              <a:t>(3 – 10, GRÜN HINTERLEGT) </a:t>
            </a:r>
            <a:r>
              <a:rPr lang="de-DE" sz="1600" dirty="0">
                <a:latin typeface="Arial"/>
                <a:ea typeface="+mn-ea"/>
                <a:cs typeface="Arial"/>
              </a:rPr>
              <a:t>können Sie gemäß </a:t>
            </a:r>
            <a:br>
              <a:rPr lang="de-DE" sz="1600" dirty="0">
                <a:latin typeface="Arial"/>
                <a:ea typeface="+mn-ea"/>
                <a:cs typeface="Arial"/>
              </a:rPr>
            </a:br>
            <a:r>
              <a:rPr lang="de-DE" sz="1600" b="1" dirty="0">
                <a:latin typeface="Arial"/>
                <a:ea typeface="+mn-ea"/>
                <a:cs typeface="Arial"/>
                <a:hlinkClick r:id="rId3">
                  <a:extLst>
                    <a:ext uri="{A12FA001-AC4F-418D-AE19-62706E023703}">
                      <ahyp:hlinkClr xmlns:ahyp="http://schemas.microsoft.com/office/drawing/2018/hyperlinkcolor" val="tx"/>
                    </a:ext>
                  </a:extLst>
                </a:hlinkClick>
              </a:rPr>
              <a:t>Creative Commons Lizenz (CC-BY)</a:t>
            </a:r>
            <a:r>
              <a:rPr lang="de-DE" sz="1600" b="1" dirty="0">
                <a:latin typeface="Arial"/>
                <a:ea typeface="+mn-ea"/>
                <a:cs typeface="Arial"/>
              </a:rPr>
              <a:t> </a:t>
            </a:r>
            <a:r>
              <a:rPr lang="de-DE" sz="1600" dirty="0">
                <a:latin typeface="Arial"/>
                <a:ea typeface="+mn-ea"/>
                <a:cs typeface="Arial"/>
              </a:rPr>
              <a:t>verwenden und leicht in Ihre Präsentation integrieren und anpassen. </a:t>
            </a:r>
          </a:p>
          <a:p>
            <a:pPr>
              <a:spcBef>
                <a:spcPts val="0"/>
              </a:spcBef>
              <a:spcAft>
                <a:spcPts val="600"/>
              </a:spcAft>
            </a:pPr>
            <a:r>
              <a:rPr lang="de-DE" sz="1600" b="1" dirty="0">
                <a:latin typeface="Arial"/>
                <a:ea typeface="+mn-ea"/>
                <a:cs typeface="Arial"/>
              </a:rPr>
              <a:t>Beachten Sie bitte auch die Notizen.</a:t>
            </a:r>
            <a:r>
              <a:rPr lang="de-DE" sz="1600" dirty="0">
                <a:latin typeface="Arial"/>
                <a:ea typeface="+mn-ea"/>
                <a:cs typeface="Arial"/>
              </a:rPr>
              <a:t> Dort sind knappe, aber dennoch vielfältige Anregungen, wie Sie diese Folien didaktisch in Ihre Veranstaltung einbauen können – und auch, wohin Sie sich bei Fragen Ihrer Studierenden selbst wenden können.</a:t>
            </a:r>
          </a:p>
          <a:p>
            <a:pPr>
              <a:spcBef>
                <a:spcPts val="0"/>
              </a:spcBef>
              <a:spcAft>
                <a:spcPts val="600"/>
              </a:spcAft>
            </a:pPr>
            <a:r>
              <a:rPr lang="de-DE" sz="1600" dirty="0">
                <a:latin typeface="Arial"/>
                <a:ea typeface="+mn-ea"/>
                <a:cs typeface="Arial"/>
              </a:rPr>
              <a:t>Wir freuen uns, wenn Sie uns zur Nutzung, zu Ihren Anpassungen, aber auch gerne zur inhaltlichen Gestaltung Feedback geben, so dass wir dieses Angebot passgenau weiterentwickeln können. </a:t>
            </a:r>
            <a:br>
              <a:rPr lang="de-DE" sz="1600" dirty="0">
                <a:ea typeface="+mn-ea"/>
              </a:rPr>
            </a:br>
            <a:r>
              <a:rPr lang="de-DE" sz="1600" dirty="0">
                <a:latin typeface="Arial"/>
                <a:ea typeface="+mn-ea"/>
                <a:cs typeface="Arial"/>
              </a:rPr>
              <a:t>Bitte per E-Mail an: </a:t>
            </a:r>
            <a:r>
              <a:rPr lang="de-DE" sz="1600" dirty="0">
                <a:solidFill>
                  <a:srgbClr val="00883A"/>
                </a:solidFill>
                <a:latin typeface="Arial"/>
                <a:ea typeface="+mn-ea"/>
                <a:cs typeface="Arial"/>
                <a:hlinkClick r:id="rId4">
                  <a:extLst>
                    <a:ext uri="{A12FA001-AC4F-418D-AE19-62706E023703}">
                      <ahyp:hlinkClr xmlns:ahyp="http://schemas.microsoft.com/office/drawing/2018/hyperlinkcolor" val="tx"/>
                    </a:ext>
                  </a:extLst>
                </a:hlinkClick>
              </a:rPr>
              <a:t>Andreas.Janka@edu.lmu.de</a:t>
            </a:r>
            <a:r>
              <a:rPr lang="de-DE" sz="1600" dirty="0">
                <a:solidFill>
                  <a:srgbClr val="467886"/>
                </a:solidFill>
                <a:latin typeface="Arial"/>
                <a:ea typeface="+mn-ea"/>
                <a:cs typeface="Arial"/>
                <a:hlinkClick r:id="rId4">
                  <a:extLst>
                    <a:ext uri="{A12FA001-AC4F-418D-AE19-62706E023703}">
                      <ahyp:hlinkClr xmlns:ahyp="http://schemas.microsoft.com/office/drawing/2018/hyperlinkcolor" val="tx"/>
                    </a:ext>
                  </a:extLst>
                </a:hlinkClick>
              </a:rPr>
              <a:t> </a:t>
            </a:r>
            <a:r>
              <a:rPr lang="de-DE" sz="1600" dirty="0">
                <a:latin typeface="Arial"/>
                <a:ea typeface="+mn-ea"/>
                <a:cs typeface="Arial"/>
              </a:rPr>
              <a:t>oder </a:t>
            </a:r>
            <a:r>
              <a:rPr lang="de-DE" sz="1600" dirty="0">
                <a:solidFill>
                  <a:srgbClr val="00883A"/>
                </a:solidFill>
                <a:latin typeface="Arial"/>
                <a:cs typeface="Arial"/>
                <a:hlinkClick r:id="rId5">
                  <a:extLst>
                    <a:ext uri="{A12FA001-AC4F-418D-AE19-62706E023703}">
                      <ahyp:hlinkClr xmlns:ahyp="http://schemas.microsoft.com/office/drawing/2018/hyperlinkcolor" val="tx"/>
                    </a:ext>
                  </a:extLst>
                </a:hlinkClick>
              </a:rPr>
              <a:t>ak-awareness@stuve.uni-muenchen.de</a:t>
            </a:r>
            <a:endParaRPr lang="de-DE" sz="1600" dirty="0">
              <a:solidFill>
                <a:srgbClr val="00883A"/>
              </a:solidFill>
              <a:latin typeface="Arial"/>
              <a:ea typeface="+mn-ea"/>
              <a:cs typeface="Arial"/>
            </a:endParaRPr>
          </a:p>
          <a:p>
            <a:endParaRPr lang="de-DE" sz="1600" dirty="0">
              <a:ea typeface="+mn-ea"/>
            </a:endParaRPr>
          </a:p>
        </p:txBody>
      </p:sp>
    </p:spTree>
    <p:extLst>
      <p:ext uri="{BB962C8B-B14F-4D97-AF65-F5344CB8AC3E}">
        <p14:creationId xmlns:p14="http://schemas.microsoft.com/office/powerpoint/2010/main" val="1335123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624A1CBD-E2D4-8D09-6929-941014D286E5}"/>
              </a:ext>
            </a:extLst>
          </p:cNvPr>
          <p:cNvSpPr>
            <a:spLocks noGrp="1"/>
          </p:cNvSpPr>
          <p:nvPr>
            <p:ph type="subTitle" idx="1"/>
          </p:nvPr>
        </p:nvSpPr>
        <p:spPr>
          <a:xfrm>
            <a:off x="632063" y="5304867"/>
            <a:ext cx="6229350" cy="410133"/>
          </a:xfrm>
        </p:spPr>
        <p:txBody>
          <a:bodyPr>
            <a:normAutofit lnSpcReduction="10000"/>
          </a:bodyPr>
          <a:lstStyle/>
          <a:p>
            <a:pPr algn="l"/>
            <a:r>
              <a:rPr lang="de-DE">
                <a:solidFill>
                  <a:schemeClr val="bg1"/>
                </a:solidFill>
              </a:rPr>
              <a:t>Dozierende Person: [Platzhalter]</a:t>
            </a:r>
          </a:p>
        </p:txBody>
      </p:sp>
      <p:sp>
        <p:nvSpPr>
          <p:cNvPr id="5" name="Titel 1">
            <a:extLst>
              <a:ext uri="{FF2B5EF4-FFF2-40B4-BE49-F238E27FC236}">
                <a16:creationId xmlns:a16="http://schemas.microsoft.com/office/drawing/2014/main" id="{B88DE798-676F-2C3D-0BA4-5F8864879D52}"/>
              </a:ext>
            </a:extLst>
          </p:cNvPr>
          <p:cNvSpPr txBox="1">
            <a:spLocks noGrp="1"/>
          </p:cNvSpPr>
          <p:nvPr>
            <p:ph type="title" idx="4294967295"/>
          </p:nvPr>
        </p:nvSpPr>
        <p:spPr>
          <a:xfrm>
            <a:off x="604070" y="1895485"/>
            <a:ext cx="7940040" cy="41801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56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Willkommen in der Lehrveranstaltung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56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[Platzhalter]</a:t>
            </a:r>
          </a:p>
        </p:txBody>
      </p:sp>
      <p:pic>
        <p:nvPicPr>
          <p:cNvPr id="2" name="Audio Folie 3.mp3" descr="Audio für das Abspielen des Folieninhaltes">
            <a:hlinkClick r:id="" action="ppaction://media"/>
            <a:extLst>
              <a:ext uri="{FF2B5EF4-FFF2-40B4-BE49-F238E27FC236}">
                <a16:creationId xmlns:a16="http://schemas.microsoft.com/office/drawing/2014/main" id="{F3CB20EC-8976-71FC-E2E8-C40C3C93D7AA}"/>
              </a:ext>
            </a:extLst>
          </p:cNvPr>
          <p:cNvPicPr>
            <a:picLocks noChangeAspect="1"/>
          </p:cNvPicPr>
          <p:nvPr>
            <a:audioFile r:link="rId2"/>
            <p:extLst>
              <p:ext uri="{DAA4B4D4-6D71-4841-9C94-3DE7FCFB9230}">
                <p14:media xmlns:p14="http://schemas.microsoft.com/office/powerpoint/2010/main" r:embed="rId1">
                  <p14:extLst>
                    <p:ext uri="{3AFAAA56-56D3-431D-BCD4-E75A35582382}">
                      <p173:tracksInfo xmlns:p173="http://schemas.microsoft.com/office/powerpoint/2017/3/main" displayLoc="slide">
                        <p173:trackLst>
                          <p173:track id="{67C5604D-E332-4942-BD1B-0F9E78B4159C}" label="" lang="de-de" r:embed="rId5"/>
                        </p173:trackLst>
                      </p173:tracksInfo>
                    </p:ext>
                  </p14:extLst>
                </p14:media>
              </p:ext>
            </p:extLst>
          </p:nvPr>
        </p:nvPicPr>
        <p:blipFill>
          <a:blip r:embed="rId6"/>
          <a:stretch>
            <a:fillRect/>
          </a:stretch>
        </p:blipFill>
        <p:spPr>
          <a:xfrm>
            <a:off x="10918422" y="5669198"/>
            <a:ext cx="812800" cy="812800"/>
          </a:xfrm>
          <a:prstGeom prst="rect">
            <a:avLst/>
          </a:prstGeom>
        </p:spPr>
      </p:pic>
    </p:spTree>
    <p:extLst>
      <p:ext uri="{BB962C8B-B14F-4D97-AF65-F5344CB8AC3E}">
        <p14:creationId xmlns:p14="http://schemas.microsoft.com/office/powerpoint/2010/main" val="7168639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89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802833-2D7B-8B45-9165-D97FD5A8C68E}"/>
              </a:ext>
            </a:extLst>
          </p:cNvPr>
          <p:cNvSpPr>
            <a:spLocks noGrp="1"/>
          </p:cNvSpPr>
          <p:nvPr>
            <p:ph type="title"/>
          </p:nvPr>
        </p:nvSpPr>
        <p:spPr>
          <a:xfrm>
            <a:off x="838200" y="1925715"/>
            <a:ext cx="7359869" cy="1325563"/>
          </a:xfrm>
        </p:spPr>
        <p:txBody>
          <a:bodyPr/>
          <a:lstStyle/>
          <a:p>
            <a:r>
              <a:rPr lang="de-DE" b="1">
                <a:solidFill>
                  <a:schemeClr val="bg1"/>
                </a:solidFill>
              </a:rPr>
              <a:t>Anrede</a:t>
            </a:r>
          </a:p>
        </p:txBody>
      </p:sp>
      <p:sp>
        <p:nvSpPr>
          <p:cNvPr id="3" name="Inhaltsplatzhalter 2">
            <a:extLst>
              <a:ext uri="{FF2B5EF4-FFF2-40B4-BE49-F238E27FC236}">
                <a16:creationId xmlns:a16="http://schemas.microsoft.com/office/drawing/2014/main" id="{89B23B26-AE55-A228-CED0-090AEF928A39}"/>
              </a:ext>
            </a:extLst>
          </p:cNvPr>
          <p:cNvSpPr>
            <a:spLocks noGrp="1"/>
          </p:cNvSpPr>
          <p:nvPr>
            <p:ph idx="1"/>
          </p:nvPr>
        </p:nvSpPr>
        <p:spPr>
          <a:xfrm>
            <a:off x="838200" y="3105807"/>
            <a:ext cx="7359869" cy="3064045"/>
          </a:xfrm>
        </p:spPr>
        <p:txBody>
          <a:bodyPr vert="horz" lIns="91440" tIns="45720" rIns="91440" bIns="45720" rtlCol="0" anchor="t">
            <a:normAutofit/>
          </a:bodyPr>
          <a:lstStyle/>
          <a:p>
            <a:pPr marL="0" indent="0">
              <a:buNone/>
            </a:pPr>
            <a:r>
              <a:rPr lang="de-DE" dirty="0">
                <a:solidFill>
                  <a:schemeClr val="bg1"/>
                </a:solidFill>
              </a:rPr>
              <a:t>Wie möchten Sie angesprochen werden?</a:t>
            </a:r>
          </a:p>
          <a:p>
            <a:pPr marL="0" indent="0">
              <a:buNone/>
            </a:pPr>
            <a:r>
              <a:rPr lang="de-DE" dirty="0">
                <a:solidFill>
                  <a:schemeClr val="bg1"/>
                </a:solidFill>
              </a:rPr>
              <a:t>Wie möchten Sie sich gegenseitig ansprechen? </a:t>
            </a:r>
          </a:p>
          <a:p>
            <a:pPr marL="0" indent="0">
              <a:buNone/>
            </a:pPr>
            <a:r>
              <a:rPr lang="de-DE" sz="1800" dirty="0">
                <a:solidFill>
                  <a:schemeClr val="bg1"/>
                </a:solidFill>
              </a:rPr>
              <a:t>z.B. Vorname, Nachname, nicht-amtlicher Name, Pronomen, …</a:t>
            </a:r>
          </a:p>
          <a:p>
            <a:pPr marL="0" indent="0">
              <a:buNone/>
            </a:pPr>
            <a:endParaRPr lang="de-DE" dirty="0">
              <a:solidFill>
                <a:schemeClr val="bg1"/>
              </a:solidFill>
            </a:endParaRPr>
          </a:p>
          <a:p>
            <a:pPr marL="0" indent="0">
              <a:buNone/>
            </a:pPr>
            <a:r>
              <a:rPr lang="de-DE" sz="2000" dirty="0">
                <a:solidFill>
                  <a:schemeClr val="bg1"/>
                </a:solidFill>
                <a:latin typeface="Arial"/>
                <a:cs typeface="Arial"/>
              </a:rPr>
              <a:t>Gerne können Sie mich auch außerhalb der Sitzung ansprechen oder mir eine </a:t>
            </a:r>
            <a:r>
              <a:rPr lang="de-DE" sz="2000">
                <a:solidFill>
                  <a:schemeClr val="bg1"/>
                </a:solidFill>
                <a:latin typeface="Arial"/>
                <a:cs typeface="Arial"/>
              </a:rPr>
              <a:t>E-Mail</a:t>
            </a:r>
            <a:r>
              <a:rPr lang="de-DE" sz="2000" dirty="0">
                <a:solidFill>
                  <a:schemeClr val="bg1"/>
                </a:solidFill>
                <a:latin typeface="Arial"/>
                <a:cs typeface="Arial"/>
              </a:rPr>
              <a:t> schreiben.</a:t>
            </a:r>
          </a:p>
          <a:p>
            <a:pPr marL="0" indent="0">
              <a:buNone/>
            </a:pPr>
            <a:endParaRPr lang="de-DE" dirty="0">
              <a:solidFill>
                <a:schemeClr val="bg1"/>
              </a:solidFill>
            </a:endParaRPr>
          </a:p>
          <a:p>
            <a:pPr marL="0" indent="0">
              <a:buNone/>
            </a:pPr>
            <a:endParaRPr lang="de-DE" dirty="0">
              <a:solidFill>
                <a:schemeClr val="bg1"/>
              </a:solidFill>
            </a:endParaRPr>
          </a:p>
        </p:txBody>
      </p:sp>
      <p:sp>
        <p:nvSpPr>
          <p:cNvPr id="7" name="Rectangle 6">
            <a:extLst>
              <a:ext uri="{FF2B5EF4-FFF2-40B4-BE49-F238E27FC236}">
                <a16:creationId xmlns:a16="http://schemas.microsoft.com/office/drawing/2014/main" id="{6ECA1056-77DA-87DE-A4EA-317A4A201766}"/>
              </a:ext>
              <a:ext uri="{C183D7F6-B498-43B3-948B-1728B52AA6E4}">
                <adec:decorative xmlns:adec="http://schemas.microsoft.com/office/drawing/2017/decorative" val="0"/>
              </a:ext>
            </a:extLst>
          </p:cNvPr>
          <p:cNvSpPr/>
          <p:nvPr/>
        </p:nvSpPr>
        <p:spPr>
          <a:xfrm>
            <a:off x="8517877" y="2005170"/>
            <a:ext cx="2835923" cy="4164682"/>
          </a:xfrm>
          <a:prstGeom prst="rect">
            <a:avLst/>
          </a:prstGeom>
          <a:solidFill>
            <a:schemeClr val="bg1"/>
          </a:solidFill>
          <a:ln w="76200">
            <a:solidFill>
              <a:schemeClr val="bg1"/>
            </a:solidFill>
          </a:ln>
          <a:scene3d>
            <a:camera prst="obliqueBottomRigh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DE" sz="1400" b="1" dirty="0">
              <a:solidFill>
                <a:srgbClr val="00883A"/>
              </a:solidFill>
            </a:endParaRPr>
          </a:p>
          <a:p>
            <a:r>
              <a:rPr lang="en-DE" b="1" dirty="0" err="1">
                <a:solidFill>
                  <a:srgbClr val="00883A"/>
                </a:solidFill>
              </a:rPr>
              <a:t>Anlaufstellen</a:t>
            </a:r>
            <a:r>
              <a:rPr lang="en-DE" b="1" dirty="0">
                <a:solidFill>
                  <a:srgbClr val="00883A"/>
                </a:solidFill>
              </a:rPr>
              <a:t> und </a:t>
            </a:r>
            <a:r>
              <a:rPr lang="en-DE" b="1" dirty="0" err="1">
                <a:solidFill>
                  <a:srgbClr val="00883A"/>
                </a:solidFill>
              </a:rPr>
              <a:t>weitere</a:t>
            </a:r>
            <a:r>
              <a:rPr lang="en-DE" b="1" dirty="0">
                <a:solidFill>
                  <a:srgbClr val="00883A"/>
                </a:solidFill>
              </a:rPr>
              <a:t> </a:t>
            </a:r>
            <a:r>
              <a:rPr lang="en-DE" b="1" dirty="0" err="1">
                <a:solidFill>
                  <a:srgbClr val="00883A"/>
                </a:solidFill>
              </a:rPr>
              <a:t>Informationen</a:t>
            </a:r>
            <a:r>
              <a:rPr lang="en-DE" b="1" dirty="0">
                <a:solidFill>
                  <a:srgbClr val="00883A"/>
                </a:solidFill>
              </a:rPr>
              <a:t>:</a:t>
            </a:r>
          </a:p>
          <a:p>
            <a:r>
              <a:rPr lang="en-DE" sz="1000" dirty="0">
                <a:solidFill>
                  <a:srgbClr val="00883A"/>
                </a:solidFill>
              </a:rPr>
              <a:t>(Für </a:t>
            </a:r>
            <a:r>
              <a:rPr lang="en-DE" sz="1000" dirty="0" err="1">
                <a:solidFill>
                  <a:srgbClr val="00883A"/>
                </a:solidFill>
              </a:rPr>
              <a:t>weitere</a:t>
            </a:r>
            <a:r>
              <a:rPr lang="en-DE" sz="1000" dirty="0">
                <a:solidFill>
                  <a:srgbClr val="00883A"/>
                </a:solidFill>
              </a:rPr>
              <a:t> </a:t>
            </a:r>
            <a:r>
              <a:rPr lang="en-DE" sz="1000" dirty="0" err="1">
                <a:solidFill>
                  <a:srgbClr val="00883A"/>
                </a:solidFill>
              </a:rPr>
              <a:t>Informationen</a:t>
            </a:r>
            <a:r>
              <a:rPr lang="en-DE" sz="1000" dirty="0">
                <a:solidFill>
                  <a:srgbClr val="00883A"/>
                </a:solidFill>
              </a:rPr>
              <a:t> auf die Links </a:t>
            </a:r>
            <a:r>
              <a:rPr lang="en-DE" sz="1000" dirty="0" err="1">
                <a:solidFill>
                  <a:srgbClr val="00883A"/>
                </a:solidFill>
              </a:rPr>
              <a:t>klicken</a:t>
            </a:r>
            <a:r>
              <a:rPr lang="en-DE" sz="1000" dirty="0">
                <a:solidFill>
                  <a:srgbClr val="00883A"/>
                </a:solidFill>
              </a:rPr>
              <a:t>!)</a:t>
            </a:r>
          </a:p>
          <a:p>
            <a:endParaRPr lang="en-DE" sz="1000" dirty="0">
              <a:solidFill>
                <a:srgbClr val="00883A"/>
              </a:solidFill>
            </a:endParaRPr>
          </a:p>
          <a:p>
            <a:r>
              <a:rPr lang="en-DE" sz="1200" b="1" dirty="0">
                <a:solidFill>
                  <a:srgbClr val="00883A"/>
                </a:solidFill>
                <a:hlinkClick r:id="rId5">
                  <a:extLst>
                    <a:ext uri="{A12FA001-AC4F-418D-AE19-62706E023703}">
                      <ahyp:hlinkClr xmlns:ahyp="http://schemas.microsoft.com/office/drawing/2018/hyperlinkcolor" val="tx"/>
                    </a:ext>
                  </a:extLst>
                </a:hlinkClick>
              </a:rPr>
              <a:t>Universitätsfrauenbeauftragte </a:t>
            </a:r>
          </a:p>
          <a:p>
            <a:r>
              <a:rPr lang="en-GB" sz="1200" b="1" dirty="0">
                <a:solidFill>
                  <a:srgbClr val="00883A"/>
                </a:solidFill>
                <a:hlinkClick r:id="rId6">
                  <a:extLst>
                    <a:ext uri="{A12FA001-AC4F-418D-AE19-62706E023703}">
                      <ahyp:hlinkClr xmlns:ahyp="http://schemas.microsoft.com/office/drawing/2018/hyperlinkcolor" val="tx"/>
                    </a:ext>
                  </a:extLst>
                </a:hlinkClick>
              </a:rPr>
              <a:t>&amp; Fakultätsfrauenbeauftragte</a:t>
            </a:r>
            <a:endParaRPr lang="en-DE" sz="1200" b="1" dirty="0">
              <a:solidFill>
                <a:srgbClr val="00883A"/>
              </a:solidFill>
            </a:endParaRPr>
          </a:p>
          <a:p>
            <a:endParaRPr lang="en-DE" sz="1200" b="1" dirty="0">
              <a:solidFill>
                <a:srgbClr val="00883A"/>
              </a:solidFill>
            </a:endParaRPr>
          </a:p>
          <a:p>
            <a:r>
              <a:rPr lang="en-DE" sz="1200" b="1" dirty="0">
                <a:solidFill>
                  <a:srgbClr val="00883A"/>
                </a:solidFill>
                <a:hlinkClick r:id="rId7">
                  <a:extLst>
                    <a:ext uri="{A12FA001-AC4F-418D-AE19-62706E023703}">
                      <ahyp:hlinkClr xmlns:ahyp="http://schemas.microsoft.com/office/drawing/2018/hyperlinkcolor" val="tx"/>
                    </a:ext>
                  </a:extLst>
                </a:hlinkClick>
              </a:rPr>
              <a:t>Zentrales Diversity Management</a:t>
            </a:r>
          </a:p>
          <a:p>
            <a:endParaRPr lang="en-DE" sz="1200" b="1" dirty="0">
              <a:solidFill>
                <a:srgbClr val="00883A"/>
              </a:solidFill>
            </a:endParaRPr>
          </a:p>
          <a:p>
            <a:r>
              <a:rPr lang="en-DE" sz="1200" b="1" dirty="0">
                <a:solidFill>
                  <a:srgbClr val="00883A"/>
                </a:solidFill>
                <a:hlinkClick r:id="rId8">
                  <a:extLst>
                    <a:ext uri="{A12FA001-AC4F-418D-AE19-62706E023703}">
                      <ahyp:hlinkClr xmlns:ahyp="http://schemas.microsoft.com/office/drawing/2018/hyperlinkcolor" val="tx"/>
                    </a:ext>
                  </a:extLst>
                </a:hlinkClick>
              </a:rPr>
              <a:t>Queer-Referat (der StuVe)</a:t>
            </a:r>
            <a:endParaRPr lang="en-DE" sz="1200" b="1" dirty="0">
              <a:solidFill>
                <a:srgbClr val="00883A"/>
              </a:solidFill>
            </a:endParaRPr>
          </a:p>
          <a:p>
            <a:endParaRPr lang="en-DE" sz="600" b="1" dirty="0">
              <a:solidFill>
                <a:srgbClr val="00883A"/>
              </a:solidFill>
            </a:endParaRPr>
          </a:p>
          <a:p>
            <a:r>
              <a:rPr lang="en-US" sz="1100" dirty="0" err="1">
                <a:solidFill>
                  <a:srgbClr val="00883A"/>
                </a:solidFill>
              </a:rPr>
              <a:t>Diese</a:t>
            </a:r>
            <a:r>
              <a:rPr lang="en-US" sz="1100" dirty="0">
                <a:solidFill>
                  <a:srgbClr val="00883A"/>
                </a:solidFill>
              </a:rPr>
              <a:t> </a:t>
            </a:r>
            <a:r>
              <a:rPr lang="en-US" sz="1100" dirty="0" err="1">
                <a:solidFill>
                  <a:srgbClr val="00883A"/>
                </a:solidFill>
              </a:rPr>
              <a:t>Stellen</a:t>
            </a:r>
            <a:r>
              <a:rPr lang="en-US" sz="1100" dirty="0">
                <a:solidFill>
                  <a:srgbClr val="00883A"/>
                </a:solidFill>
              </a:rPr>
              <a:t> </a:t>
            </a:r>
            <a:r>
              <a:rPr lang="en-US" sz="1100" dirty="0" err="1">
                <a:solidFill>
                  <a:srgbClr val="00883A"/>
                </a:solidFill>
              </a:rPr>
              <a:t>arbeiten</a:t>
            </a:r>
            <a:r>
              <a:rPr lang="en-US" sz="1100" dirty="0">
                <a:solidFill>
                  <a:srgbClr val="00883A"/>
                </a:solidFill>
              </a:rPr>
              <a:t> </a:t>
            </a:r>
            <a:r>
              <a:rPr lang="en-US" sz="1100" dirty="0" err="1">
                <a:solidFill>
                  <a:srgbClr val="00883A"/>
                </a:solidFill>
              </a:rPr>
              <a:t>eng</a:t>
            </a:r>
            <a:r>
              <a:rPr lang="en-US" sz="1100" dirty="0">
                <a:solidFill>
                  <a:srgbClr val="00883A"/>
                </a:solidFill>
              </a:rPr>
              <a:t> </a:t>
            </a:r>
            <a:r>
              <a:rPr lang="en-US" sz="1100" dirty="0" err="1">
                <a:solidFill>
                  <a:srgbClr val="00883A"/>
                </a:solidFill>
              </a:rPr>
              <a:t>mit</a:t>
            </a:r>
            <a:r>
              <a:rPr lang="en-US" sz="1100" dirty="0">
                <a:solidFill>
                  <a:srgbClr val="00883A"/>
                </a:solidFill>
              </a:rPr>
              <a:t> der </a:t>
            </a:r>
            <a:r>
              <a:rPr lang="en-US" sz="1100" dirty="0" err="1">
                <a:solidFill>
                  <a:srgbClr val="00883A"/>
                </a:solidFill>
              </a:rPr>
              <a:t>Vizepräsidentin</a:t>
            </a:r>
            <a:r>
              <a:rPr lang="en-US" sz="1100" dirty="0">
                <a:solidFill>
                  <a:srgbClr val="00883A"/>
                </a:solidFill>
              </a:rPr>
              <a:t> für </a:t>
            </a:r>
            <a:r>
              <a:rPr lang="en-US" sz="1100" dirty="0" err="1">
                <a:solidFill>
                  <a:srgbClr val="00883A"/>
                </a:solidFill>
              </a:rPr>
              <a:t>Chancengerechtigkeit</a:t>
            </a:r>
            <a:r>
              <a:rPr lang="en-US" sz="1100" dirty="0">
                <a:solidFill>
                  <a:srgbClr val="00883A"/>
                </a:solidFill>
              </a:rPr>
              <a:t>, </a:t>
            </a:r>
            <a:r>
              <a:rPr lang="en-US" sz="1100" dirty="0" err="1">
                <a:solidFill>
                  <a:srgbClr val="00883A"/>
                </a:solidFill>
              </a:rPr>
              <a:t>Talentförderung</a:t>
            </a:r>
            <a:r>
              <a:rPr lang="en-US" sz="1100" dirty="0">
                <a:solidFill>
                  <a:srgbClr val="00883A"/>
                </a:solidFill>
              </a:rPr>
              <a:t> und </a:t>
            </a:r>
            <a:r>
              <a:rPr lang="en-US" sz="1100" dirty="0" err="1">
                <a:solidFill>
                  <a:srgbClr val="00883A"/>
                </a:solidFill>
              </a:rPr>
              <a:t>Diversität</a:t>
            </a:r>
            <a:r>
              <a:rPr lang="en-US" sz="1100" dirty="0">
                <a:solidFill>
                  <a:srgbClr val="00883A"/>
                </a:solidFill>
              </a:rPr>
              <a:t> </a:t>
            </a:r>
            <a:r>
              <a:rPr lang="en-US" sz="1100" dirty="0" err="1">
                <a:solidFill>
                  <a:srgbClr val="00883A"/>
                </a:solidFill>
              </a:rPr>
              <a:t>zusammen</a:t>
            </a:r>
            <a:r>
              <a:rPr lang="en-US" sz="1100" dirty="0">
                <a:solidFill>
                  <a:srgbClr val="00883A"/>
                </a:solidFill>
              </a:rPr>
              <a:t> und </a:t>
            </a:r>
            <a:r>
              <a:rPr lang="en-US" sz="1100" dirty="0" err="1">
                <a:solidFill>
                  <a:srgbClr val="00883A"/>
                </a:solidFill>
              </a:rPr>
              <a:t>werden</a:t>
            </a:r>
            <a:r>
              <a:rPr lang="en-US" sz="1100" dirty="0">
                <a:solidFill>
                  <a:srgbClr val="00883A"/>
                </a:solidFill>
              </a:rPr>
              <a:t> </a:t>
            </a:r>
            <a:r>
              <a:rPr lang="en-US" sz="1100" dirty="0" err="1">
                <a:solidFill>
                  <a:srgbClr val="00883A"/>
                </a:solidFill>
              </a:rPr>
              <a:t>durch</a:t>
            </a:r>
            <a:r>
              <a:rPr lang="en-US" sz="1100" dirty="0">
                <a:solidFill>
                  <a:srgbClr val="00883A"/>
                </a:solidFill>
              </a:rPr>
              <a:t> </a:t>
            </a:r>
            <a:r>
              <a:rPr lang="en-US" sz="1100" dirty="0" err="1">
                <a:solidFill>
                  <a:srgbClr val="00883A"/>
                </a:solidFill>
              </a:rPr>
              <a:t>sie</a:t>
            </a:r>
            <a:r>
              <a:rPr lang="en-US" sz="1100" dirty="0">
                <a:solidFill>
                  <a:srgbClr val="00883A"/>
                </a:solidFill>
              </a:rPr>
              <a:t> </a:t>
            </a:r>
            <a:r>
              <a:rPr lang="en-US" sz="1100" dirty="0" err="1">
                <a:solidFill>
                  <a:srgbClr val="00883A"/>
                </a:solidFill>
              </a:rPr>
              <a:t>unterstützt</a:t>
            </a:r>
            <a:r>
              <a:rPr lang="en-US" sz="1100" dirty="0">
                <a:solidFill>
                  <a:srgbClr val="00883A"/>
                </a:solidFill>
              </a:rPr>
              <a:t>.</a:t>
            </a:r>
          </a:p>
          <a:p>
            <a:endParaRPr lang="en-DE" sz="1200" b="1" dirty="0">
              <a:solidFill>
                <a:srgbClr val="00883A"/>
              </a:solidFill>
            </a:endParaRPr>
          </a:p>
          <a:p>
            <a:r>
              <a:rPr lang="en-DE" sz="1200" b="1" dirty="0" err="1">
                <a:solidFill>
                  <a:srgbClr val="00883A"/>
                </a:solidFill>
              </a:rPr>
              <a:t>Empfehlungen</a:t>
            </a:r>
            <a:r>
              <a:rPr lang="en-DE" sz="1200" b="1" dirty="0">
                <a:solidFill>
                  <a:srgbClr val="00883A"/>
                </a:solidFill>
              </a:rPr>
              <a:t> für </a:t>
            </a:r>
            <a:r>
              <a:rPr lang="en-DE" sz="1200" b="1" dirty="0" err="1">
                <a:solidFill>
                  <a:srgbClr val="00883A"/>
                </a:solidFill>
              </a:rPr>
              <a:t>Sprache</a:t>
            </a:r>
            <a:r>
              <a:rPr lang="en-DE" sz="1200" b="1" dirty="0">
                <a:solidFill>
                  <a:srgbClr val="00883A"/>
                </a:solidFill>
              </a:rPr>
              <a:t>:</a:t>
            </a:r>
            <a:endParaRPr lang="en-DE" sz="1200" b="1" dirty="0">
              <a:solidFill>
                <a:srgbClr val="00883A"/>
              </a:solidFill>
              <a:hlinkClick r:id="rId9">
                <a:extLst>
                  <a:ext uri="{A12FA001-AC4F-418D-AE19-62706E023703}">
                    <ahyp:hlinkClr xmlns:ahyp="http://schemas.microsoft.com/office/drawing/2018/hyperlinkcolor" val="tx"/>
                  </a:ext>
                </a:extLst>
              </a:hlinkClick>
            </a:endParaRPr>
          </a:p>
          <a:p>
            <a:pPr marL="285750" indent="-285750">
              <a:buFont typeface="Arial" panose="020B0604020202020204" pitchFamily="34" charset="0"/>
              <a:buChar char="•"/>
            </a:pPr>
            <a:r>
              <a:rPr lang="en-DE" sz="1200" b="1" dirty="0">
                <a:solidFill>
                  <a:srgbClr val="00883A"/>
                </a:solidFill>
                <a:hlinkClick r:id="rId9">
                  <a:extLst>
                    <a:ext uri="{A12FA001-AC4F-418D-AE19-62706E023703}">
                      <ahyp:hlinkClr xmlns:ahyp="http://schemas.microsoft.com/office/drawing/2018/hyperlinkcolor" val="tx"/>
                    </a:ext>
                  </a:extLst>
                </a:hlinkClick>
              </a:rPr>
              <a:t>Handreichung für gendergerechte Sprache des Queer-Referats</a:t>
            </a:r>
            <a:endParaRPr lang="en-DE" sz="1200" b="1" dirty="0">
              <a:solidFill>
                <a:srgbClr val="00883A"/>
              </a:solidFill>
            </a:endParaRPr>
          </a:p>
          <a:p>
            <a:pPr marL="285750" indent="-285750">
              <a:buFont typeface="Arial" panose="020B0604020202020204" pitchFamily="34" charset="0"/>
              <a:buChar char="•"/>
            </a:pPr>
            <a:r>
              <a:rPr lang="en-DE" sz="1200" b="1" dirty="0">
                <a:solidFill>
                  <a:srgbClr val="00883A"/>
                </a:solidFill>
                <a:hlinkClick r:id="rId10"/>
              </a:rPr>
              <a:t>Empfehlungen vom Innenministerium</a:t>
            </a:r>
            <a:endParaRPr lang="en-DE" sz="1200" b="1" dirty="0">
              <a:solidFill>
                <a:srgbClr val="00883A"/>
              </a:solidFill>
            </a:endParaRPr>
          </a:p>
          <a:p>
            <a:pPr marL="285750" indent="-285750">
              <a:buFont typeface="Arial" panose="020B0604020202020204" pitchFamily="34" charset="0"/>
              <a:buChar char="•"/>
            </a:pPr>
            <a:endParaRPr lang="en-DE" sz="1200" b="1" dirty="0">
              <a:solidFill>
                <a:srgbClr val="00883A"/>
              </a:solidFill>
              <a:highlight>
                <a:srgbClr val="FFFF00"/>
              </a:highlight>
            </a:endParaRPr>
          </a:p>
        </p:txBody>
      </p:sp>
      <p:pic>
        <p:nvPicPr>
          <p:cNvPr id="8" name="Audio Folie 4.mp3" descr="Audio für das Abspielen des Folieninhaltes">
            <a:hlinkClick r:id="" action="ppaction://media"/>
            <a:extLst>
              <a:ext uri="{FF2B5EF4-FFF2-40B4-BE49-F238E27FC236}">
                <a16:creationId xmlns:a16="http://schemas.microsoft.com/office/drawing/2014/main" id="{C0463EDE-A9A4-F475-7561-4F5BB763F6C4}"/>
              </a:ext>
            </a:extLst>
          </p:cNvPr>
          <p:cNvPicPr>
            <a:picLocks noChangeAspect="1"/>
          </p:cNvPicPr>
          <p:nvPr>
            <a:audioFile r:link="rId2"/>
            <p:extLst>
              <p:ext uri="{DAA4B4D4-6D71-4841-9C94-3DE7FCFB9230}">
                <p14:media xmlns:p14="http://schemas.microsoft.com/office/powerpoint/2010/main" r:embed="rId1">
                  <p14:extLst>
                    <p:ext uri="{3AFAAA56-56D3-431D-BCD4-E75A35582382}">
                      <p173:tracksInfo xmlns:p173="http://schemas.microsoft.com/office/powerpoint/2017/3/main" displayLoc="slide">
                        <p173:trackLst>
                          <p173:track id="{CFE3B0CA-EA3B-DC48-A73A-F65458663311}" label="" lang="de-de" r:embed="rId11"/>
                        </p173:trackLst>
                      </p173:tracksInfo>
                    </p:ext>
                  </p14:extLst>
                </p14:media>
              </p:ext>
            </p:extLst>
          </p:nvPr>
        </p:nvPicPr>
        <p:blipFill>
          <a:blip r:embed="rId12"/>
          <a:stretch>
            <a:fillRect/>
          </a:stretch>
        </p:blipFill>
        <p:spPr>
          <a:xfrm>
            <a:off x="7545173" y="5357052"/>
            <a:ext cx="812800" cy="812800"/>
          </a:xfrm>
          <a:prstGeom prst="rect">
            <a:avLst/>
          </a:prstGeom>
        </p:spPr>
      </p:pic>
    </p:spTree>
    <p:extLst>
      <p:ext uri="{BB962C8B-B14F-4D97-AF65-F5344CB8AC3E}">
        <p14:creationId xmlns:p14="http://schemas.microsoft.com/office/powerpoint/2010/main" val="9184313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456"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47843-A7F2-4ECE-B3B5-794BB29E513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E010189-3BEE-AD3B-5240-E0FB3BF47A50}"/>
              </a:ext>
            </a:extLst>
          </p:cNvPr>
          <p:cNvSpPr>
            <a:spLocks noGrp="1"/>
          </p:cNvSpPr>
          <p:nvPr>
            <p:ph type="title"/>
          </p:nvPr>
        </p:nvSpPr>
        <p:spPr>
          <a:xfrm>
            <a:off x="838200" y="1925715"/>
            <a:ext cx="7359869" cy="1325563"/>
          </a:xfrm>
        </p:spPr>
        <p:txBody>
          <a:bodyPr/>
          <a:lstStyle/>
          <a:p>
            <a:r>
              <a:rPr lang="de-DE" b="1">
                <a:solidFill>
                  <a:schemeClr val="bg1"/>
                </a:solidFill>
              </a:rPr>
              <a:t>Besondere Bedürfnisse</a:t>
            </a:r>
          </a:p>
        </p:txBody>
      </p:sp>
      <p:sp>
        <p:nvSpPr>
          <p:cNvPr id="3" name="Inhaltsplatzhalter 2">
            <a:extLst>
              <a:ext uri="{FF2B5EF4-FFF2-40B4-BE49-F238E27FC236}">
                <a16:creationId xmlns:a16="http://schemas.microsoft.com/office/drawing/2014/main" id="{69A0E8E0-4C79-4D0D-F16E-8699D49EDD4B}"/>
              </a:ext>
            </a:extLst>
          </p:cNvPr>
          <p:cNvSpPr>
            <a:spLocks noGrp="1"/>
          </p:cNvSpPr>
          <p:nvPr>
            <p:ph idx="1"/>
          </p:nvPr>
        </p:nvSpPr>
        <p:spPr>
          <a:xfrm>
            <a:off x="838200" y="3105807"/>
            <a:ext cx="7359869" cy="3064045"/>
          </a:xfrm>
        </p:spPr>
        <p:txBody>
          <a:bodyPr vert="horz" lIns="91440" tIns="45720" rIns="91440" bIns="45720" rtlCol="0" anchor="t">
            <a:normAutofit fontScale="70000" lnSpcReduction="20000"/>
          </a:bodyPr>
          <a:lstStyle/>
          <a:p>
            <a:pPr marL="0" indent="0">
              <a:spcAft>
                <a:spcPts val="600"/>
              </a:spcAft>
              <a:buNone/>
            </a:pPr>
            <a:r>
              <a:rPr lang="de-DE">
                <a:solidFill>
                  <a:schemeClr val="bg1"/>
                </a:solidFill>
              </a:rPr>
              <a:t>Befinden Sie sich in einer studienerschwerenden Lebenssituation? </a:t>
            </a:r>
          </a:p>
          <a:p>
            <a:pPr marL="0" indent="0">
              <a:spcAft>
                <a:spcPts val="600"/>
              </a:spcAft>
              <a:buNone/>
            </a:pPr>
            <a:r>
              <a:rPr lang="de-DE">
                <a:solidFill>
                  <a:schemeClr val="bg1"/>
                </a:solidFill>
              </a:rPr>
              <a:t>Haben Sie besondere Bedürfnisse, die eine besondere Studienorganisation nötig macht?</a:t>
            </a:r>
          </a:p>
          <a:p>
            <a:pPr marL="0" indent="0">
              <a:spcAft>
                <a:spcPts val="600"/>
              </a:spcAft>
              <a:buNone/>
            </a:pPr>
            <a:r>
              <a:rPr lang="de-DE">
                <a:solidFill>
                  <a:schemeClr val="bg1"/>
                </a:solidFill>
                <a:latin typeface="Arial"/>
                <a:cs typeface="Arial"/>
              </a:rPr>
              <a:t>Haben Sie besondere Bedürfnisse, die bei der methodischen, organisatorischen Vorbereitung der Lehrveranstaltung berücksichtigt werden sollen, z.B. betreffend das Hören, Sehen und Sprechen?</a:t>
            </a:r>
            <a:endParaRPr lang="de-DE">
              <a:solidFill>
                <a:schemeClr val="bg1"/>
              </a:solidFill>
            </a:endParaRPr>
          </a:p>
          <a:p>
            <a:pPr marL="0" indent="0">
              <a:buNone/>
            </a:pPr>
            <a:endParaRPr lang="de-DE">
              <a:solidFill>
                <a:schemeClr val="bg1"/>
              </a:solidFill>
            </a:endParaRPr>
          </a:p>
          <a:p>
            <a:pPr marL="0" indent="0">
              <a:buNone/>
            </a:pPr>
            <a:r>
              <a:rPr lang="de-DE" sz="2900">
                <a:solidFill>
                  <a:schemeClr val="bg1"/>
                </a:solidFill>
                <a:latin typeface="Arial"/>
                <a:cs typeface="Arial"/>
              </a:rPr>
              <a:t>Bitte kontaktieren Sie mich persönlich oder per Mail.</a:t>
            </a:r>
            <a:r>
              <a:rPr lang="de-DE" sz="2000">
                <a:solidFill>
                  <a:schemeClr val="bg1"/>
                </a:solidFill>
                <a:latin typeface="Arial"/>
                <a:cs typeface="Arial"/>
              </a:rPr>
              <a:t> </a:t>
            </a:r>
          </a:p>
        </p:txBody>
      </p:sp>
      <p:sp>
        <p:nvSpPr>
          <p:cNvPr id="13" name="Rectangle 12">
            <a:extLst>
              <a:ext uri="{FF2B5EF4-FFF2-40B4-BE49-F238E27FC236}">
                <a16:creationId xmlns:a16="http://schemas.microsoft.com/office/drawing/2014/main" id="{8F5E9D23-672F-4220-5435-7D731C9FE4B9}"/>
              </a:ext>
            </a:extLst>
          </p:cNvPr>
          <p:cNvSpPr/>
          <p:nvPr/>
        </p:nvSpPr>
        <p:spPr>
          <a:xfrm>
            <a:off x="8517876" y="1925715"/>
            <a:ext cx="2835923" cy="4164682"/>
          </a:xfrm>
          <a:prstGeom prst="rect">
            <a:avLst/>
          </a:prstGeom>
          <a:solidFill>
            <a:schemeClr val="bg1"/>
          </a:solidFill>
          <a:ln w="76200">
            <a:solidFill>
              <a:schemeClr val="bg1"/>
            </a:solidFill>
          </a:ln>
          <a:scene3d>
            <a:camera prst="obliqueBottomRigh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DE" b="1" err="1">
                <a:solidFill>
                  <a:srgbClr val="00883A"/>
                </a:solidFill>
              </a:rPr>
              <a:t>Anlaufstellen</a:t>
            </a:r>
            <a:r>
              <a:rPr lang="en-DE" b="1" dirty="0">
                <a:solidFill>
                  <a:srgbClr val="00883A"/>
                </a:solidFill>
              </a:rPr>
              <a:t> und </a:t>
            </a:r>
            <a:r>
              <a:rPr lang="en-DE" b="1" err="1">
                <a:solidFill>
                  <a:srgbClr val="00883A"/>
                </a:solidFill>
              </a:rPr>
              <a:t>weitere</a:t>
            </a:r>
            <a:r>
              <a:rPr lang="en-DE" b="1" dirty="0">
                <a:solidFill>
                  <a:srgbClr val="00883A"/>
                </a:solidFill>
              </a:rPr>
              <a:t> </a:t>
            </a:r>
            <a:r>
              <a:rPr lang="en-DE" b="1">
                <a:solidFill>
                  <a:srgbClr val="00883A"/>
                </a:solidFill>
              </a:rPr>
              <a:t>Informationen:</a:t>
            </a:r>
            <a:endParaRPr lang="de-DE"/>
          </a:p>
          <a:p>
            <a:r>
              <a:rPr lang="en-DE" sz="1000" dirty="0">
                <a:solidFill>
                  <a:srgbClr val="00883A"/>
                </a:solidFill>
              </a:rPr>
              <a:t>(Für </a:t>
            </a:r>
            <a:r>
              <a:rPr lang="en-DE" sz="1000" dirty="0" err="1">
                <a:solidFill>
                  <a:srgbClr val="00883A"/>
                </a:solidFill>
              </a:rPr>
              <a:t>weitere</a:t>
            </a:r>
            <a:r>
              <a:rPr lang="en-DE" sz="1000" dirty="0">
                <a:solidFill>
                  <a:srgbClr val="00883A"/>
                </a:solidFill>
              </a:rPr>
              <a:t> </a:t>
            </a:r>
            <a:r>
              <a:rPr lang="en-DE" sz="1000" dirty="0" err="1">
                <a:solidFill>
                  <a:srgbClr val="00883A"/>
                </a:solidFill>
              </a:rPr>
              <a:t>Informationen</a:t>
            </a:r>
            <a:r>
              <a:rPr lang="en-DE" sz="1000" dirty="0">
                <a:solidFill>
                  <a:srgbClr val="00883A"/>
                </a:solidFill>
              </a:rPr>
              <a:t> auf die Links </a:t>
            </a:r>
            <a:r>
              <a:rPr lang="en-DE" sz="1000" dirty="0" err="1">
                <a:solidFill>
                  <a:srgbClr val="00883A"/>
                </a:solidFill>
              </a:rPr>
              <a:t>klicken</a:t>
            </a:r>
            <a:r>
              <a:rPr lang="en-DE" sz="1000" dirty="0">
                <a:solidFill>
                  <a:srgbClr val="00883A"/>
                </a:solidFill>
              </a:rPr>
              <a:t>!)</a:t>
            </a:r>
            <a:endParaRPr lang="en-DE" sz="1000" b="1" dirty="0">
              <a:solidFill>
                <a:srgbClr val="00883A"/>
              </a:solidFill>
            </a:endParaRPr>
          </a:p>
          <a:p>
            <a:endParaRPr lang="en-DE" sz="1400" b="1" dirty="0">
              <a:solidFill>
                <a:srgbClr val="00883A"/>
              </a:solidFill>
            </a:endParaRPr>
          </a:p>
          <a:p>
            <a:r>
              <a:rPr lang="en-GB" sz="1300" b="1" dirty="0">
                <a:solidFill>
                  <a:srgbClr val="00883A"/>
                </a:solidFill>
                <a:hlinkClick r:id="rId5">
                  <a:extLst>
                    <a:ext uri="{A12FA001-AC4F-418D-AE19-62706E023703}">
                      <ahyp:hlinkClr xmlns:ahyp="http://schemas.microsoft.com/office/drawing/2018/hyperlinkcolor" val="tx"/>
                    </a:ext>
                  </a:extLst>
                </a:hlinkClick>
              </a:rPr>
              <a:t>Studieren mit Beeinträchtigung</a:t>
            </a:r>
            <a:endParaRPr lang="en-DE" sz="1300" b="1" dirty="0">
              <a:solidFill>
                <a:srgbClr val="00883A"/>
              </a:solidFill>
            </a:endParaRPr>
          </a:p>
          <a:p>
            <a:endParaRPr lang="en-DE" sz="1300" b="1" dirty="0">
              <a:solidFill>
                <a:srgbClr val="00883A"/>
              </a:solidFill>
            </a:endParaRPr>
          </a:p>
          <a:p>
            <a:r>
              <a:rPr lang="en-DE" sz="1300" b="1" dirty="0">
                <a:solidFill>
                  <a:srgbClr val="00883A"/>
                </a:solidFill>
                <a:hlinkClick r:id="rId6">
                  <a:extLst>
                    <a:ext uri="{A12FA001-AC4F-418D-AE19-62706E023703}">
                      <ahyp:hlinkClr xmlns:ahyp="http://schemas.microsoft.com/office/drawing/2018/hyperlinkcolor" val="tx"/>
                    </a:ext>
                  </a:extLst>
                </a:hlinkClick>
              </a:rPr>
              <a:t>Konflikt- und Antidiskriminierungsbeauftragte*r</a:t>
            </a:r>
          </a:p>
          <a:p>
            <a:r>
              <a:rPr lang="en-DE" sz="1300" b="1" dirty="0">
                <a:solidFill>
                  <a:srgbClr val="00883A"/>
                </a:solidFill>
                <a:hlinkClick r:id="rId6">
                  <a:extLst>
                    <a:ext uri="{A12FA001-AC4F-418D-AE19-62706E023703}">
                      <ahyp:hlinkClr xmlns:ahyp="http://schemas.microsoft.com/office/drawing/2018/hyperlinkcolor" val="tx"/>
                    </a:ext>
                  </a:extLst>
                </a:hlinkClick>
              </a:rPr>
              <a:t>der LMU</a:t>
            </a:r>
            <a:endParaRPr lang="en-DE" sz="1300" b="1" dirty="0">
              <a:solidFill>
                <a:srgbClr val="00883A"/>
              </a:solidFill>
            </a:endParaRPr>
          </a:p>
          <a:p>
            <a:endParaRPr lang="en-DE" sz="1300" b="1" dirty="0">
              <a:solidFill>
                <a:srgbClr val="00883A"/>
              </a:solidFill>
            </a:endParaRPr>
          </a:p>
          <a:p>
            <a:r>
              <a:rPr lang="en-DE" sz="1300" b="1" dirty="0">
                <a:solidFill>
                  <a:srgbClr val="00883A"/>
                </a:solidFill>
                <a:hlinkClick r:id="rId7">
                  <a:extLst>
                    <a:ext uri="{A12FA001-AC4F-418D-AE19-62706E023703}">
                      <ahyp:hlinkClr xmlns:ahyp="http://schemas.microsoft.com/office/drawing/2018/hyperlinkcolor" val="tx"/>
                    </a:ext>
                  </a:extLst>
                </a:hlinkClick>
              </a:rPr>
              <a:t>Barrierefreie Dokumente erstellen</a:t>
            </a:r>
          </a:p>
          <a:p>
            <a:r>
              <a:rPr lang="en-DE" sz="1300" b="1" dirty="0">
                <a:solidFill>
                  <a:srgbClr val="00883A"/>
                </a:solidFill>
                <a:hlinkClick r:id="rId7">
                  <a:extLst>
                    <a:ext uri="{A12FA001-AC4F-418D-AE19-62706E023703}">
                      <ahyp:hlinkClr xmlns:ahyp="http://schemas.microsoft.com/office/drawing/2018/hyperlinkcolor" val="tx"/>
                    </a:ext>
                  </a:extLst>
                </a:hlinkClick>
              </a:rPr>
              <a:t>Barrierefreie Präsentationen erstellen/planen</a:t>
            </a:r>
            <a:endParaRPr lang="en-DE" sz="1300" b="1" dirty="0">
              <a:solidFill>
                <a:srgbClr val="00883A"/>
              </a:solidFill>
            </a:endParaRPr>
          </a:p>
          <a:p>
            <a:endParaRPr lang="en-DE" sz="1300" b="1" dirty="0">
              <a:solidFill>
                <a:srgbClr val="00883A"/>
              </a:solidFill>
            </a:endParaRPr>
          </a:p>
          <a:p>
            <a:r>
              <a:rPr lang="en-DE" sz="1300" b="1" dirty="0">
                <a:solidFill>
                  <a:srgbClr val="00883A"/>
                </a:solidFill>
                <a:hlinkClick r:id="rId8">
                  <a:extLst>
                    <a:ext uri="{A12FA001-AC4F-418D-AE19-62706E023703}">
                      <ahyp:hlinkClr xmlns:ahyp="http://schemas.microsoft.com/office/drawing/2018/hyperlinkcolor" val="tx"/>
                    </a:ext>
                  </a:extLst>
                </a:hlinkClick>
              </a:rPr>
              <a:t>Barrierefreie Kommunikation in Veranstaltungen</a:t>
            </a:r>
            <a:r>
              <a:rPr lang="en-DE" sz="1300" b="1" dirty="0">
                <a:solidFill>
                  <a:srgbClr val="00883A"/>
                </a:solidFill>
              </a:rPr>
              <a:t> (Stadt München)</a:t>
            </a:r>
          </a:p>
          <a:p>
            <a:endParaRPr lang="en-DE" sz="1300" b="1" dirty="0">
              <a:solidFill>
                <a:srgbClr val="00883A"/>
              </a:solidFill>
            </a:endParaRPr>
          </a:p>
          <a:p>
            <a:r>
              <a:rPr lang="en-US" sz="1300" b="1" dirty="0">
                <a:solidFill>
                  <a:srgbClr val="00883A"/>
                </a:solidFill>
                <a:ea typeface="+mn-lt"/>
                <a:cs typeface="+mn-lt"/>
                <a:hlinkClick r:id="rId9"/>
              </a:rPr>
              <a:t>Handreichung "Barrierefreie Lehre in Corona-Zeiten"</a:t>
            </a:r>
            <a:endParaRPr lang="en-DE" sz="1300" b="1" dirty="0">
              <a:solidFill>
                <a:srgbClr val="00883A"/>
              </a:solidFill>
            </a:endParaRPr>
          </a:p>
          <a:p>
            <a:endParaRPr lang="en-DE" sz="1400" b="1" dirty="0">
              <a:solidFill>
                <a:srgbClr val="00883A"/>
              </a:solidFill>
            </a:endParaRPr>
          </a:p>
        </p:txBody>
      </p:sp>
      <p:pic>
        <p:nvPicPr>
          <p:cNvPr id="5" name="Audio Folie 5.mp3" descr="Audio für das Abspielen des Folieninhaltes">
            <a:hlinkClick r:id="" action="ppaction://media"/>
            <a:extLst>
              <a:ext uri="{FF2B5EF4-FFF2-40B4-BE49-F238E27FC236}">
                <a16:creationId xmlns:a16="http://schemas.microsoft.com/office/drawing/2014/main" id="{C2A71AA9-D72D-E48C-22CE-7A707F63A63C}"/>
              </a:ext>
            </a:extLst>
          </p:cNvPr>
          <p:cNvPicPr>
            <a:picLocks noChangeAspect="1"/>
          </p:cNvPicPr>
          <p:nvPr>
            <a:audioFile r:link="rId2"/>
            <p:extLst>
              <p:ext uri="{DAA4B4D4-6D71-4841-9C94-3DE7FCFB9230}">
                <p14:media xmlns:p14="http://schemas.microsoft.com/office/powerpoint/2010/main" r:embed="rId1">
                  <p14:extLst>
                    <p:ext uri="{3AFAAA56-56D3-431D-BCD4-E75A35582382}">
                      <p173:tracksInfo xmlns:p173="http://schemas.microsoft.com/office/powerpoint/2017/3/main" displayLoc="slide">
                        <p173:trackLst>
                          <p173:track id="{0E4967E4-4EC6-AA4B-A7FC-4C227218903C}" label="" lang="de-de" r:embed="rId10"/>
                        </p173:trackLst>
                      </p173:tracksInfo>
                    </p:ext>
                  </p14:extLst>
                </p14:media>
              </p:ext>
            </p:extLst>
          </p:nvPr>
        </p:nvPicPr>
        <p:blipFill>
          <a:blip r:embed="rId11"/>
          <a:stretch>
            <a:fillRect/>
          </a:stretch>
        </p:blipFill>
        <p:spPr>
          <a:xfrm>
            <a:off x="7545173" y="5357052"/>
            <a:ext cx="812800" cy="812800"/>
          </a:xfrm>
          <a:prstGeom prst="rect">
            <a:avLst/>
          </a:prstGeom>
        </p:spPr>
      </p:pic>
    </p:spTree>
    <p:extLst>
      <p:ext uri="{BB962C8B-B14F-4D97-AF65-F5344CB8AC3E}">
        <p14:creationId xmlns:p14="http://schemas.microsoft.com/office/powerpoint/2010/main" val="9997440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20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E0EEF2B0-05CC-BF3D-A839-DFF5B4F3CB0A}"/>
              </a:ext>
            </a:extLst>
          </p:cNvPr>
          <p:cNvSpPr txBox="1">
            <a:spLocks noGrp="1"/>
          </p:cNvSpPr>
          <p:nvPr>
            <p:ph type="title" idx="4294967295"/>
          </p:nvPr>
        </p:nvSpPr>
        <p:spPr>
          <a:xfrm>
            <a:off x="838200" y="1925715"/>
            <a:ext cx="7359869"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44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Nachteilsausgleich</a:t>
            </a:r>
          </a:p>
        </p:txBody>
      </p:sp>
      <p:sp>
        <p:nvSpPr>
          <p:cNvPr id="5" name="Inhaltsplatzhalter 2">
            <a:extLst>
              <a:ext uri="{FF2B5EF4-FFF2-40B4-BE49-F238E27FC236}">
                <a16:creationId xmlns:a16="http://schemas.microsoft.com/office/drawing/2014/main" id="{44B74249-A0F7-F8E9-E5D1-AAA7EF4EAD55}"/>
              </a:ext>
            </a:extLst>
          </p:cNvPr>
          <p:cNvSpPr txBox="1">
            <a:spLocks/>
          </p:cNvSpPr>
          <p:nvPr/>
        </p:nvSpPr>
        <p:spPr>
          <a:xfrm>
            <a:off x="838200" y="3105807"/>
            <a:ext cx="7359869" cy="3064045"/>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de-DE" dirty="0">
                <a:solidFill>
                  <a:schemeClr val="bg1"/>
                </a:solidFill>
                <a:latin typeface="Arial"/>
                <a:cs typeface="Arial"/>
              </a:rPr>
              <a:t>Haben Sie Anspruch auf einen Nachteilsausgleich?</a:t>
            </a:r>
            <a:r>
              <a:rPr lang="de-DE" sz="2900" dirty="0">
                <a:solidFill>
                  <a:schemeClr val="bg1"/>
                </a:solidFill>
                <a:latin typeface="Arial"/>
                <a:cs typeface="Arial"/>
              </a:rPr>
              <a:t> </a:t>
            </a:r>
            <a:endParaRPr lang="de-DE" dirty="0">
              <a:solidFill>
                <a:schemeClr val="bg1"/>
              </a:solidFill>
            </a:endParaRPr>
          </a:p>
          <a:p>
            <a:pPr marL="0" indent="0">
              <a:spcAft>
                <a:spcPts val="600"/>
              </a:spcAft>
              <a:buNone/>
            </a:pPr>
            <a:r>
              <a:rPr lang="de-DE" sz="2900" dirty="0">
                <a:solidFill>
                  <a:schemeClr val="bg1"/>
                </a:solidFill>
                <a:latin typeface="Arial"/>
                <a:cs typeface="Arial"/>
              </a:rPr>
              <a:t>Bitte kontaktieren Sie mich persönlich oder per Mail.</a:t>
            </a:r>
          </a:p>
          <a:p>
            <a:pPr marL="0" indent="0">
              <a:spcAft>
                <a:spcPts val="600"/>
              </a:spcAft>
              <a:buNone/>
            </a:pPr>
            <a:r>
              <a:rPr lang="de-DE" sz="2900" dirty="0">
                <a:solidFill>
                  <a:schemeClr val="bg1"/>
                </a:solidFill>
                <a:latin typeface="Arial"/>
                <a:cs typeface="Arial"/>
              </a:rPr>
              <a:t>Sind Sie unsicher, ob Sie einen Anspruch geltend machen können?</a:t>
            </a:r>
          </a:p>
          <a:p>
            <a:pPr marL="0" indent="0">
              <a:spcAft>
                <a:spcPts val="600"/>
              </a:spcAft>
              <a:buNone/>
            </a:pPr>
            <a:r>
              <a:rPr lang="de-DE" sz="2900" dirty="0">
                <a:solidFill>
                  <a:schemeClr val="bg1"/>
                </a:solidFill>
                <a:latin typeface="Arial"/>
                <a:cs typeface="Arial"/>
              </a:rPr>
              <a:t>Wenden Sie sich an die Beratungsstelle für Studierende mit Behinderung und chronischer Erkrankung der zentralen Studienberatung.</a:t>
            </a:r>
            <a:endParaRPr lang="de-DE" sz="2900" dirty="0">
              <a:solidFill>
                <a:schemeClr val="bg1"/>
              </a:solidFill>
            </a:endParaRPr>
          </a:p>
        </p:txBody>
      </p:sp>
      <p:sp>
        <p:nvSpPr>
          <p:cNvPr id="18" name="Rectangle 17">
            <a:extLst>
              <a:ext uri="{FF2B5EF4-FFF2-40B4-BE49-F238E27FC236}">
                <a16:creationId xmlns:a16="http://schemas.microsoft.com/office/drawing/2014/main" id="{8977D9DE-D4E8-EBF0-1BAD-899F63295728}"/>
              </a:ext>
            </a:extLst>
          </p:cNvPr>
          <p:cNvSpPr/>
          <p:nvPr/>
        </p:nvSpPr>
        <p:spPr>
          <a:xfrm>
            <a:off x="8517876" y="1925715"/>
            <a:ext cx="2835923" cy="4164682"/>
          </a:xfrm>
          <a:prstGeom prst="rect">
            <a:avLst/>
          </a:prstGeom>
          <a:solidFill>
            <a:schemeClr val="bg1"/>
          </a:solidFill>
          <a:ln w="76200">
            <a:solidFill>
              <a:schemeClr val="bg1"/>
            </a:solidFill>
          </a:ln>
          <a:scene3d>
            <a:camera prst="obliqueBottomRigh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DE" sz="1400" b="1" dirty="0">
              <a:solidFill>
                <a:srgbClr val="00883A"/>
              </a:solidFill>
            </a:endParaRPr>
          </a:p>
          <a:p>
            <a:r>
              <a:rPr lang="en-DE" b="1" dirty="0">
                <a:solidFill>
                  <a:srgbClr val="00883A"/>
                </a:solidFill>
              </a:rPr>
              <a:t>Anlaufstellen und weitere Informationen:</a:t>
            </a:r>
          </a:p>
          <a:p>
            <a:r>
              <a:rPr lang="en-DE" sz="1000" dirty="0">
                <a:solidFill>
                  <a:srgbClr val="00883A"/>
                </a:solidFill>
              </a:rPr>
              <a:t>(Für weitere Informationen auf die Links klicken!)</a:t>
            </a:r>
          </a:p>
          <a:p>
            <a:endParaRPr lang="en-DE" sz="2000" b="1" dirty="0">
              <a:solidFill>
                <a:srgbClr val="00883A"/>
              </a:solidFill>
            </a:endParaRPr>
          </a:p>
          <a:p>
            <a:r>
              <a:rPr lang="en-GB" sz="1400" b="1" u="sng" dirty="0">
                <a:solidFill>
                  <a:srgbClr val="00883A"/>
                </a:solidFill>
                <a:hlinkClick r:id="rId5"/>
              </a:rPr>
              <a:t>Studieren mit Beeinträchtigung</a:t>
            </a:r>
            <a:endParaRPr lang="en-GB" u="sng" dirty="0" err="1"/>
          </a:p>
          <a:p>
            <a:endParaRPr lang="en-GB" sz="1400" b="1" dirty="0">
              <a:solidFill>
                <a:srgbClr val="00883A"/>
              </a:solidFill>
            </a:endParaRPr>
          </a:p>
          <a:p>
            <a:r>
              <a:rPr lang="en-GB" sz="1400" b="1" dirty="0">
                <a:solidFill>
                  <a:srgbClr val="00883A"/>
                </a:solidFill>
                <a:hlinkClick r:id="rId6">
                  <a:extLst>
                    <a:ext uri="{A12FA001-AC4F-418D-AE19-62706E023703}">
                      <ahyp:hlinkClr xmlns:ahyp="http://schemas.microsoft.com/office/drawing/2018/hyperlinkcolor" val="tx"/>
                    </a:ext>
                  </a:extLst>
                </a:hlinkClick>
              </a:rPr>
              <a:t>Nachteilsausgleich bei Prüfungen</a:t>
            </a:r>
            <a:endParaRPr lang="en-GB" sz="1400" b="1" dirty="0">
              <a:solidFill>
                <a:srgbClr val="00883A"/>
              </a:solidFill>
            </a:endParaRPr>
          </a:p>
          <a:p>
            <a:endParaRPr lang="en-GB" sz="1400" b="1" dirty="0">
              <a:solidFill>
                <a:srgbClr val="00883A"/>
              </a:solidFill>
            </a:endParaRPr>
          </a:p>
          <a:p>
            <a:r>
              <a:rPr lang="en-GB" sz="1400" b="1" dirty="0">
                <a:solidFill>
                  <a:srgbClr val="00883A"/>
                </a:solidFill>
                <a:hlinkClick r:id="rId7">
                  <a:extLst>
                    <a:ext uri="{A12FA001-AC4F-418D-AE19-62706E023703}">
                      <ahyp:hlinkClr xmlns:ahyp="http://schemas.microsoft.com/office/drawing/2018/hyperlinkcolor" val="tx"/>
                    </a:ext>
                  </a:extLst>
                </a:hlinkClick>
              </a:rPr>
              <a:t>Beratung und Austausch für Studierende mit Beeinträchtigung</a:t>
            </a:r>
            <a:endParaRPr lang="en-DE" sz="1400" b="1" dirty="0">
              <a:solidFill>
                <a:srgbClr val="00883A"/>
              </a:solidFill>
            </a:endParaRPr>
          </a:p>
          <a:p>
            <a:endParaRPr lang="en-DE" sz="1400" b="1" dirty="0">
              <a:solidFill>
                <a:srgbClr val="00883A"/>
              </a:solidFill>
            </a:endParaRPr>
          </a:p>
        </p:txBody>
      </p:sp>
      <p:pic>
        <p:nvPicPr>
          <p:cNvPr id="2" name="Audio Folie 6.mp3" descr="Audio für das Abspielen des Folieninhaltes">
            <a:hlinkClick r:id="" action="ppaction://media"/>
            <a:extLst>
              <a:ext uri="{FF2B5EF4-FFF2-40B4-BE49-F238E27FC236}">
                <a16:creationId xmlns:a16="http://schemas.microsoft.com/office/drawing/2014/main" id="{F5212D00-FF72-95B3-7A1E-F8099DAEB691}"/>
              </a:ext>
            </a:extLst>
          </p:cNvPr>
          <p:cNvPicPr>
            <a:picLocks noChangeAspect="1"/>
          </p:cNvPicPr>
          <p:nvPr>
            <a:audioFile r:link="rId2"/>
            <p:extLst>
              <p:ext uri="{DAA4B4D4-6D71-4841-9C94-3DE7FCFB9230}">
                <p14:media xmlns:p14="http://schemas.microsoft.com/office/powerpoint/2010/main" r:embed="rId1">
                  <p14:extLst>
                    <p:ext uri="{3AFAAA56-56D3-431D-BCD4-E75A35582382}">
                      <p173:tracksInfo xmlns:p173="http://schemas.microsoft.com/office/powerpoint/2017/3/main" displayLoc="slide">
                        <p173:trackLst>
                          <p173:track id="{FD8F5168-60A9-C247-809C-4AAF61AF450E}" label="" lang="de-de" r:embed="rId8"/>
                        </p173:trackLst>
                      </p173:tracksInfo>
                    </p:ext>
                  </p14:extLst>
                </p14:media>
              </p:ext>
            </p:extLst>
          </p:nvPr>
        </p:nvPicPr>
        <p:blipFill>
          <a:blip r:embed="rId9"/>
          <a:stretch>
            <a:fillRect/>
          </a:stretch>
        </p:blipFill>
        <p:spPr>
          <a:xfrm>
            <a:off x="7545173" y="5357052"/>
            <a:ext cx="812800" cy="812800"/>
          </a:xfrm>
          <a:prstGeom prst="rect">
            <a:avLst/>
          </a:prstGeom>
        </p:spPr>
      </p:pic>
    </p:spTree>
    <p:extLst>
      <p:ext uri="{BB962C8B-B14F-4D97-AF65-F5344CB8AC3E}">
        <p14:creationId xmlns:p14="http://schemas.microsoft.com/office/powerpoint/2010/main" val="29408670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0992"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D7545707-04A8-2F7F-A0AB-BD3668324986}"/>
              </a:ext>
            </a:extLst>
          </p:cNvPr>
          <p:cNvSpPr txBox="1">
            <a:spLocks noGrp="1"/>
          </p:cNvSpPr>
          <p:nvPr>
            <p:ph type="title" idx="4294967295"/>
          </p:nvPr>
        </p:nvSpPr>
        <p:spPr>
          <a:xfrm>
            <a:off x="2928936" y="3314508"/>
            <a:ext cx="64317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Unterstützungsmöglichkeiten für Studierende auf einen Blick</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de-DE" sz="105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(Für weitere Infos auf die Buttons klicken.)</a:t>
            </a:r>
          </a:p>
        </p:txBody>
      </p:sp>
      <p:sp>
        <p:nvSpPr>
          <p:cNvPr id="15" name="Rounded Rectangle 14">
            <a:extLst>
              <a:ext uri="{FF2B5EF4-FFF2-40B4-BE49-F238E27FC236}">
                <a16:creationId xmlns:a16="http://schemas.microsoft.com/office/drawing/2014/main" id="{3E005537-EAB7-96BF-6B17-798957171F42}"/>
              </a:ext>
            </a:extLst>
          </p:cNvPr>
          <p:cNvSpPr/>
          <p:nvPr/>
        </p:nvSpPr>
        <p:spPr>
          <a:xfrm>
            <a:off x="7399660" y="1711623"/>
            <a:ext cx="1846807" cy="995788"/>
          </a:xfrm>
          <a:prstGeom prst="roundRect">
            <a:avLst/>
          </a:prstGeom>
          <a:solidFill>
            <a:schemeClr val="bg1"/>
          </a:solidFill>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de-DE" sz="1200" b="1">
                <a:solidFill>
                  <a:srgbClr val="00883A"/>
                </a:solidFill>
                <a:hlinkClick r:id="rId3">
                  <a:extLst>
                    <a:ext uri="{A12FA001-AC4F-418D-AE19-62706E023703}">
                      <ahyp:hlinkClr xmlns:ahyp="http://schemas.microsoft.com/office/drawing/2018/hyperlinkcolor" val="tx"/>
                    </a:ext>
                  </a:extLst>
                </a:hlinkClick>
              </a:rPr>
              <a:t>Beauftragter für die Belange von Studierenden mit Beeinträchtigung</a:t>
            </a:r>
            <a:endParaRPr lang="de-DE" sz="1200" b="1" dirty="0">
              <a:solidFill>
                <a:srgbClr val="00883A"/>
              </a:solidFill>
            </a:endParaRPr>
          </a:p>
        </p:txBody>
      </p:sp>
      <p:sp>
        <p:nvSpPr>
          <p:cNvPr id="16" name="Rounded Rectangle 15">
            <a:extLst>
              <a:ext uri="{FF2B5EF4-FFF2-40B4-BE49-F238E27FC236}">
                <a16:creationId xmlns:a16="http://schemas.microsoft.com/office/drawing/2014/main" id="{CEAD74BF-5CF1-17BD-E847-3FDC08A00EFF}"/>
              </a:ext>
            </a:extLst>
          </p:cNvPr>
          <p:cNvSpPr/>
          <p:nvPr/>
        </p:nvSpPr>
        <p:spPr>
          <a:xfrm>
            <a:off x="9606195" y="5247168"/>
            <a:ext cx="1858601" cy="1024542"/>
          </a:xfrm>
          <a:prstGeom prst="roundRect">
            <a:avLst/>
          </a:prstGeom>
          <a:solidFill>
            <a:schemeClr val="bg1"/>
          </a:solidFill>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de-DE" sz="1200" b="1">
                <a:solidFill>
                  <a:srgbClr val="00883A"/>
                </a:solidFill>
                <a:hlinkClick r:id="rId4">
                  <a:extLst>
                    <a:ext uri="{A12FA001-AC4F-418D-AE19-62706E023703}">
                      <ahyp:hlinkClr xmlns:ahyp="http://schemas.microsoft.com/office/drawing/2018/hyperlinkcolor" val="tx"/>
                    </a:ext>
                  </a:extLst>
                </a:hlinkClick>
              </a:rPr>
              <a:t>Nachteilsausgleich für Prüfungen</a:t>
            </a:r>
            <a:endParaRPr lang="de-DE" sz="1200" b="1">
              <a:solidFill>
                <a:srgbClr val="00883A"/>
              </a:solidFill>
            </a:endParaRPr>
          </a:p>
        </p:txBody>
      </p:sp>
      <p:sp>
        <p:nvSpPr>
          <p:cNvPr id="17" name="Rounded Rectangle 16">
            <a:extLst>
              <a:ext uri="{FF2B5EF4-FFF2-40B4-BE49-F238E27FC236}">
                <a16:creationId xmlns:a16="http://schemas.microsoft.com/office/drawing/2014/main" id="{1471EDFB-D5E2-B02D-E7CF-ECFC74E8E518}"/>
              </a:ext>
            </a:extLst>
          </p:cNvPr>
          <p:cNvSpPr/>
          <p:nvPr/>
        </p:nvSpPr>
        <p:spPr>
          <a:xfrm>
            <a:off x="7399660" y="5247168"/>
            <a:ext cx="1858601" cy="995788"/>
          </a:xfrm>
          <a:prstGeom prst="roundRect">
            <a:avLst/>
          </a:prstGeom>
          <a:solidFill>
            <a:schemeClr val="bg1"/>
          </a:solidFill>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de-DE" sz="1200" b="1">
                <a:solidFill>
                  <a:srgbClr val="00883A"/>
                </a:solidFill>
                <a:hlinkClick r:id="rId5">
                  <a:extLst>
                    <a:ext uri="{A12FA001-AC4F-418D-AE19-62706E023703}">
                      <ahyp:hlinkClr xmlns:ahyp="http://schemas.microsoft.com/office/drawing/2018/hyperlinkcolor" val="tx"/>
                    </a:ext>
                  </a:extLst>
                </a:hlinkClick>
              </a:rPr>
              <a:t>Zentrale Studienberatung</a:t>
            </a:r>
            <a:endParaRPr lang="de-DE" sz="1200" b="1" dirty="0">
              <a:solidFill>
                <a:srgbClr val="00883A"/>
              </a:solidFill>
            </a:endParaRPr>
          </a:p>
        </p:txBody>
      </p:sp>
      <p:sp>
        <p:nvSpPr>
          <p:cNvPr id="19" name="Rounded Rectangle 18">
            <a:extLst>
              <a:ext uri="{FF2B5EF4-FFF2-40B4-BE49-F238E27FC236}">
                <a16:creationId xmlns:a16="http://schemas.microsoft.com/office/drawing/2014/main" id="{7BD3A07B-C1B9-6153-A11D-D0CAA845D168}"/>
              </a:ext>
            </a:extLst>
          </p:cNvPr>
          <p:cNvSpPr/>
          <p:nvPr/>
        </p:nvSpPr>
        <p:spPr>
          <a:xfrm>
            <a:off x="9623702" y="2864789"/>
            <a:ext cx="1858601" cy="995788"/>
          </a:xfrm>
          <a:prstGeom prst="roundRect">
            <a:avLst/>
          </a:prstGeom>
          <a:solidFill>
            <a:schemeClr val="bg1"/>
          </a:solidFill>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de-DE" sz="1200" b="1" dirty="0">
                <a:solidFill>
                  <a:srgbClr val="00883A"/>
                </a:solidFill>
                <a:hlinkClick r:id="rId6">
                  <a:extLst>
                    <a:ext uri="{A12FA001-AC4F-418D-AE19-62706E023703}">
                      <ahyp:hlinkClr xmlns:ahyp="http://schemas.microsoft.com/office/drawing/2018/hyperlinkcolor" val="tx"/>
                    </a:ext>
                  </a:extLst>
                </a:hlinkClick>
              </a:rPr>
              <a:t>Zentrales Diversity Management</a:t>
            </a:r>
            <a:r>
              <a:rPr lang="de-DE" sz="1200" b="1" dirty="0">
                <a:solidFill>
                  <a:srgbClr val="00883A"/>
                </a:solidFill>
              </a:rPr>
              <a:t> &amp; </a:t>
            </a:r>
            <a:br>
              <a:rPr lang="de-DE" sz="1200" b="1" dirty="0">
                <a:solidFill>
                  <a:srgbClr val="00883A"/>
                </a:solidFill>
              </a:rPr>
            </a:br>
            <a:r>
              <a:rPr lang="de-DE" sz="1200" b="1" dirty="0">
                <a:solidFill>
                  <a:srgbClr val="00883A"/>
                </a:solidFill>
                <a:hlinkClick r:id="rId7">
                  <a:extLst>
                    <a:ext uri="{A12FA001-AC4F-418D-AE19-62706E023703}">
                      <ahyp:hlinkClr xmlns:ahyp="http://schemas.microsoft.com/office/drawing/2018/hyperlinkcolor" val="tx"/>
                    </a:ext>
                  </a:extLst>
                </a:hlinkClick>
              </a:rPr>
              <a:t>Queer-Referat </a:t>
            </a:r>
            <a:br>
              <a:rPr lang="de-DE" sz="1200" b="1" dirty="0">
                <a:solidFill>
                  <a:srgbClr val="00883A"/>
                </a:solidFill>
                <a:hlinkClick r:id="rId7">
                  <a:extLst>
                    <a:ext uri="{A12FA001-AC4F-418D-AE19-62706E023703}">
                      <ahyp:hlinkClr xmlns:ahyp="http://schemas.microsoft.com/office/drawing/2018/hyperlinkcolor" val="tx"/>
                    </a:ext>
                  </a:extLst>
                </a:hlinkClick>
              </a:rPr>
            </a:br>
            <a:r>
              <a:rPr lang="de-DE" sz="1200" b="1" dirty="0">
                <a:solidFill>
                  <a:srgbClr val="00883A"/>
                </a:solidFill>
                <a:hlinkClick r:id="rId7">
                  <a:extLst>
                    <a:ext uri="{A12FA001-AC4F-418D-AE19-62706E023703}">
                      <ahyp:hlinkClr xmlns:ahyp="http://schemas.microsoft.com/office/drawing/2018/hyperlinkcolor" val="tx"/>
                    </a:ext>
                  </a:extLst>
                </a:hlinkClick>
              </a:rPr>
              <a:t>der StuVe</a:t>
            </a:r>
            <a:endParaRPr lang="de-DE" dirty="0">
              <a:solidFill>
                <a:srgbClr val="00883A"/>
              </a:solidFill>
            </a:endParaRPr>
          </a:p>
        </p:txBody>
      </p:sp>
      <p:sp>
        <p:nvSpPr>
          <p:cNvPr id="20" name="Rounded Rectangle 19">
            <a:extLst>
              <a:ext uri="{FF2B5EF4-FFF2-40B4-BE49-F238E27FC236}">
                <a16:creationId xmlns:a16="http://schemas.microsoft.com/office/drawing/2014/main" id="{0CCF4674-385F-1976-EDB3-34824324CAA0}"/>
              </a:ext>
            </a:extLst>
          </p:cNvPr>
          <p:cNvSpPr/>
          <p:nvPr/>
        </p:nvSpPr>
        <p:spPr>
          <a:xfrm>
            <a:off x="673512" y="1711623"/>
            <a:ext cx="1858601" cy="995788"/>
          </a:xfrm>
          <a:prstGeom prst="roundRect">
            <a:avLst/>
          </a:prstGeom>
          <a:solidFill>
            <a:schemeClr val="bg1"/>
          </a:solidFill>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de-DE" sz="1200" b="1">
                <a:solidFill>
                  <a:srgbClr val="00883A"/>
                </a:solidFill>
                <a:hlinkClick r:id="rId8">
                  <a:extLst>
                    <a:ext uri="{A12FA001-AC4F-418D-AE19-62706E023703}">
                      <ahyp:hlinkClr xmlns:ahyp="http://schemas.microsoft.com/office/drawing/2018/hyperlinkcolor" val="tx"/>
                    </a:ext>
                  </a:extLst>
                </a:hlinkClick>
              </a:rPr>
              <a:t>Konfliktberatung &amp; Antidiskriminierung</a:t>
            </a:r>
            <a:endParaRPr lang="de-DE">
              <a:solidFill>
                <a:srgbClr val="00883A"/>
              </a:solidFill>
            </a:endParaRPr>
          </a:p>
        </p:txBody>
      </p:sp>
      <p:sp>
        <p:nvSpPr>
          <p:cNvPr id="29" name="Rounded Rectangle 28">
            <a:extLst>
              <a:ext uri="{FF2B5EF4-FFF2-40B4-BE49-F238E27FC236}">
                <a16:creationId xmlns:a16="http://schemas.microsoft.com/office/drawing/2014/main" id="{B178644B-DE67-0CB4-A78F-E6A5882AD036}"/>
              </a:ext>
            </a:extLst>
          </p:cNvPr>
          <p:cNvSpPr/>
          <p:nvPr/>
        </p:nvSpPr>
        <p:spPr>
          <a:xfrm>
            <a:off x="2926008" y="1710072"/>
            <a:ext cx="1858601" cy="995788"/>
          </a:xfrm>
          <a:prstGeom prst="roundRect">
            <a:avLst/>
          </a:prstGeom>
          <a:solidFill>
            <a:schemeClr val="bg1"/>
          </a:solidFill>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de-DE" sz="1200" b="1" dirty="0">
                <a:solidFill>
                  <a:srgbClr val="00883A"/>
                </a:solidFill>
                <a:hlinkClick r:id="rId9">
                  <a:extLst>
                    <a:ext uri="{A12FA001-AC4F-418D-AE19-62706E023703}">
                      <ahyp:hlinkClr xmlns:ahyp="http://schemas.microsoft.com/office/drawing/2018/hyperlinkcolor" val="tx"/>
                    </a:ext>
                  </a:extLst>
                </a:hlinkClick>
              </a:rPr>
              <a:t>Universitäts-</a:t>
            </a:r>
            <a:r>
              <a:rPr lang="de-DE" sz="1200" b="1" dirty="0">
                <a:solidFill>
                  <a:srgbClr val="00883A"/>
                </a:solidFill>
              </a:rPr>
              <a:t> &amp; </a:t>
            </a:r>
            <a:r>
              <a:rPr lang="de-DE" sz="1200" b="1" dirty="0">
                <a:solidFill>
                  <a:srgbClr val="00883A"/>
                </a:solidFill>
                <a:hlinkClick r:id="rId10">
                  <a:extLst>
                    <a:ext uri="{A12FA001-AC4F-418D-AE19-62706E023703}">
                      <ahyp:hlinkClr xmlns:ahyp="http://schemas.microsoft.com/office/drawing/2018/hyperlinkcolor" val="tx"/>
                    </a:ext>
                  </a:extLst>
                </a:hlinkClick>
              </a:rPr>
              <a:t>Fakultätsfrauen-beauftragte</a:t>
            </a:r>
            <a:endParaRPr lang="de-DE" sz="1200" b="1" dirty="0">
              <a:solidFill>
                <a:srgbClr val="00883A"/>
              </a:solidFill>
            </a:endParaRPr>
          </a:p>
        </p:txBody>
      </p:sp>
      <p:sp>
        <p:nvSpPr>
          <p:cNvPr id="30" name="Rounded Rectangle 29">
            <a:extLst>
              <a:ext uri="{FF2B5EF4-FFF2-40B4-BE49-F238E27FC236}">
                <a16:creationId xmlns:a16="http://schemas.microsoft.com/office/drawing/2014/main" id="{90F40F0E-1F50-D501-B0A2-93FBD60AE3B7}"/>
              </a:ext>
            </a:extLst>
          </p:cNvPr>
          <p:cNvSpPr/>
          <p:nvPr/>
        </p:nvSpPr>
        <p:spPr>
          <a:xfrm>
            <a:off x="2926007" y="5219699"/>
            <a:ext cx="1858601" cy="995788"/>
          </a:xfrm>
          <a:prstGeom prst="roundRect">
            <a:avLst/>
          </a:prstGeom>
          <a:solidFill>
            <a:schemeClr val="bg1"/>
          </a:solidFill>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de-DE" sz="1200" b="1" dirty="0">
                <a:solidFill>
                  <a:srgbClr val="00883A"/>
                </a:solidFill>
                <a:hlinkClick r:id="rId11">
                  <a:extLst>
                    <a:ext uri="{A12FA001-AC4F-418D-AE19-62706E023703}">
                      <ahyp:hlinkClr xmlns:ahyp="http://schemas.microsoft.com/office/drawing/2018/hyperlinkcolor" val="tx"/>
                    </a:ext>
                  </a:extLst>
                </a:hlinkClick>
              </a:rPr>
              <a:t>Barrierefreie Dokumente erstellen </a:t>
            </a:r>
            <a:r>
              <a:rPr lang="de-DE" sz="1200" b="1" dirty="0">
                <a:solidFill>
                  <a:srgbClr val="00883A"/>
                </a:solidFill>
              </a:rPr>
              <a:t>&amp; </a:t>
            </a:r>
            <a:r>
              <a:rPr lang="de-DE" sz="1200" b="1" dirty="0">
                <a:solidFill>
                  <a:srgbClr val="00883A"/>
                </a:solidFill>
                <a:hlinkClick r:id="rId12">
                  <a:extLst>
                    <a:ext uri="{A12FA001-AC4F-418D-AE19-62706E023703}">
                      <ahyp:hlinkClr xmlns:ahyp="http://schemas.microsoft.com/office/drawing/2018/hyperlinkcolor" val="tx"/>
                    </a:ext>
                  </a:extLst>
                </a:hlinkClick>
              </a:rPr>
              <a:t>Barrierefreie Veranstaltungen planen </a:t>
            </a:r>
            <a:endParaRPr lang="de-DE" sz="1200" b="1" dirty="0">
              <a:solidFill>
                <a:srgbClr val="00883A"/>
              </a:solidFill>
            </a:endParaRPr>
          </a:p>
        </p:txBody>
      </p:sp>
      <p:sp>
        <p:nvSpPr>
          <p:cNvPr id="38" name="Rounded Rectangle 37">
            <a:extLst>
              <a:ext uri="{FF2B5EF4-FFF2-40B4-BE49-F238E27FC236}">
                <a16:creationId xmlns:a16="http://schemas.microsoft.com/office/drawing/2014/main" id="{27E519B0-79D6-EE99-6C13-4F03091BA5B3}"/>
              </a:ext>
            </a:extLst>
          </p:cNvPr>
          <p:cNvSpPr/>
          <p:nvPr/>
        </p:nvSpPr>
        <p:spPr>
          <a:xfrm>
            <a:off x="673513" y="5223720"/>
            <a:ext cx="1858601" cy="995788"/>
          </a:xfrm>
          <a:prstGeom prst="roundRect">
            <a:avLst/>
          </a:prstGeom>
          <a:solidFill>
            <a:schemeClr val="bg1"/>
          </a:solidFill>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de-DE" sz="1200" b="1" dirty="0">
                <a:solidFill>
                  <a:srgbClr val="00883A"/>
                </a:solidFill>
                <a:hlinkClick r:id="rId13">
                  <a:extLst>
                    <a:ext uri="{A12FA001-AC4F-418D-AE19-62706E023703}">
                      <ahyp:hlinkClr xmlns:ahyp="http://schemas.microsoft.com/office/drawing/2018/hyperlinkcolor" val="tx"/>
                    </a:ext>
                  </a:extLst>
                </a:hlinkClick>
              </a:rPr>
              <a:t>Studierenden-vertretung</a:t>
            </a:r>
            <a:r>
              <a:rPr lang="de-DE" sz="1200" b="1" dirty="0">
                <a:solidFill>
                  <a:srgbClr val="00883A"/>
                </a:solidFill>
              </a:rPr>
              <a:t> (StuVe)</a:t>
            </a:r>
            <a:endParaRPr lang="de-DE" dirty="0">
              <a:solidFill>
                <a:srgbClr val="00883A"/>
              </a:solidFill>
            </a:endParaRPr>
          </a:p>
        </p:txBody>
      </p:sp>
      <p:sp>
        <p:nvSpPr>
          <p:cNvPr id="42" name="Rounded Rectangle 41">
            <a:extLst>
              <a:ext uri="{FF2B5EF4-FFF2-40B4-BE49-F238E27FC236}">
                <a16:creationId xmlns:a16="http://schemas.microsoft.com/office/drawing/2014/main" id="{621D445F-14C5-4F93-A6FC-A409C692006F}"/>
              </a:ext>
            </a:extLst>
          </p:cNvPr>
          <p:cNvSpPr/>
          <p:nvPr/>
        </p:nvSpPr>
        <p:spPr>
          <a:xfrm>
            <a:off x="673512" y="4053021"/>
            <a:ext cx="1858601" cy="995788"/>
          </a:xfrm>
          <a:prstGeom prst="roundRect">
            <a:avLst/>
          </a:prstGeom>
          <a:solidFill>
            <a:schemeClr val="bg1"/>
          </a:solidFill>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de-DE" sz="1200" b="1">
                <a:solidFill>
                  <a:srgbClr val="00883A"/>
                </a:solidFill>
                <a:hlinkClick r:id="rId14">
                  <a:extLst>
                    <a:ext uri="{A12FA001-AC4F-418D-AE19-62706E023703}">
                      <ahyp:hlinkClr xmlns:ahyp="http://schemas.microsoft.com/office/drawing/2018/hyperlinkcolor" val="tx"/>
                    </a:ext>
                  </a:extLst>
                </a:hlinkClick>
              </a:rPr>
              <a:t>International Office</a:t>
            </a:r>
            <a:endParaRPr lang="de-DE" sz="1200" b="1">
              <a:solidFill>
                <a:srgbClr val="00883A"/>
              </a:solidFill>
            </a:endParaRPr>
          </a:p>
        </p:txBody>
      </p:sp>
      <p:sp>
        <p:nvSpPr>
          <p:cNvPr id="52" name="Rounded Rectangle 51">
            <a:extLst>
              <a:ext uri="{FF2B5EF4-FFF2-40B4-BE49-F238E27FC236}">
                <a16:creationId xmlns:a16="http://schemas.microsoft.com/office/drawing/2014/main" id="{F22B8B38-5CFA-2E3C-E54A-524DADF4BABA}"/>
              </a:ext>
            </a:extLst>
          </p:cNvPr>
          <p:cNvSpPr/>
          <p:nvPr/>
        </p:nvSpPr>
        <p:spPr>
          <a:xfrm>
            <a:off x="673512" y="2882322"/>
            <a:ext cx="1858601" cy="995788"/>
          </a:xfrm>
          <a:prstGeom prst="roundRect">
            <a:avLst/>
          </a:prstGeom>
          <a:solidFill>
            <a:schemeClr val="bg1"/>
          </a:solidFill>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de-DE" sz="1200" b="1" dirty="0">
                <a:solidFill>
                  <a:srgbClr val="00883A"/>
                </a:solidFill>
                <a:hlinkClick r:id="rId15">
                  <a:extLst>
                    <a:ext uri="{A12FA001-AC4F-418D-AE19-62706E023703}">
                      <ahyp:hlinkClr xmlns:ahyp="http://schemas.microsoft.com/office/drawing/2018/hyperlinkcolor" val="tx"/>
                    </a:ext>
                  </a:extLst>
                </a:hlinkClick>
              </a:rPr>
              <a:t>Konflikt- und </a:t>
            </a:r>
            <a:endParaRPr lang="de-DE" sz="1200" b="1" dirty="0">
              <a:solidFill>
                <a:srgbClr val="00883A"/>
              </a:solidFill>
            </a:endParaRPr>
          </a:p>
          <a:p>
            <a:pPr algn="ctr"/>
            <a:r>
              <a:rPr lang="de-DE" sz="1200" b="1" dirty="0">
                <a:solidFill>
                  <a:srgbClr val="00883A"/>
                </a:solidFill>
                <a:hlinkClick r:id="rId15">
                  <a:extLst>
                    <a:ext uri="{A12FA001-AC4F-418D-AE19-62706E023703}">
                      <ahyp:hlinkClr xmlns:ahyp="http://schemas.microsoft.com/office/drawing/2018/hyperlinkcolor" val="tx"/>
                    </a:ext>
                  </a:extLst>
                </a:hlinkClick>
              </a:rPr>
              <a:t>Antidiskriminierungs-beauftragte*r</a:t>
            </a:r>
            <a:endParaRPr lang="de-DE" sz="1200" b="1" dirty="0">
              <a:solidFill>
                <a:srgbClr val="00883A"/>
              </a:solidFill>
            </a:endParaRPr>
          </a:p>
        </p:txBody>
      </p:sp>
      <p:sp>
        <p:nvSpPr>
          <p:cNvPr id="54" name="Rounded Rectangle 53">
            <a:extLst>
              <a:ext uri="{FF2B5EF4-FFF2-40B4-BE49-F238E27FC236}">
                <a16:creationId xmlns:a16="http://schemas.microsoft.com/office/drawing/2014/main" id="{92B0BDFD-C7D0-CBD4-7C0A-FD6CD4CD78A8}"/>
              </a:ext>
            </a:extLst>
          </p:cNvPr>
          <p:cNvSpPr/>
          <p:nvPr/>
        </p:nvSpPr>
        <p:spPr>
          <a:xfrm>
            <a:off x="9594947" y="1709512"/>
            <a:ext cx="1858601" cy="995788"/>
          </a:xfrm>
          <a:prstGeom prst="roundRect">
            <a:avLst/>
          </a:prstGeom>
          <a:solidFill>
            <a:schemeClr val="bg1"/>
          </a:solidFill>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de-DE" sz="1200" b="1">
                <a:solidFill>
                  <a:srgbClr val="00883A"/>
                </a:solidFill>
                <a:hlinkClick r:id="rId16">
                  <a:extLst>
                    <a:ext uri="{A12FA001-AC4F-418D-AE19-62706E023703}">
                      <ahyp:hlinkClr xmlns:ahyp="http://schemas.microsoft.com/office/drawing/2018/hyperlinkcolor" val="tx"/>
                    </a:ext>
                  </a:extLst>
                </a:hlinkClick>
              </a:rPr>
              <a:t>Beratung &amp; Austausch für Studierende mit Beeinträchtigung</a:t>
            </a:r>
            <a:r>
              <a:rPr lang="de-DE" sz="1200" b="1">
                <a:solidFill>
                  <a:srgbClr val="00883A"/>
                </a:solidFill>
              </a:rPr>
              <a:t> </a:t>
            </a:r>
          </a:p>
        </p:txBody>
      </p:sp>
      <p:sp>
        <p:nvSpPr>
          <p:cNvPr id="59" name="Rounded Rectangle 58">
            <a:extLst>
              <a:ext uri="{FF2B5EF4-FFF2-40B4-BE49-F238E27FC236}">
                <a16:creationId xmlns:a16="http://schemas.microsoft.com/office/drawing/2014/main" id="{F56C5E36-A929-F82B-8025-4DED4C08E15F}"/>
              </a:ext>
            </a:extLst>
          </p:cNvPr>
          <p:cNvSpPr/>
          <p:nvPr/>
        </p:nvSpPr>
        <p:spPr>
          <a:xfrm>
            <a:off x="5147466" y="1697306"/>
            <a:ext cx="1858601" cy="995788"/>
          </a:xfrm>
          <a:prstGeom prst="roundRect">
            <a:avLst/>
          </a:prstGeom>
          <a:solidFill>
            <a:schemeClr val="bg1"/>
          </a:solidFill>
          <a:effectLst>
            <a:glow rad="228600">
              <a:schemeClr val="accent6">
                <a:satMod val="175000"/>
                <a:alpha val="40000"/>
              </a:schemeClr>
            </a:glow>
          </a:effectLst>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e-DE" b="1" dirty="0">
                <a:solidFill>
                  <a:srgbClr val="00883A"/>
                </a:solidFill>
              </a:rPr>
              <a:t>Liste der LMU Anlaufstellen</a:t>
            </a:r>
          </a:p>
        </p:txBody>
      </p:sp>
      <p:sp>
        <p:nvSpPr>
          <p:cNvPr id="60" name="Rounded Rectangle 59">
            <a:extLst>
              <a:ext uri="{FF2B5EF4-FFF2-40B4-BE49-F238E27FC236}">
                <a16:creationId xmlns:a16="http://schemas.microsoft.com/office/drawing/2014/main" id="{0E9413E6-3720-6F8D-5392-6A249AE9658D}"/>
              </a:ext>
            </a:extLst>
          </p:cNvPr>
          <p:cNvSpPr/>
          <p:nvPr/>
        </p:nvSpPr>
        <p:spPr>
          <a:xfrm>
            <a:off x="9638079" y="4043617"/>
            <a:ext cx="1846807" cy="995788"/>
          </a:xfrm>
          <a:prstGeom prst="roundRect">
            <a:avLst/>
          </a:prstGeom>
          <a:solidFill>
            <a:schemeClr val="bg1"/>
          </a:solidFill>
          <a:scene3d>
            <a:camera prst="obliqueBottomRight"/>
            <a:lightRig rig="threePt" dir="t"/>
          </a:scene3d>
          <a:sp3d>
            <a:bevelT/>
          </a:sp3d>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de-DE" sz="1200" b="1">
                <a:solidFill>
                  <a:srgbClr val="00883A"/>
                </a:solidFill>
                <a:hlinkClick r:id="rId17">
                  <a:extLst>
                    <a:ext uri="{A12FA001-AC4F-418D-AE19-62706E023703}">
                      <ahyp:hlinkClr xmlns:ahyp="http://schemas.microsoft.com/office/drawing/2018/hyperlinkcolor" val="tx"/>
                    </a:ext>
                  </a:extLst>
                </a:hlinkClick>
              </a:rPr>
              <a:t>Studieren mit Kind</a:t>
            </a:r>
            <a:r>
              <a:rPr lang="de-DE" sz="1200" b="1">
                <a:solidFill>
                  <a:srgbClr val="00883A"/>
                </a:solidFill>
              </a:rPr>
              <a:t> </a:t>
            </a:r>
            <a:br>
              <a:rPr lang="de-DE" sz="1200" b="1">
                <a:solidFill>
                  <a:srgbClr val="00883A"/>
                </a:solidFill>
              </a:rPr>
            </a:br>
            <a:r>
              <a:rPr lang="de-DE" sz="1200" b="1">
                <a:solidFill>
                  <a:srgbClr val="00883A"/>
                </a:solidFill>
              </a:rPr>
              <a:t>&amp; </a:t>
            </a:r>
            <a:r>
              <a:rPr lang="de-DE" sz="1200" b="1">
                <a:solidFill>
                  <a:srgbClr val="00883A"/>
                </a:solidFill>
                <a:hlinkClick r:id="rId18">
                  <a:extLst>
                    <a:ext uri="{A12FA001-AC4F-418D-AE19-62706E023703}">
                      <ahyp:hlinkClr xmlns:ahyp="http://schemas.microsoft.com/office/drawing/2018/hyperlinkcolor" val="tx"/>
                    </a:ext>
                  </a:extLst>
                </a:hlinkClick>
              </a:rPr>
              <a:t>Hilfe für Studierende mit Pflegeverantwortung</a:t>
            </a:r>
            <a:endParaRPr lang="de-DE" sz="1200" b="1" dirty="0">
              <a:solidFill>
                <a:srgbClr val="00883A"/>
              </a:solidFill>
              <a:highlight>
                <a:srgbClr val="FFFF00"/>
              </a:highlight>
            </a:endParaRPr>
          </a:p>
        </p:txBody>
      </p:sp>
      <p:pic>
        <p:nvPicPr>
          <p:cNvPr id="3" name="Picture 2">
            <a:extLst>
              <a:ext uri="{FF2B5EF4-FFF2-40B4-BE49-F238E27FC236}">
                <a16:creationId xmlns:a16="http://schemas.microsoft.com/office/drawing/2014/main" id="{15C056FF-78B3-651C-DEDC-4CDE066CB4F8}"/>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431387" y="4811170"/>
            <a:ext cx="1321494" cy="1321494"/>
          </a:xfrm>
          <a:prstGeom prst="rect">
            <a:avLst/>
          </a:prstGeom>
        </p:spPr>
      </p:pic>
      <p:sp>
        <p:nvSpPr>
          <p:cNvPr id="4" name="TextBox 3">
            <a:extLst>
              <a:ext uri="{FF2B5EF4-FFF2-40B4-BE49-F238E27FC236}">
                <a16:creationId xmlns:a16="http://schemas.microsoft.com/office/drawing/2014/main" id="{CB4E75E3-FFCD-A67B-33E9-FAB5697882AD}"/>
              </a:ext>
            </a:extLst>
          </p:cNvPr>
          <p:cNvSpPr txBox="1"/>
          <p:nvPr/>
        </p:nvSpPr>
        <p:spPr>
          <a:xfrm>
            <a:off x="5215676" y="6042153"/>
            <a:ext cx="1752916" cy="215444"/>
          </a:xfrm>
          <a:prstGeom prst="rect">
            <a:avLst/>
          </a:prstGeom>
          <a:noFill/>
        </p:spPr>
        <p:txBody>
          <a:bodyPr wrap="square" rtlCol="0">
            <a:spAutoFit/>
          </a:bodyPr>
          <a:lstStyle/>
          <a:p>
            <a:pPr algn="ctr"/>
            <a:r>
              <a:rPr lang="en-DE" sz="800" dirty="0">
                <a:solidFill>
                  <a:schemeClr val="bg1"/>
                </a:solidFill>
              </a:rPr>
              <a:t>Linktree für weitere Informationen</a:t>
            </a:r>
          </a:p>
        </p:txBody>
      </p:sp>
    </p:spTree>
    <p:extLst>
      <p:ext uri="{BB962C8B-B14F-4D97-AF65-F5344CB8AC3E}">
        <p14:creationId xmlns:p14="http://schemas.microsoft.com/office/powerpoint/2010/main" val="1160425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29896-C056-21A9-C1C7-EAF7D2B2A15E}"/>
            </a:ext>
          </a:extLst>
        </p:cNvPr>
        <p:cNvGrpSpPr/>
        <p:nvPr/>
      </p:nvGrpSpPr>
      <p:grpSpPr>
        <a:xfrm>
          <a:off x="0" y="0"/>
          <a:ext cx="0" cy="0"/>
          <a:chOff x="0" y="0"/>
          <a:chExt cx="0" cy="0"/>
        </a:xfrm>
      </p:grpSpPr>
      <p:sp>
        <p:nvSpPr>
          <p:cNvPr id="7" name="Rectangle 6" descr="Bausteine für Beispiele: Höflichkeit, Sprache, Offenheit, Akzeptanz, Fairness, Teamfähigkeit">
            <a:extLst>
              <a:ext uri="{FF2B5EF4-FFF2-40B4-BE49-F238E27FC236}">
                <a16:creationId xmlns:a16="http://schemas.microsoft.com/office/drawing/2014/main" id="{BB1B7FF1-25C5-2471-3CA4-D85D0D1885C0}"/>
              </a:ext>
            </a:extLst>
          </p:cNvPr>
          <p:cNvSpPr/>
          <p:nvPr/>
        </p:nvSpPr>
        <p:spPr>
          <a:xfrm>
            <a:off x="7307431" y="2090335"/>
            <a:ext cx="4426226" cy="4359965"/>
          </a:xfrm>
          <a:prstGeom prst="rect">
            <a:avLst/>
          </a:prstGeom>
          <a:solidFill>
            <a:srgbClr val="0088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8" name="Titel 1">
            <a:extLst>
              <a:ext uri="{FF2B5EF4-FFF2-40B4-BE49-F238E27FC236}">
                <a16:creationId xmlns:a16="http://schemas.microsoft.com/office/drawing/2014/main" id="{18957B18-397F-97B3-535D-D17EAB0D0620}"/>
              </a:ext>
            </a:extLst>
          </p:cNvPr>
          <p:cNvSpPr txBox="1">
            <a:spLocks noGrp="1"/>
          </p:cNvSpPr>
          <p:nvPr>
            <p:ph type="title" idx="4294967295"/>
          </p:nvPr>
        </p:nvSpPr>
        <p:spPr>
          <a:xfrm>
            <a:off x="2880139" y="3354437"/>
            <a:ext cx="64317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Umgang im Seminar:</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Was ist Ihnen wichtig?</a:t>
            </a:r>
          </a:p>
        </p:txBody>
      </p:sp>
      <p:graphicFrame>
        <p:nvGraphicFramePr>
          <p:cNvPr id="6" name="Diagram 5">
            <a:extLst>
              <a:ext uri="{FF2B5EF4-FFF2-40B4-BE49-F238E27FC236}">
                <a16:creationId xmlns:a16="http://schemas.microsoft.com/office/drawing/2014/main" id="{5201F998-D06D-8DAD-5D26-09E7DC2F383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534465526"/>
              </p:ext>
            </p:extLst>
          </p:nvPr>
        </p:nvGraphicFramePr>
        <p:xfrm>
          <a:off x="6568238" y="473960"/>
          <a:ext cx="6187989" cy="70865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0" name="Diagram 9">
            <a:extLst>
              <a:ext uri="{FF2B5EF4-FFF2-40B4-BE49-F238E27FC236}">
                <a16:creationId xmlns:a16="http://schemas.microsoft.com/office/drawing/2014/main" id="{A56EE5CD-3524-13C9-E6AD-0848A2EC8ACD}"/>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723261426"/>
              </p:ext>
            </p:extLst>
          </p:nvPr>
        </p:nvGraphicFramePr>
        <p:xfrm>
          <a:off x="-549052" y="473959"/>
          <a:ext cx="6187989" cy="708651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2" name="Audio Folie 8.mp3" descr="Audio für das Abspielen des Folieninhaltes">
            <a:hlinkClick r:id="" action="ppaction://media"/>
            <a:extLst>
              <a:ext uri="{FF2B5EF4-FFF2-40B4-BE49-F238E27FC236}">
                <a16:creationId xmlns:a16="http://schemas.microsoft.com/office/drawing/2014/main" id="{7E8ABEEF-FB71-198A-FF94-CEF7A2C3DD2B}"/>
              </a:ext>
            </a:extLst>
          </p:cNvPr>
          <p:cNvPicPr>
            <a:picLocks noChangeAspect="1"/>
          </p:cNvPicPr>
          <p:nvPr>
            <a:audioFile r:link="rId2"/>
            <p:extLst>
              <p:ext uri="{DAA4B4D4-6D71-4841-9C94-3DE7FCFB9230}">
                <p14:media xmlns:p14="http://schemas.microsoft.com/office/powerpoint/2010/main" r:embed="rId1">
                  <p14:extLst>
                    <p:ext uri="{3AFAAA56-56D3-431D-BCD4-E75A35582382}">
                      <p173:tracksInfo xmlns:p173="http://schemas.microsoft.com/office/powerpoint/2017/3/main" displayLoc="slide">
                        <p173:trackLst>
                          <p173:track id="{7B54C142-1C84-0E4E-931B-035531408F92}" label="" lang="de-de" r:embed="rId15"/>
                        </p173:trackLst>
                      </p173:tracksInfo>
                    </p:ext>
                  </p14:extLst>
                </p14:media>
              </p:ext>
            </p:extLst>
          </p:nvPr>
        </p:nvPicPr>
        <p:blipFill>
          <a:blip r:embed="rId16"/>
          <a:stretch>
            <a:fillRect/>
          </a:stretch>
        </p:blipFill>
        <p:spPr>
          <a:xfrm>
            <a:off x="10920857" y="5650379"/>
            <a:ext cx="812800" cy="812800"/>
          </a:xfrm>
          <a:prstGeom prst="rect">
            <a:avLst/>
          </a:prstGeom>
        </p:spPr>
      </p:pic>
      <p:sp>
        <p:nvSpPr>
          <p:cNvPr id="4" name="TextBox 3">
            <a:extLst>
              <a:ext uri="{FF2B5EF4-FFF2-40B4-BE49-F238E27FC236}">
                <a16:creationId xmlns:a16="http://schemas.microsoft.com/office/drawing/2014/main" id="{D09D96FD-F05E-E637-BFBF-1AF716815AC8}"/>
              </a:ext>
            </a:extLst>
          </p:cNvPr>
          <p:cNvSpPr txBox="1"/>
          <p:nvPr/>
        </p:nvSpPr>
        <p:spPr>
          <a:xfrm>
            <a:off x="5231953" y="6132664"/>
            <a:ext cx="1752916" cy="261610"/>
          </a:xfrm>
          <a:prstGeom prst="rect">
            <a:avLst/>
          </a:prstGeom>
          <a:noFill/>
        </p:spPr>
        <p:txBody>
          <a:bodyPr wrap="square" rtlCol="0">
            <a:spAutoFit/>
          </a:bodyPr>
          <a:lstStyle/>
          <a:p>
            <a:pPr algn="ctr"/>
            <a:r>
              <a:rPr lang="en-DE" sz="1100" dirty="0">
                <a:solidFill>
                  <a:schemeClr val="bg1"/>
                </a:solidFill>
              </a:rPr>
              <a:t>Code of Conduct Fak 11</a:t>
            </a:r>
          </a:p>
        </p:txBody>
      </p:sp>
      <p:pic>
        <p:nvPicPr>
          <p:cNvPr id="14" name="Picture 13">
            <a:extLst>
              <a:ext uri="{FF2B5EF4-FFF2-40B4-BE49-F238E27FC236}">
                <a16:creationId xmlns:a16="http://schemas.microsoft.com/office/drawing/2014/main" id="{EFDD8EA6-EC82-A7F0-B337-EBB71B56FB1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flipH="1">
            <a:off x="5298757" y="4609154"/>
            <a:ext cx="1594482" cy="1594482"/>
          </a:xfrm>
          <a:prstGeom prst="rect">
            <a:avLst/>
          </a:prstGeom>
        </p:spPr>
      </p:pic>
    </p:spTree>
    <p:extLst>
      <p:ext uri="{BB962C8B-B14F-4D97-AF65-F5344CB8AC3E}">
        <p14:creationId xmlns:p14="http://schemas.microsoft.com/office/powerpoint/2010/main" val="13088865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14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8F83A-D2FF-0BBF-9E31-C00498804C4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E1231A0-252D-2840-A385-045C4910BAF2}"/>
              </a:ext>
            </a:extLst>
          </p:cNvPr>
          <p:cNvSpPr txBox="1">
            <a:spLocks noGrp="1"/>
          </p:cNvSpPr>
          <p:nvPr>
            <p:ph type="title" idx="4294967295"/>
          </p:nvPr>
        </p:nvSpPr>
        <p:spPr>
          <a:xfrm>
            <a:off x="652798" y="2757553"/>
            <a:ext cx="9553383" cy="37445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4800" b="1" i="0" u="none" strike="noStrike" kern="1200" cap="none" spc="0" normalizeH="0" baseline="0" noProof="0">
                <a:ln>
                  <a:noFill/>
                </a:ln>
                <a:solidFill>
                  <a:schemeClr val="bg1"/>
                </a:solidFill>
                <a:effectLst/>
                <a:uLnTx/>
                <a:uFillTx/>
                <a:latin typeface="Arial"/>
                <a:ea typeface="+mj-ea"/>
                <a:cs typeface="Arial"/>
              </a:rPr>
              <a:t>Code </a:t>
            </a:r>
            <a:r>
              <a:rPr kumimoji="0" lang="de-DE" sz="4800" b="1" i="0" u="none" strike="noStrike" kern="1200" cap="none" spc="0" normalizeH="0" baseline="0" noProof="0" err="1">
                <a:ln>
                  <a:noFill/>
                </a:ln>
                <a:solidFill>
                  <a:schemeClr val="bg1"/>
                </a:solidFill>
                <a:effectLst/>
                <a:uLnTx/>
                <a:uFillTx/>
                <a:latin typeface="Arial"/>
                <a:ea typeface="+mj-ea"/>
                <a:cs typeface="Arial"/>
              </a:rPr>
              <a:t>of</a:t>
            </a:r>
            <a:r>
              <a:rPr kumimoji="0" lang="de-DE" sz="4800" b="1" i="0" u="none" strike="noStrike" kern="1200" cap="none" spc="0" normalizeH="0" baseline="0" noProof="0">
                <a:ln>
                  <a:noFill/>
                </a:ln>
                <a:solidFill>
                  <a:schemeClr val="bg1"/>
                </a:solidFill>
                <a:effectLst/>
                <a:uLnTx/>
                <a:uFillTx/>
                <a:latin typeface="Arial"/>
                <a:ea typeface="+mj-ea"/>
                <a:cs typeface="Arial"/>
              </a:rPr>
              <a:t> Conduct:</a:t>
            </a:r>
            <a:br>
              <a:rPr kumimoji="0" lang="de-DE" sz="4800" b="1" i="0" u="none" strike="noStrike" kern="1200" cap="none" spc="0" normalizeH="0" baseline="0" noProof="0">
                <a:ln>
                  <a:noFill/>
                </a:ln>
                <a:solidFill>
                  <a:schemeClr val="bg1"/>
                </a:solidFill>
                <a:effectLst/>
                <a:uLnTx/>
                <a:uFillTx/>
                <a:latin typeface="Arial"/>
                <a:ea typeface="+mj-ea"/>
                <a:cs typeface="Arial"/>
              </a:rPr>
            </a:br>
            <a:r>
              <a:rPr kumimoji="0" lang="de-DE" sz="2800" b="1" i="0" u="none" strike="noStrike" kern="1200" cap="none" spc="0" normalizeH="0" baseline="0" noProof="0">
                <a:ln>
                  <a:noFill/>
                </a:ln>
                <a:solidFill>
                  <a:schemeClr val="bg1"/>
                </a:solidFill>
                <a:effectLst/>
                <a:uLnTx/>
                <a:uFillTx/>
                <a:latin typeface="Arial"/>
                <a:ea typeface="+mj-ea"/>
                <a:cs typeface="Arial"/>
              </a:rPr>
              <a:t>[fakultätsspezifisch einfügen]</a:t>
            </a:r>
            <a:endParaRPr kumimoji="0" lang="de-DE" sz="4800" b="1" i="0" u="none" strike="noStrike" kern="1200" cap="none" spc="0" normalizeH="0" baseline="0" noProof="0">
              <a:ln>
                <a:noFill/>
              </a:ln>
              <a:solidFill>
                <a:schemeClr val="bg1"/>
              </a:solidFill>
              <a:effectLst/>
              <a:uLnTx/>
              <a:uFillTx/>
              <a:latin typeface="Arial"/>
              <a:ea typeface="+mj-ea"/>
              <a:cs typeface="Arial"/>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691136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27E8C-C646-BDCF-D9D0-82835FDE7BD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E096CD4-CC91-A591-C24D-76BC081F4F58}"/>
              </a:ext>
            </a:extLst>
          </p:cNvPr>
          <p:cNvSpPr>
            <a:spLocks noGrp="1"/>
          </p:cNvSpPr>
          <p:nvPr>
            <p:ph type="title"/>
          </p:nvPr>
        </p:nvSpPr>
        <p:spPr>
          <a:xfrm>
            <a:off x="838200" y="1998286"/>
            <a:ext cx="7480821" cy="4152587"/>
          </a:xfrm>
        </p:spPr>
        <p:txBody>
          <a:bodyPr>
            <a:normAutofit/>
          </a:bodyPr>
          <a:lstStyle/>
          <a:p>
            <a:r>
              <a:rPr lang="de-DE" b="1" dirty="0">
                <a:solidFill>
                  <a:schemeClr val="bg1"/>
                </a:solidFill>
              </a:rPr>
              <a:t>Fortbildungsmöglichkeiten </a:t>
            </a:r>
            <a:r>
              <a:rPr lang="de-DE" sz="2400" b="1" dirty="0">
                <a:solidFill>
                  <a:schemeClr val="bg1"/>
                </a:solidFill>
              </a:rPr>
              <a:t>Training, Workshops, Selbstreflektion </a:t>
            </a:r>
            <a:endParaRPr lang="de-DE" b="1" dirty="0">
              <a:solidFill>
                <a:schemeClr val="bg1"/>
              </a:solidFill>
            </a:endParaRPr>
          </a:p>
        </p:txBody>
      </p:sp>
      <p:sp>
        <p:nvSpPr>
          <p:cNvPr id="7" name="Rectangle 6">
            <a:extLst>
              <a:ext uri="{FF2B5EF4-FFF2-40B4-BE49-F238E27FC236}">
                <a16:creationId xmlns:a16="http://schemas.microsoft.com/office/drawing/2014/main" id="{910DE2F1-AB15-69EB-537D-2221267C3249}"/>
              </a:ext>
              <a:ext uri="{C183D7F6-B498-43B3-948B-1728B52AA6E4}">
                <adec:decorative xmlns:adec="http://schemas.microsoft.com/office/drawing/2017/decorative" val="0"/>
              </a:ext>
            </a:extLst>
          </p:cNvPr>
          <p:cNvSpPr/>
          <p:nvPr/>
        </p:nvSpPr>
        <p:spPr>
          <a:xfrm>
            <a:off x="8517877" y="2005170"/>
            <a:ext cx="2835923" cy="4164682"/>
          </a:xfrm>
          <a:prstGeom prst="rect">
            <a:avLst/>
          </a:prstGeom>
          <a:solidFill>
            <a:schemeClr val="bg1"/>
          </a:solidFill>
          <a:ln w="76200">
            <a:solidFill>
              <a:schemeClr val="bg1"/>
            </a:solidFill>
          </a:ln>
          <a:scene3d>
            <a:camera prst="obliqueBottomRigh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endParaRPr lang="en-US" b="1" dirty="0">
              <a:solidFill>
                <a:srgbClr val="00883A"/>
              </a:solidFill>
            </a:endParaRPr>
          </a:p>
          <a:p>
            <a:r>
              <a:rPr lang="en-US" b="1" dirty="0" err="1">
                <a:solidFill>
                  <a:srgbClr val="00883A"/>
                </a:solidFill>
              </a:rPr>
              <a:t>Anlaufstellen</a:t>
            </a:r>
            <a:r>
              <a:rPr lang="en-US" b="1" dirty="0">
                <a:solidFill>
                  <a:srgbClr val="00883A"/>
                </a:solidFill>
              </a:rPr>
              <a:t> und </a:t>
            </a:r>
            <a:r>
              <a:rPr lang="en-US" b="1" dirty="0" err="1">
                <a:solidFill>
                  <a:srgbClr val="00883A"/>
                </a:solidFill>
              </a:rPr>
              <a:t>weitere</a:t>
            </a:r>
            <a:r>
              <a:rPr lang="en-US" b="1" dirty="0">
                <a:solidFill>
                  <a:srgbClr val="00883A"/>
                </a:solidFill>
              </a:rPr>
              <a:t> </a:t>
            </a:r>
            <a:r>
              <a:rPr lang="en-US" b="1" dirty="0" err="1">
                <a:solidFill>
                  <a:srgbClr val="00883A"/>
                </a:solidFill>
              </a:rPr>
              <a:t>Informationen</a:t>
            </a:r>
            <a:r>
              <a:rPr lang="en-US" b="1" dirty="0">
                <a:solidFill>
                  <a:srgbClr val="00883A"/>
                </a:solidFill>
              </a:rPr>
              <a:t>:</a:t>
            </a:r>
            <a:endParaRPr lang="en-US" dirty="0">
              <a:solidFill>
                <a:srgbClr val="000000"/>
              </a:solidFill>
            </a:endParaRPr>
          </a:p>
          <a:p>
            <a:r>
              <a:rPr lang="en-US" sz="1000" dirty="0">
                <a:solidFill>
                  <a:srgbClr val="00883A"/>
                </a:solidFill>
              </a:rPr>
              <a:t>(Für </a:t>
            </a:r>
            <a:r>
              <a:rPr lang="en-US" sz="1000" dirty="0" err="1">
                <a:solidFill>
                  <a:srgbClr val="00883A"/>
                </a:solidFill>
              </a:rPr>
              <a:t>weitere</a:t>
            </a:r>
            <a:r>
              <a:rPr lang="en-US" sz="1000" dirty="0">
                <a:solidFill>
                  <a:srgbClr val="00883A"/>
                </a:solidFill>
              </a:rPr>
              <a:t> </a:t>
            </a:r>
            <a:r>
              <a:rPr lang="en-US" sz="1000" dirty="0" err="1">
                <a:solidFill>
                  <a:srgbClr val="00883A"/>
                </a:solidFill>
              </a:rPr>
              <a:t>Informationen</a:t>
            </a:r>
            <a:r>
              <a:rPr lang="en-US" sz="1000" dirty="0">
                <a:solidFill>
                  <a:srgbClr val="00883A"/>
                </a:solidFill>
              </a:rPr>
              <a:t> auf die Links </a:t>
            </a:r>
            <a:r>
              <a:rPr lang="en-US" sz="1000" dirty="0" err="1">
                <a:solidFill>
                  <a:srgbClr val="00883A"/>
                </a:solidFill>
              </a:rPr>
              <a:t>klicken</a:t>
            </a:r>
            <a:r>
              <a:rPr lang="en-US" sz="1000" dirty="0">
                <a:solidFill>
                  <a:srgbClr val="00883A"/>
                </a:solidFill>
              </a:rPr>
              <a:t>!)</a:t>
            </a:r>
            <a:endParaRPr lang="en-US" sz="1000" dirty="0">
              <a:solidFill>
                <a:srgbClr val="000000"/>
              </a:solidFill>
            </a:endParaRPr>
          </a:p>
          <a:p>
            <a:endParaRPr lang="en-US" sz="2000" dirty="0">
              <a:solidFill>
                <a:srgbClr val="00883A"/>
              </a:solidFill>
            </a:endParaRPr>
          </a:p>
          <a:p>
            <a:r>
              <a:rPr lang="de-DE" sz="1400" b="1" dirty="0">
                <a:solidFill>
                  <a:srgbClr val="00883A"/>
                </a:solidFill>
                <a:hlinkClick r:id="rId3">
                  <a:extLst>
                    <a:ext uri="{A12FA001-AC4F-418D-AE19-62706E023703}">
                      <ahyp:hlinkClr xmlns:ahyp="http://schemas.microsoft.com/office/drawing/2018/hyperlinkcolor" val="tx"/>
                    </a:ext>
                  </a:extLst>
                </a:hlinkClick>
              </a:rPr>
              <a:t>LMU Plus</a:t>
            </a:r>
            <a:endParaRPr lang="de-DE" dirty="0">
              <a:solidFill>
                <a:srgbClr val="00883A"/>
              </a:solidFill>
            </a:endParaRPr>
          </a:p>
        </p:txBody>
      </p:sp>
    </p:spTree>
    <p:extLst>
      <p:ext uri="{BB962C8B-B14F-4D97-AF65-F5344CB8AC3E}">
        <p14:creationId xmlns:p14="http://schemas.microsoft.com/office/powerpoint/2010/main" val="265175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D8DBD-21F6-9F23-D822-C7771708DF37}"/>
            </a:ext>
          </a:extLst>
        </p:cNvPr>
        <p:cNvGrpSpPr/>
        <p:nvPr/>
      </p:nvGrpSpPr>
      <p:grpSpPr>
        <a:xfrm>
          <a:off x="0" y="0"/>
          <a:ext cx="0" cy="0"/>
          <a:chOff x="0" y="0"/>
          <a:chExt cx="0" cy="0"/>
        </a:xfrm>
      </p:grpSpPr>
      <p:sp>
        <p:nvSpPr>
          <p:cNvPr id="6" name="Titel 1">
            <a:extLst>
              <a:ext uri="{FF2B5EF4-FFF2-40B4-BE49-F238E27FC236}">
                <a16:creationId xmlns:a16="http://schemas.microsoft.com/office/drawing/2014/main" id="{870F7D9C-F3C2-7D48-3BCB-3B1AAA4B905C}"/>
              </a:ext>
            </a:extLst>
          </p:cNvPr>
          <p:cNvSpPr txBox="1">
            <a:spLocks noGrp="1"/>
          </p:cNvSpPr>
          <p:nvPr>
            <p:ph type="title" idx="4294967295"/>
          </p:nvPr>
        </p:nvSpPr>
        <p:spPr>
          <a:xfrm>
            <a:off x="1062865" y="2371235"/>
            <a:ext cx="7925236" cy="21155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96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Anhang</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44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für Dozierende</a:t>
            </a:r>
            <a:endParaRPr kumimoji="0" lang="de-DE" sz="28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177264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585FB-BFB1-8320-954E-513F192BE874}"/>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FFF23E37-8F73-45F3-1737-048E9EB223A0}"/>
              </a:ext>
            </a:extLst>
          </p:cNvPr>
          <p:cNvSpPr txBox="1">
            <a:spLocks/>
          </p:cNvSpPr>
          <p:nvPr/>
        </p:nvSpPr>
        <p:spPr>
          <a:xfrm>
            <a:off x="838200" y="1403911"/>
            <a:ext cx="9852934" cy="89486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de-DE" b="1">
                <a:solidFill>
                  <a:srgbClr val="000000"/>
                </a:solidFill>
                <a:latin typeface="Arial"/>
                <a:cs typeface="Arial"/>
              </a:rPr>
              <a:t>Anregungen für Lehrende I </a:t>
            </a:r>
            <a:endParaRPr lang="de-DE" b="1">
              <a:solidFill>
                <a:srgbClr val="000000"/>
              </a:solidFill>
            </a:endParaRPr>
          </a:p>
        </p:txBody>
      </p:sp>
      <p:sp>
        <p:nvSpPr>
          <p:cNvPr id="5" name="Inhaltsplatzhalter 2">
            <a:extLst>
              <a:ext uri="{FF2B5EF4-FFF2-40B4-BE49-F238E27FC236}">
                <a16:creationId xmlns:a16="http://schemas.microsoft.com/office/drawing/2014/main" id="{32FFF97B-6056-F580-6A27-9BABB39AF13A}"/>
              </a:ext>
            </a:extLst>
          </p:cNvPr>
          <p:cNvSpPr txBox="1">
            <a:spLocks/>
          </p:cNvSpPr>
          <p:nvPr/>
        </p:nvSpPr>
        <p:spPr>
          <a:xfrm>
            <a:off x="838200" y="2186437"/>
            <a:ext cx="10962803" cy="410992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400" b="1" dirty="0">
                <a:latin typeface="Aptos"/>
                <a:cs typeface="Arial"/>
              </a:rPr>
              <a:t>Angebote an der LMU</a:t>
            </a:r>
            <a:r>
              <a:rPr lang="de-DE" sz="2400" dirty="0">
                <a:latin typeface="Aptos"/>
                <a:cs typeface="Arial"/>
              </a:rPr>
              <a:t>:</a:t>
            </a:r>
            <a:endParaRPr lang="de-DE" sz="2400" dirty="0">
              <a:cs typeface="Arial"/>
            </a:endParaRPr>
          </a:p>
          <a:p>
            <a:r>
              <a:rPr lang="de-DE" sz="1600" dirty="0">
                <a:latin typeface="Aptos"/>
                <a:cs typeface="Arial"/>
              </a:rPr>
              <a:t>Gender &amp; </a:t>
            </a:r>
            <a:r>
              <a:rPr lang="de-DE" sz="1600" dirty="0" err="1">
                <a:latin typeface="Aptos"/>
                <a:cs typeface="Arial"/>
              </a:rPr>
              <a:t>Diversity</a:t>
            </a:r>
            <a:r>
              <a:rPr lang="de-DE" sz="1600" dirty="0">
                <a:latin typeface="Aptos"/>
                <a:cs typeface="Arial"/>
              </a:rPr>
              <a:t> Kompetenz in der Lehre: </a:t>
            </a:r>
            <a:br>
              <a:rPr lang="de-DE" sz="1600" dirty="0">
                <a:latin typeface="Aptos"/>
                <a:cs typeface="Arial"/>
              </a:rPr>
            </a:br>
            <a:r>
              <a:rPr lang="de-DE" sz="1200" dirty="0">
                <a:latin typeface="Aptos"/>
                <a:cs typeface="Arial"/>
                <a:hlinkClick r:id="rId3"/>
              </a:rPr>
              <a:t>https://www.lmu.de/frauenbeauftragte/de/gender-und-diversity-in-der-lehre/</a:t>
            </a:r>
            <a:r>
              <a:rPr lang="de-DE" sz="1000" dirty="0">
                <a:latin typeface="Aptos"/>
                <a:cs typeface="Arial"/>
              </a:rPr>
              <a:t> </a:t>
            </a:r>
            <a:endParaRPr lang="de-DE" sz="1000">
              <a:highlight>
                <a:srgbClr val="FFFF00"/>
              </a:highlight>
              <a:latin typeface="Aptos"/>
              <a:cs typeface="Arial"/>
            </a:endParaRPr>
          </a:p>
          <a:p>
            <a:r>
              <a:rPr lang="de-DE" sz="1600" dirty="0" err="1">
                <a:latin typeface="Aptos"/>
                <a:cs typeface="Arial"/>
              </a:rPr>
              <a:t>LMU Extra</a:t>
            </a:r>
            <a:br>
              <a:rPr lang="de-DE" sz="1600" dirty="0">
                <a:latin typeface="Aptos"/>
                <a:cs typeface="Arial"/>
              </a:rPr>
            </a:br>
            <a:r>
              <a:rPr lang="de-DE" sz="1200" dirty="0">
                <a:latin typeface="Arial"/>
                <a:cs typeface="Arial"/>
                <a:hlinkClick r:id="rId4"/>
              </a:rPr>
              <a:t>https://www.lmu.de/frauenbeauftragte/de/lmu-extra/</a:t>
            </a:r>
            <a:r>
              <a:rPr lang="de-DE" sz="1200" dirty="0">
                <a:latin typeface="Arial"/>
                <a:cs typeface="Arial"/>
              </a:rPr>
              <a:t> </a:t>
            </a:r>
            <a:endParaRPr lang="de-DE" sz="1200">
              <a:latin typeface="Aptos"/>
              <a:cs typeface="Arial"/>
            </a:endParaRPr>
          </a:p>
          <a:p>
            <a:r>
              <a:rPr lang="de-DE" sz="1600" dirty="0" err="1">
                <a:latin typeface="Aptos"/>
                <a:cs typeface="Arial"/>
              </a:rPr>
              <a:t>Diversitykalender</a:t>
            </a:r>
            <a:br>
              <a:rPr lang="de-DE" sz="1600" dirty="0">
                <a:latin typeface="Aptos"/>
                <a:cs typeface="Arial"/>
              </a:rPr>
            </a:br>
            <a:r>
              <a:rPr lang="en-GB" sz="1200" dirty="0">
                <a:latin typeface="Arial"/>
                <a:cs typeface="Arial"/>
                <a:hlinkClick r:id="rId5"/>
              </a:rPr>
              <a:t>https://www.lmu.de/de/die-lmu/arbeiten-an-der-lmu/zusaetzliche-angebote/diversity/diversity-kalender/</a:t>
            </a:r>
            <a:r>
              <a:rPr lang="en-DE" sz="1200" dirty="0">
                <a:latin typeface="Arial"/>
                <a:cs typeface="Arial"/>
              </a:rPr>
              <a:t> </a:t>
            </a:r>
            <a:endParaRPr lang="de-DE" sz="1200">
              <a:latin typeface="Aptos"/>
              <a:cs typeface="Arial"/>
            </a:endParaRPr>
          </a:p>
          <a:p>
            <a:r>
              <a:rPr lang="de-DE" sz="1600" dirty="0">
                <a:latin typeface="Aptos"/>
                <a:cs typeface="Arial"/>
              </a:rPr>
              <a:t>PROF!L</a:t>
            </a:r>
            <a:br>
              <a:rPr lang="de-DE" sz="1600" dirty="0">
                <a:latin typeface="Aptos"/>
                <a:cs typeface="Arial"/>
              </a:rPr>
            </a:br>
            <a:r>
              <a:rPr lang="de-DE" sz="1200" dirty="0">
                <a:latin typeface="Arial"/>
                <a:cs typeface="Arial"/>
                <a:hlinkClick r:id="rId6"/>
              </a:rPr>
              <a:t>https://www.lmu.de/profil/de/</a:t>
            </a:r>
            <a:r>
              <a:rPr lang="de-DE" sz="1200" dirty="0">
                <a:latin typeface="Arial"/>
                <a:cs typeface="Arial"/>
              </a:rPr>
              <a:t> </a:t>
            </a:r>
            <a:endParaRPr lang="de-DE" sz="1200">
              <a:latin typeface="Aptos"/>
              <a:cs typeface="Arial"/>
            </a:endParaRPr>
          </a:p>
          <a:p>
            <a:r>
              <a:rPr lang="de-DE" sz="1600" dirty="0">
                <a:latin typeface="Aptos"/>
                <a:cs typeface="Arial"/>
              </a:rPr>
              <a:t>Lehre All Inklusive</a:t>
            </a:r>
            <a:br>
              <a:rPr lang="de-DE" sz="1600" dirty="0">
                <a:latin typeface="Aptos"/>
                <a:cs typeface="Arial"/>
              </a:rPr>
            </a:br>
            <a:r>
              <a:rPr lang="de-DE" sz="1400" dirty="0">
                <a:solidFill>
                  <a:schemeClr val="tx1">
                    <a:lumMod val="49000"/>
                    <a:lumOff val="51000"/>
                  </a:schemeClr>
                </a:solidFill>
                <a:latin typeface="Aptos"/>
                <a:cs typeface="Arial"/>
              </a:rPr>
              <a:t>(Link noch nicht verfügbar)</a:t>
            </a:r>
          </a:p>
          <a:p>
            <a:r>
              <a:rPr lang="de-DE" sz="1600" dirty="0">
                <a:latin typeface="Aptos"/>
                <a:cs typeface="Arial"/>
              </a:rPr>
              <a:t>Praxisleitfaden Digitale Lehre</a:t>
            </a:r>
            <a:br>
              <a:rPr lang="de-DE" sz="1600" dirty="0">
                <a:latin typeface="Aptos"/>
                <a:cs typeface="Arial"/>
              </a:rPr>
            </a:br>
            <a:r>
              <a:rPr lang="de-DE" sz="1200" dirty="0">
                <a:latin typeface="Arial"/>
                <a:cs typeface="Arial"/>
                <a:hlinkClick r:id="rId7"/>
              </a:rPr>
              <a:t>https://cms-cdn.lmu.de/media/lmu/downloads/zsb/workspace/praxisleitfaden-digitale-lehre_2021_22.pdf</a:t>
            </a:r>
            <a:endParaRPr lang="de-DE" sz="1200">
              <a:latin typeface="Arial"/>
            </a:endParaRPr>
          </a:p>
          <a:p>
            <a:r>
              <a:rPr lang="de-DE" sz="1600" dirty="0">
                <a:latin typeface="Aptos"/>
                <a:cs typeface="Arial"/>
              </a:rPr>
              <a:t>Studieren mit Autismus (</a:t>
            </a:r>
            <a:r>
              <a:rPr lang="de-DE" sz="1600" err="1">
                <a:latin typeface="Aptos"/>
                <a:cs typeface="Arial"/>
              </a:rPr>
              <a:t>Infokurs</a:t>
            </a:r>
            <a:r>
              <a:rPr lang="de-DE" sz="1600">
                <a:latin typeface="Aptos"/>
                <a:cs typeface="Arial"/>
              </a:rPr>
              <a:t> für Studierende und Dozierenden)</a:t>
            </a:r>
            <a:endParaRPr lang="de-DE"/>
          </a:p>
          <a:p>
            <a:pPr marL="0" indent="0">
              <a:spcBef>
                <a:spcPts val="0"/>
              </a:spcBef>
              <a:buNone/>
            </a:pPr>
            <a:r>
              <a:rPr lang="de-DE" sz="1600">
                <a:solidFill>
                  <a:schemeClr val="bg1">
                    <a:lumMod val="49000"/>
                  </a:schemeClr>
                </a:solidFill>
                <a:latin typeface="Aptos"/>
                <a:cs typeface="Arial"/>
              </a:rPr>
              <a:t> </a:t>
            </a:r>
            <a:r>
              <a:rPr lang="de-DE" sz="1400">
                <a:solidFill>
                  <a:schemeClr val="bg1">
                    <a:lumMod val="49000"/>
                  </a:schemeClr>
                </a:solidFill>
                <a:latin typeface="Aptos"/>
                <a:cs typeface="Arial"/>
              </a:rPr>
              <a:t>(Link noch nicht </a:t>
            </a:r>
            <a:r>
              <a:rPr lang="de-DE" sz="1400" dirty="0">
                <a:solidFill>
                  <a:schemeClr val="bg1">
                    <a:lumMod val="49000"/>
                  </a:schemeClr>
                </a:solidFill>
                <a:latin typeface="Aptos"/>
                <a:cs typeface="Arial"/>
              </a:rPr>
              <a:t>verfügbar)</a:t>
            </a:r>
            <a:endParaRPr lang="de-DE" sz="1400">
              <a:solidFill>
                <a:schemeClr val="bg1">
                  <a:lumMod val="49000"/>
                </a:schemeClr>
              </a:solidFill>
            </a:endParaRPr>
          </a:p>
          <a:p>
            <a:endParaRPr lang="de-DE" sz="1400" dirty="0"/>
          </a:p>
          <a:p>
            <a:endParaRPr lang="de-DE" sz="1400" dirty="0"/>
          </a:p>
          <a:p>
            <a:endParaRPr lang="de-DE" sz="2000" dirty="0"/>
          </a:p>
          <a:p>
            <a:endParaRPr lang="de-DE" sz="2400" dirty="0"/>
          </a:p>
        </p:txBody>
      </p:sp>
    </p:spTree>
    <p:extLst>
      <p:ext uri="{BB962C8B-B14F-4D97-AF65-F5344CB8AC3E}">
        <p14:creationId xmlns:p14="http://schemas.microsoft.com/office/powerpoint/2010/main" val="1855633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A90F9-72B3-C2C0-FC43-9D0270003684}"/>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EA50747C-5024-0D3C-9CE6-C4891C9B5DA5}"/>
              </a:ext>
            </a:extLst>
          </p:cNvPr>
          <p:cNvSpPr txBox="1">
            <a:spLocks/>
          </p:cNvSpPr>
          <p:nvPr/>
        </p:nvSpPr>
        <p:spPr>
          <a:xfrm>
            <a:off x="838200" y="1403911"/>
            <a:ext cx="9852934" cy="89486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de-DE" b="1">
                <a:solidFill>
                  <a:srgbClr val="000000"/>
                </a:solidFill>
                <a:latin typeface="Arial"/>
                <a:cs typeface="Arial"/>
              </a:rPr>
              <a:t>Anregungen für Lehrende II</a:t>
            </a:r>
            <a:endParaRPr lang="de-DE" b="1">
              <a:solidFill>
                <a:srgbClr val="000000"/>
              </a:solidFill>
            </a:endParaRPr>
          </a:p>
        </p:txBody>
      </p:sp>
      <p:sp>
        <p:nvSpPr>
          <p:cNvPr id="5" name="Inhaltsplatzhalter 2">
            <a:extLst>
              <a:ext uri="{FF2B5EF4-FFF2-40B4-BE49-F238E27FC236}">
                <a16:creationId xmlns:a16="http://schemas.microsoft.com/office/drawing/2014/main" id="{D2D059F6-104D-8913-0FEB-077EB2747819}"/>
              </a:ext>
            </a:extLst>
          </p:cNvPr>
          <p:cNvSpPr txBox="1">
            <a:spLocks/>
          </p:cNvSpPr>
          <p:nvPr/>
        </p:nvSpPr>
        <p:spPr>
          <a:xfrm>
            <a:off x="838200" y="2186437"/>
            <a:ext cx="10962803" cy="410992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de-DE" sz="2600" b="1" dirty="0">
                <a:latin typeface="Aptos"/>
                <a:cs typeface="Arial"/>
              </a:rPr>
              <a:t>Selbstreflexion für Dozierende</a:t>
            </a:r>
            <a:r>
              <a:rPr lang="de-DE" sz="2600" dirty="0">
                <a:latin typeface="Aptos"/>
                <a:cs typeface="Arial"/>
              </a:rPr>
              <a:t> (und Studierende):</a:t>
            </a:r>
            <a:endParaRPr lang="de-DE" dirty="0">
              <a:cs typeface="Arial"/>
            </a:endParaRPr>
          </a:p>
          <a:p>
            <a:r>
              <a:rPr lang="de-DE" sz="1600" dirty="0">
                <a:latin typeface="Aptos"/>
                <a:cs typeface="Arial"/>
              </a:rPr>
              <a:t>Harvard-Studie zu eigenen Einstellungen zu z.B. Gender und Science </a:t>
            </a:r>
            <a:r>
              <a:rPr lang="de-DE" sz="1600" dirty="0" err="1">
                <a:latin typeface="Aptos"/>
                <a:cs typeface="Arial"/>
              </a:rPr>
              <a:t>vs</a:t>
            </a:r>
            <a:r>
              <a:rPr lang="de-DE" sz="1600" dirty="0">
                <a:latin typeface="Aptos"/>
                <a:cs typeface="Arial"/>
              </a:rPr>
              <a:t> Liberal Arts:</a:t>
            </a:r>
            <a:r>
              <a:rPr lang="de-DE" sz="2000" dirty="0">
                <a:latin typeface="Aptos"/>
                <a:cs typeface="Arial"/>
              </a:rPr>
              <a:t> </a:t>
            </a:r>
            <a:r>
              <a:rPr lang="de-DE" sz="1200" u="sng" dirty="0">
                <a:latin typeface="Aptos"/>
                <a:cs typeface="Arial"/>
                <a:hlinkClick r:id="rId2"/>
              </a:rPr>
              <a:t>https://implicit.harvard.edu/implicit/selectatest.html</a:t>
            </a:r>
            <a:r>
              <a:rPr lang="de-DE" sz="1200" u="sng" dirty="0">
                <a:latin typeface="Aptos"/>
                <a:cs typeface="Arial"/>
              </a:rPr>
              <a:t> </a:t>
            </a:r>
            <a:endParaRPr lang="de-DE" sz="1200" dirty="0">
              <a:cs typeface="Arial"/>
            </a:endParaRPr>
          </a:p>
          <a:p>
            <a:pPr>
              <a:buNone/>
            </a:pPr>
            <a:endParaRPr lang="de-DE" sz="800" dirty="0"/>
          </a:p>
          <a:p>
            <a:pPr>
              <a:buNone/>
            </a:pPr>
            <a:r>
              <a:rPr lang="de-DE" sz="2600" b="1" dirty="0">
                <a:latin typeface="Aptos"/>
                <a:cs typeface="Arial"/>
              </a:rPr>
              <a:t>Methodenkatalog</a:t>
            </a:r>
            <a:r>
              <a:rPr lang="de-DE" sz="2600" dirty="0">
                <a:latin typeface="Aptos"/>
                <a:cs typeface="Arial"/>
              </a:rPr>
              <a:t> – für inklusive Settings</a:t>
            </a:r>
            <a:endParaRPr lang="de-DE" dirty="0">
              <a:cs typeface="Arial"/>
            </a:endParaRPr>
          </a:p>
          <a:p>
            <a:r>
              <a:rPr lang="de-DE" sz="1200" u="sng" dirty="0">
                <a:latin typeface="Aptos"/>
                <a:cs typeface="Arial"/>
                <a:hlinkClick r:id="rId3"/>
              </a:rPr>
              <a:t>https://www.inklusion-digital.de/inklusive-unterrichtsmethoden-definition-und-beispiele/</a:t>
            </a:r>
            <a:endParaRPr lang="de-DE" sz="1200">
              <a:cs typeface="Arial"/>
            </a:endParaRPr>
          </a:p>
          <a:p>
            <a:r>
              <a:rPr lang="de-DE" sz="1200" u="sng" dirty="0">
                <a:latin typeface="Aptos"/>
                <a:cs typeface="Arial"/>
                <a:hlinkClick r:id="rId4"/>
              </a:rPr>
              <a:t>https://www.inklusion.schule.bayern.de/foerderschwerpunkte/fs-lernen/tipps-fuer-inklusive-unterrichtsgestaltung/</a:t>
            </a:r>
            <a:r>
              <a:rPr lang="de-DE" sz="1200" dirty="0">
                <a:latin typeface="Aptos"/>
                <a:cs typeface="Arial"/>
              </a:rPr>
              <a:t> </a:t>
            </a:r>
            <a:endParaRPr lang="de-DE" sz="1200">
              <a:cs typeface="Arial"/>
            </a:endParaRPr>
          </a:p>
          <a:p>
            <a:r>
              <a:rPr lang="de-DE" sz="1200" u="sng" dirty="0">
                <a:latin typeface="Aptos"/>
                <a:cs typeface="Arial"/>
                <a:hlinkClick r:id="rId5"/>
              </a:rPr>
              <a:t>https://indiwi.de/wp-content/uploads/2015/11/Strategien-und-Methoden-in-inklusiven-Klassen.pdf</a:t>
            </a:r>
            <a:endParaRPr lang="de-DE" sz="1200">
              <a:cs typeface="Arial"/>
            </a:endParaRPr>
          </a:p>
          <a:p>
            <a:r>
              <a:rPr lang="de-DE" sz="1200" u="sng" dirty="0">
                <a:latin typeface="Aptos"/>
                <a:cs typeface="Arial"/>
                <a:hlinkClick r:id="rId6"/>
              </a:rPr>
              <a:t>https://www.inklusion-unterricht.de/wie/methodik/</a:t>
            </a:r>
            <a:endParaRPr lang="de-DE" sz="1200" u="sng">
              <a:latin typeface="Aptos"/>
              <a:cs typeface="Arial"/>
            </a:endParaRPr>
          </a:p>
          <a:p>
            <a:r>
              <a:rPr lang="de-DE" sz="1200" u="sng">
                <a:latin typeface="Aptos"/>
                <a:cs typeface="Arial"/>
              </a:rPr>
              <a:t>LEANS </a:t>
            </a:r>
            <a:r>
              <a:rPr lang="de-DE" sz="1200" u="sng" dirty="0">
                <a:latin typeface="Aptos"/>
                <a:cs typeface="Arial"/>
                <a:hlinkClick r:id="rId7"/>
              </a:rPr>
              <a:t>https://salvesen-research.ed.ac.uk/leans</a:t>
            </a:r>
            <a:endParaRPr lang="de-DE" sz="1200" u="sng">
              <a:latin typeface="Aptos"/>
              <a:cs typeface="Arial"/>
            </a:endParaRPr>
          </a:p>
          <a:p>
            <a:r>
              <a:rPr lang="de-DE" sz="1200" u="sng">
                <a:latin typeface="Aptos"/>
                <a:cs typeface="Arial"/>
              </a:rPr>
              <a:t>UDL – </a:t>
            </a:r>
            <a:r>
              <a:rPr lang="de-DE" sz="1200" u="sng" dirty="0">
                <a:latin typeface="Aptos"/>
                <a:cs typeface="Arial"/>
                <a:hlinkClick r:id="rId8"/>
              </a:rPr>
              <a:t>https://zfl-lernen.de/online-kurs/barrierefreie-lernangebote-erstellen/didaktisches-design/</a:t>
            </a:r>
            <a:endParaRPr lang="de-DE" sz="1200">
              <a:cs typeface="Arial"/>
            </a:endParaRPr>
          </a:p>
          <a:p>
            <a:r>
              <a:rPr lang="de-DE" sz="1200" u="sng">
                <a:latin typeface="Aptos"/>
                <a:cs typeface="Arial"/>
              </a:rPr>
              <a:t>Lydia – KI für UDL - </a:t>
            </a:r>
            <a:r>
              <a:rPr lang="de-DE" sz="1200" u="sng" dirty="0">
                <a:latin typeface="Aptos"/>
                <a:cs typeface="Arial"/>
                <a:hlinkClick r:id="rId9"/>
              </a:rPr>
              <a:t>https://www.openaccess-ca.org/ludia</a:t>
            </a:r>
            <a:endParaRPr lang="de-DE" sz="1200">
              <a:cs typeface="Arial"/>
            </a:endParaRPr>
          </a:p>
          <a:p>
            <a:endParaRPr lang="de-DE" sz="1800" u="sng" dirty="0">
              <a:latin typeface="Aptos"/>
            </a:endParaRPr>
          </a:p>
          <a:p>
            <a:pPr>
              <a:buNone/>
            </a:pPr>
            <a:endParaRPr lang="de-DE" sz="2600" b="1" dirty="0">
              <a:latin typeface="Aptos"/>
            </a:endParaRPr>
          </a:p>
          <a:p>
            <a:pPr>
              <a:buNone/>
            </a:pPr>
            <a:endParaRPr lang="de-DE" dirty="0"/>
          </a:p>
          <a:p>
            <a:pPr>
              <a:buNone/>
            </a:pPr>
            <a:endParaRPr lang="de-DE" dirty="0"/>
          </a:p>
          <a:p>
            <a:pPr>
              <a:buNone/>
            </a:pPr>
            <a:endParaRPr lang="de-DE" dirty="0"/>
          </a:p>
        </p:txBody>
      </p:sp>
    </p:spTree>
    <p:extLst>
      <p:ext uri="{BB962C8B-B14F-4D97-AF65-F5344CB8AC3E}">
        <p14:creationId xmlns:p14="http://schemas.microsoft.com/office/powerpoint/2010/main" val="3696027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B2BC58B3-AF23-48CC-44F3-5984C1579405}"/>
              </a:ext>
            </a:extLst>
          </p:cNvPr>
          <p:cNvSpPr txBox="1">
            <a:spLocks/>
          </p:cNvSpPr>
          <p:nvPr/>
        </p:nvSpPr>
        <p:spPr>
          <a:xfrm>
            <a:off x="838200" y="1403911"/>
            <a:ext cx="9852934" cy="89486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de-DE" b="1">
                <a:solidFill>
                  <a:srgbClr val="000000"/>
                </a:solidFill>
                <a:latin typeface="Arial"/>
                <a:cs typeface="Arial"/>
              </a:rPr>
              <a:t>Anregungen für Lehrende III</a:t>
            </a:r>
            <a:endParaRPr lang="de-DE" b="1">
              <a:solidFill>
                <a:srgbClr val="000000"/>
              </a:solidFill>
            </a:endParaRPr>
          </a:p>
        </p:txBody>
      </p:sp>
      <p:sp>
        <p:nvSpPr>
          <p:cNvPr id="5" name="Inhaltsplatzhalter 2">
            <a:extLst>
              <a:ext uri="{FF2B5EF4-FFF2-40B4-BE49-F238E27FC236}">
                <a16:creationId xmlns:a16="http://schemas.microsoft.com/office/drawing/2014/main" id="{AC45EFAE-8F0B-B307-4C3B-33EF340CA3B4}"/>
              </a:ext>
            </a:extLst>
          </p:cNvPr>
          <p:cNvSpPr txBox="1">
            <a:spLocks/>
          </p:cNvSpPr>
          <p:nvPr/>
        </p:nvSpPr>
        <p:spPr>
          <a:xfrm>
            <a:off x="838200" y="2186437"/>
            <a:ext cx="10962803" cy="410992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de-DE" sz="2600" b="1" dirty="0">
                <a:latin typeface="Aptos"/>
                <a:cs typeface="Arial"/>
              </a:rPr>
              <a:t>Impulse für eine barrierearme Lehre</a:t>
            </a:r>
            <a:endParaRPr lang="de-DE" dirty="0"/>
          </a:p>
          <a:p>
            <a:r>
              <a:rPr lang="de-DE" sz="2000" dirty="0">
                <a:latin typeface="Aptos"/>
                <a:cs typeface="Arial"/>
              </a:rPr>
              <a:t>Klären sie ggf. spezifische Anforderungen der Studierenden.</a:t>
            </a:r>
            <a:endParaRPr lang="de-DE" dirty="0"/>
          </a:p>
          <a:p>
            <a:r>
              <a:rPr lang="de-DE" sz="2000" dirty="0">
                <a:latin typeface="Aptos"/>
                <a:cs typeface="Arial"/>
              </a:rPr>
              <a:t>Kommunizieren Sie Stützangebote der Universität.</a:t>
            </a:r>
            <a:endParaRPr lang="de-DE" dirty="0"/>
          </a:p>
          <a:p>
            <a:r>
              <a:rPr lang="de-DE" sz="2000" dirty="0">
                <a:latin typeface="Aptos"/>
                <a:cs typeface="Arial"/>
              </a:rPr>
              <a:t>Teilen Sie zu Beginn des Semesters den Studierenden Ihre Bereitschaft mit, Materialien barrierefrei zu gestalten.</a:t>
            </a:r>
            <a:endParaRPr lang="de-DE" sz="2000" dirty="0"/>
          </a:p>
          <a:p>
            <a:r>
              <a:rPr lang="de-DE" sz="2000" dirty="0">
                <a:latin typeface="Aptos"/>
                <a:cs typeface="Arial"/>
              </a:rPr>
              <a:t>Stellen Sie die Materialen möglichst frühzeitig zur Verfügung. Studierende mit Beeinträchtigung brauchen für die Vorbereitung ggf. mehr Zeit.</a:t>
            </a:r>
          </a:p>
          <a:p>
            <a:r>
              <a:rPr lang="de-DE" sz="2000" dirty="0">
                <a:latin typeface="Aptos"/>
                <a:cs typeface="Arial"/>
              </a:rPr>
              <a:t>Kommunizieren Sie klar Richtlinien über Prüfungsinhalte, verweisen Sie ggf. darauf, dass Möglichkeiten des Nachteilsausgleichs bestehen.</a:t>
            </a:r>
          </a:p>
          <a:p>
            <a:r>
              <a:rPr lang="de-DE" sz="2000" dirty="0">
                <a:latin typeface="Aptos"/>
                <a:cs typeface="Arial"/>
              </a:rPr>
              <a:t>Stellen Sie Materialien in guter Qualität zur Verfügung.</a:t>
            </a:r>
          </a:p>
          <a:p>
            <a:pPr>
              <a:buNone/>
            </a:pPr>
            <a:endParaRPr lang="de-DE" dirty="0"/>
          </a:p>
          <a:p>
            <a:pPr>
              <a:buNone/>
            </a:pPr>
            <a:endParaRPr lang="de-DE" sz="1800" b="1" dirty="0">
              <a:latin typeface="Aptos"/>
            </a:endParaRPr>
          </a:p>
          <a:p>
            <a:pPr>
              <a:buNone/>
            </a:pPr>
            <a:endParaRPr lang="de-DE" dirty="0"/>
          </a:p>
          <a:p>
            <a:pPr>
              <a:buNone/>
            </a:pPr>
            <a:endParaRPr lang="de-DE" dirty="0"/>
          </a:p>
          <a:p>
            <a:pPr>
              <a:buNone/>
            </a:pPr>
            <a:endParaRPr lang="de-DE" dirty="0"/>
          </a:p>
        </p:txBody>
      </p:sp>
    </p:spTree>
    <p:extLst>
      <p:ext uri="{BB962C8B-B14F-4D97-AF65-F5344CB8AC3E}">
        <p14:creationId xmlns:p14="http://schemas.microsoft.com/office/powerpoint/2010/main" val="3916844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7AB56-DE52-2C20-9BC0-E2EA3DEE8A43}"/>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019BAFC4-7F20-9A28-E359-9611A288D3F6}"/>
              </a:ext>
            </a:extLst>
          </p:cNvPr>
          <p:cNvSpPr txBox="1">
            <a:spLocks/>
          </p:cNvSpPr>
          <p:nvPr/>
        </p:nvSpPr>
        <p:spPr>
          <a:xfrm>
            <a:off x="838200" y="1403911"/>
            <a:ext cx="9852934" cy="89486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de-DE" b="1">
                <a:solidFill>
                  <a:srgbClr val="000000"/>
                </a:solidFill>
                <a:latin typeface="Arial"/>
                <a:cs typeface="Arial"/>
              </a:rPr>
              <a:t>Anregungen für Lehrende IV</a:t>
            </a:r>
            <a:endParaRPr lang="de-DE" b="1">
              <a:solidFill>
                <a:srgbClr val="000000"/>
              </a:solidFill>
            </a:endParaRPr>
          </a:p>
        </p:txBody>
      </p:sp>
      <p:sp>
        <p:nvSpPr>
          <p:cNvPr id="5" name="Inhaltsplatzhalter 2">
            <a:extLst>
              <a:ext uri="{FF2B5EF4-FFF2-40B4-BE49-F238E27FC236}">
                <a16:creationId xmlns:a16="http://schemas.microsoft.com/office/drawing/2014/main" id="{7F51D891-C7C3-BB4B-AE5C-757FD3754484}"/>
              </a:ext>
            </a:extLst>
          </p:cNvPr>
          <p:cNvSpPr txBox="1">
            <a:spLocks/>
          </p:cNvSpPr>
          <p:nvPr/>
        </p:nvSpPr>
        <p:spPr>
          <a:xfrm>
            <a:off x="838200" y="2186437"/>
            <a:ext cx="10962803" cy="410992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de-DE" sz="2600" b="1" dirty="0">
                <a:latin typeface="Aptos"/>
                <a:cs typeface="Arial"/>
              </a:rPr>
              <a:t>Impulse zur Erstellung barrierearmer Lehrmaterialien</a:t>
            </a:r>
            <a:endParaRPr lang="de-DE" dirty="0">
              <a:cs typeface="Arial"/>
            </a:endParaRPr>
          </a:p>
          <a:p>
            <a:r>
              <a:rPr lang="de-DE" sz="1200" dirty="0">
                <a:latin typeface="Aptos"/>
                <a:cs typeface="Arial"/>
              </a:rPr>
              <a:t>Je komplexer das </a:t>
            </a:r>
            <a:r>
              <a:rPr lang="de-DE" sz="1200" b="1" dirty="0">
                <a:latin typeface="Aptos"/>
                <a:cs typeface="Arial"/>
              </a:rPr>
              <a:t>Lehrmaterial </a:t>
            </a:r>
            <a:r>
              <a:rPr lang="de-DE" sz="1200" dirty="0">
                <a:latin typeface="Aptos"/>
                <a:cs typeface="Arial"/>
              </a:rPr>
              <a:t>strukturiert ist, desto schwieriger und aufwendiger ist </a:t>
            </a:r>
            <a:r>
              <a:rPr lang="de-DE" sz="1200" b="1" dirty="0">
                <a:latin typeface="Aptos"/>
                <a:cs typeface="Arial"/>
              </a:rPr>
              <a:t>Barrierearmut</a:t>
            </a:r>
            <a:r>
              <a:rPr lang="de-DE" sz="1200" dirty="0">
                <a:latin typeface="Aptos"/>
                <a:cs typeface="Arial"/>
              </a:rPr>
              <a:t> zu erreichen. Halten Sie es (nach Möglichkeit) einfach!</a:t>
            </a:r>
            <a:endParaRPr lang="de-DE" sz="1200" dirty="0">
              <a:cs typeface="Arial"/>
            </a:endParaRPr>
          </a:p>
          <a:p>
            <a:r>
              <a:rPr lang="de-DE" sz="1200" dirty="0">
                <a:latin typeface="Aptos"/>
                <a:cs typeface="Arial"/>
              </a:rPr>
              <a:t>Die </a:t>
            </a:r>
            <a:r>
              <a:rPr lang="de-DE" sz="1200" b="1" dirty="0">
                <a:latin typeface="Aptos"/>
                <a:cs typeface="Arial"/>
              </a:rPr>
              <a:t>Kontraste</a:t>
            </a:r>
            <a:r>
              <a:rPr lang="de-DE" sz="1200" dirty="0">
                <a:latin typeface="Aptos"/>
                <a:cs typeface="Arial"/>
              </a:rPr>
              <a:t> zwischen Text und Hintergrund dürfen nicht zu schwach sein. Der gesetzlich vorgeschriebene Mindestkontrast für Fließtext beträgt 4,5:1 (zum Vergleich: Schwarz und Weiß haben einen Kontrast von 21:1). Prüfen können Sie den Kontrast z. B. mit </a:t>
            </a:r>
            <a:r>
              <a:rPr lang="de-DE" sz="1200" u="sng" dirty="0">
                <a:latin typeface="Aptos"/>
                <a:cs typeface="Arial"/>
                <a:hlinkClick r:id="rId3"/>
              </a:rPr>
              <a:t>dieser App</a:t>
            </a:r>
            <a:r>
              <a:rPr lang="de-DE" sz="1200" dirty="0">
                <a:latin typeface="Aptos"/>
                <a:cs typeface="Arial"/>
              </a:rPr>
              <a:t>.</a:t>
            </a:r>
            <a:endParaRPr lang="de-DE" sz="1200" dirty="0">
              <a:cs typeface="Arial"/>
            </a:endParaRPr>
          </a:p>
          <a:p>
            <a:r>
              <a:rPr lang="de-DE" sz="1200" dirty="0">
                <a:latin typeface="Aptos"/>
                <a:cs typeface="Arial"/>
              </a:rPr>
              <a:t>Die Qualität des </a:t>
            </a:r>
            <a:r>
              <a:rPr lang="de-DE" sz="1200" b="1" dirty="0">
                <a:latin typeface="Aptos"/>
                <a:cs typeface="Arial"/>
              </a:rPr>
              <a:t>Bildmaterials</a:t>
            </a:r>
            <a:r>
              <a:rPr lang="de-DE" sz="1200" dirty="0">
                <a:latin typeface="Aptos"/>
                <a:cs typeface="Arial"/>
              </a:rPr>
              <a:t> muss eine Vergrößerung am Bildschirm um mindestens das Doppelte erlauben.</a:t>
            </a:r>
            <a:endParaRPr lang="de-DE" sz="1200" dirty="0">
              <a:cs typeface="Arial"/>
            </a:endParaRPr>
          </a:p>
          <a:p>
            <a:r>
              <a:rPr lang="de-DE" sz="1200" dirty="0">
                <a:latin typeface="Aptos"/>
                <a:cs typeface="Arial"/>
              </a:rPr>
              <a:t>Wenn möglich, keine </a:t>
            </a:r>
            <a:r>
              <a:rPr lang="de-DE" sz="1200" b="1" dirty="0">
                <a:latin typeface="Aptos"/>
                <a:cs typeface="Arial"/>
              </a:rPr>
              <a:t>Scans</a:t>
            </a:r>
            <a:r>
              <a:rPr lang="de-DE" sz="1200" dirty="0">
                <a:latin typeface="Aptos"/>
                <a:cs typeface="Arial"/>
              </a:rPr>
              <a:t> verwenden, da Vorleseprogramme und Sprachsteuerungen damit nicht immer umgehen können. Wenn Scans notwendig sind, können diese mit Acrobat Pro verbessert werden. </a:t>
            </a:r>
            <a:r>
              <a:rPr lang="de-DE" sz="1200" dirty="0">
                <a:latin typeface="Aptos"/>
                <a:cs typeface="Arial"/>
                <a:hlinkClick r:id="rId4"/>
              </a:rPr>
              <a:t>Ein Tutorial zur Verbesserung von Scans finden Sie unter diesem Link</a:t>
            </a:r>
            <a:r>
              <a:rPr lang="de-DE" sz="1200" dirty="0">
                <a:latin typeface="Aptos"/>
                <a:cs typeface="Arial"/>
              </a:rPr>
              <a:t>.</a:t>
            </a:r>
          </a:p>
          <a:p>
            <a:r>
              <a:rPr lang="de-DE" sz="1200" dirty="0">
                <a:latin typeface="Aptos"/>
                <a:cs typeface="Arial"/>
              </a:rPr>
              <a:t>Sind alle visuellen (Bilder, Grafiken, komplexe Tabellen) und auditiv übermittelten Informationen durch </a:t>
            </a:r>
            <a:r>
              <a:rPr lang="de-DE" sz="1200" b="1" dirty="0">
                <a:latin typeface="Aptos"/>
                <a:cs typeface="Arial"/>
              </a:rPr>
              <a:t>Textalternativen</a:t>
            </a:r>
            <a:r>
              <a:rPr lang="de-DE" sz="1200" dirty="0">
                <a:latin typeface="Aptos"/>
                <a:cs typeface="Arial"/>
              </a:rPr>
              <a:t> verfügbar? </a:t>
            </a:r>
            <a:endParaRPr lang="de-DE" sz="1200" dirty="0">
              <a:cs typeface="Arial"/>
            </a:endParaRPr>
          </a:p>
          <a:p>
            <a:r>
              <a:rPr lang="de-DE" sz="1200" dirty="0">
                <a:latin typeface="Aptos"/>
                <a:cs typeface="Arial"/>
              </a:rPr>
              <a:t>Bei komplex gelayouteten Dokumenten (z. B. Flyer) eine </a:t>
            </a:r>
            <a:r>
              <a:rPr lang="de-DE" sz="1200" b="1" u="sng" dirty="0">
                <a:latin typeface="Aptos"/>
                <a:cs typeface="Arial"/>
                <a:hlinkClick r:id="rId5"/>
              </a:rPr>
              <a:t>Lesereihenfolge</a:t>
            </a:r>
            <a:r>
              <a:rPr lang="de-DE" sz="1200" dirty="0">
                <a:latin typeface="Aptos"/>
                <a:cs typeface="Arial"/>
              </a:rPr>
              <a:t> festlegen bzw. diese überprüfen.</a:t>
            </a:r>
            <a:endParaRPr lang="de-DE" sz="1200" dirty="0">
              <a:cs typeface="Arial"/>
            </a:endParaRPr>
          </a:p>
          <a:p>
            <a:r>
              <a:rPr lang="de-DE" sz="1200" dirty="0">
                <a:latin typeface="Aptos"/>
                <a:cs typeface="Arial"/>
              </a:rPr>
              <a:t>Kontrollieren Sie stichprobenartig Texteinbettung, Lesereihenfolge und Spracheinstellung mit der </a:t>
            </a:r>
            <a:r>
              <a:rPr lang="de-DE" sz="1200" b="1" dirty="0">
                <a:latin typeface="Aptos"/>
                <a:cs typeface="Arial"/>
              </a:rPr>
              <a:t>Sprachausgabe</a:t>
            </a:r>
            <a:r>
              <a:rPr lang="de-DE" sz="1200" dirty="0">
                <a:latin typeface="Aptos"/>
                <a:cs typeface="Arial"/>
              </a:rPr>
              <a:t> des Textverarbeitungsprogramms oder des Browsers.</a:t>
            </a:r>
            <a:endParaRPr lang="de-DE" sz="1200" dirty="0">
              <a:cs typeface="Arial"/>
            </a:endParaRPr>
          </a:p>
          <a:p>
            <a:r>
              <a:rPr lang="de-DE" sz="1200" b="1" dirty="0">
                <a:latin typeface="Aptos"/>
                <a:cs typeface="Arial"/>
              </a:rPr>
              <a:t>Audiomaterial</a:t>
            </a:r>
            <a:r>
              <a:rPr lang="de-DE" sz="1200" dirty="0">
                <a:latin typeface="Aptos"/>
                <a:cs typeface="Arial"/>
              </a:rPr>
              <a:t> mit gutem Mikrofon aufnehmen und langsam und verständlich einsprechen.</a:t>
            </a:r>
            <a:endParaRPr lang="de-DE" sz="1200" dirty="0">
              <a:cs typeface="Arial"/>
            </a:endParaRPr>
          </a:p>
          <a:p>
            <a:r>
              <a:rPr lang="de-DE" sz="1200" dirty="0">
                <a:latin typeface="Aptos"/>
                <a:cs typeface="Arial"/>
              </a:rPr>
              <a:t>Bei </a:t>
            </a:r>
            <a:r>
              <a:rPr lang="de-DE" sz="1200" b="1" dirty="0">
                <a:latin typeface="Aptos"/>
                <a:cs typeface="Arial"/>
              </a:rPr>
              <a:t>interaktiven Elementen</a:t>
            </a:r>
            <a:r>
              <a:rPr lang="de-DE" sz="1200" dirty="0">
                <a:latin typeface="Aptos"/>
                <a:cs typeface="Arial"/>
              </a:rPr>
              <a:t>, bei denen eine präzise Bedienung der Maus nötig ist, sollte bei einer motorischen Beeinträchtigung ebenfalls eine Alternative zur Verfügung gestellt werden.</a:t>
            </a:r>
            <a:endParaRPr lang="de-DE" sz="1200" dirty="0">
              <a:cs typeface="Arial"/>
            </a:endParaRPr>
          </a:p>
          <a:p>
            <a:r>
              <a:rPr lang="de-DE" sz="1200" dirty="0">
                <a:latin typeface="Aptos"/>
                <a:cs typeface="Arial"/>
              </a:rPr>
              <a:t>Hinweise zu </a:t>
            </a:r>
            <a:r>
              <a:rPr lang="de-DE" sz="1200" b="1" dirty="0">
                <a:latin typeface="Aptos"/>
                <a:cs typeface="Arial"/>
                <a:hlinkClick r:id="rId6"/>
              </a:rPr>
              <a:t>Moodle Barrierefreiheit</a:t>
            </a:r>
          </a:p>
          <a:p>
            <a:endParaRPr lang="de-DE" sz="1200" b="1" dirty="0">
              <a:latin typeface="Aptos"/>
            </a:endParaRPr>
          </a:p>
          <a:p>
            <a:endParaRPr lang="de-DE" sz="1800" dirty="0"/>
          </a:p>
          <a:p>
            <a:pPr>
              <a:buNone/>
            </a:pPr>
            <a:endParaRPr lang="de-DE" sz="1800" b="1" dirty="0">
              <a:latin typeface="Aptos"/>
            </a:endParaRPr>
          </a:p>
          <a:p>
            <a:pPr>
              <a:buNone/>
            </a:pPr>
            <a:endParaRPr lang="de-DE" dirty="0"/>
          </a:p>
          <a:p>
            <a:pPr>
              <a:buNone/>
            </a:pPr>
            <a:endParaRPr lang="de-DE" dirty="0"/>
          </a:p>
          <a:p>
            <a:pPr>
              <a:buNone/>
            </a:pPr>
            <a:endParaRPr lang="de-DE" dirty="0"/>
          </a:p>
        </p:txBody>
      </p:sp>
    </p:spTree>
    <p:extLst>
      <p:ext uri="{BB962C8B-B14F-4D97-AF65-F5344CB8AC3E}">
        <p14:creationId xmlns:p14="http://schemas.microsoft.com/office/powerpoint/2010/main" val="2412708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A807C-BC5D-5840-6470-CAE885A0EFAF}"/>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84FD768E-41B2-6396-E33A-61B03EF94B81}"/>
              </a:ext>
            </a:extLst>
          </p:cNvPr>
          <p:cNvSpPr txBox="1">
            <a:spLocks/>
          </p:cNvSpPr>
          <p:nvPr/>
        </p:nvSpPr>
        <p:spPr>
          <a:xfrm>
            <a:off x="838200" y="1403911"/>
            <a:ext cx="9852934" cy="89486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de-DE" b="1">
                <a:solidFill>
                  <a:srgbClr val="000000"/>
                </a:solidFill>
                <a:latin typeface="Arial"/>
                <a:cs typeface="Arial"/>
              </a:rPr>
              <a:t>Anregungen für Lehrende V </a:t>
            </a:r>
            <a:endParaRPr lang="de-DE" b="1">
              <a:solidFill>
                <a:srgbClr val="000000"/>
              </a:solidFill>
            </a:endParaRPr>
          </a:p>
        </p:txBody>
      </p:sp>
      <p:sp>
        <p:nvSpPr>
          <p:cNvPr id="5" name="Inhaltsplatzhalter 2">
            <a:extLst>
              <a:ext uri="{FF2B5EF4-FFF2-40B4-BE49-F238E27FC236}">
                <a16:creationId xmlns:a16="http://schemas.microsoft.com/office/drawing/2014/main" id="{BAA3A030-08DE-F463-FA63-F25A7F0A8FFF}"/>
              </a:ext>
            </a:extLst>
          </p:cNvPr>
          <p:cNvSpPr txBox="1">
            <a:spLocks/>
          </p:cNvSpPr>
          <p:nvPr/>
        </p:nvSpPr>
        <p:spPr>
          <a:xfrm>
            <a:off x="838200" y="2186437"/>
            <a:ext cx="10962803" cy="410992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800" b="1" dirty="0">
                <a:latin typeface="Aptos"/>
                <a:cs typeface="Arial"/>
              </a:rPr>
              <a:t>Hilfreiche Tools und Tutorials</a:t>
            </a:r>
            <a:endParaRPr lang="de-DE" sz="1800" dirty="0">
              <a:cs typeface="Arial"/>
            </a:endParaRPr>
          </a:p>
          <a:p>
            <a:pPr>
              <a:lnSpc>
                <a:spcPct val="100000"/>
              </a:lnSpc>
            </a:pPr>
            <a:r>
              <a:rPr lang="de-DE" sz="1050" u="sng" dirty="0">
                <a:latin typeface="Aptos"/>
                <a:cs typeface="Arial"/>
                <a:hlinkClick r:id="rId2"/>
              </a:rPr>
              <a:t>App</a:t>
            </a:r>
            <a:r>
              <a:rPr lang="de-DE" sz="1050" dirty="0">
                <a:latin typeface="Aptos"/>
                <a:cs typeface="Arial"/>
              </a:rPr>
              <a:t>, um </a:t>
            </a:r>
            <a:r>
              <a:rPr lang="de-DE" sz="1050" b="1" dirty="0">
                <a:latin typeface="Aptos"/>
                <a:cs typeface="Arial"/>
              </a:rPr>
              <a:t>Kontraste</a:t>
            </a:r>
            <a:r>
              <a:rPr lang="de-DE" sz="1050" dirty="0">
                <a:latin typeface="Aptos"/>
                <a:cs typeface="Arial"/>
              </a:rPr>
              <a:t> eines Dokumentes auf die vom Gesetzgeber empfohlenen Richtlinie zu überprüfen</a:t>
            </a:r>
            <a:endParaRPr lang="de-DE" sz="1050" dirty="0">
              <a:cs typeface="Arial"/>
            </a:endParaRPr>
          </a:p>
          <a:p>
            <a:pPr>
              <a:lnSpc>
                <a:spcPct val="100000"/>
              </a:lnSpc>
            </a:pPr>
            <a:r>
              <a:rPr lang="de-DE" sz="1050" u="sng" dirty="0">
                <a:latin typeface="Aptos"/>
                <a:cs typeface="Arial"/>
                <a:hlinkClick r:id="rId3"/>
              </a:rPr>
              <a:t>Screenreader NVDA</a:t>
            </a:r>
            <a:r>
              <a:rPr lang="de-DE" sz="1050" dirty="0">
                <a:latin typeface="Aptos"/>
                <a:cs typeface="Arial"/>
              </a:rPr>
              <a:t> (kostenlos), um</a:t>
            </a:r>
            <a:r>
              <a:rPr lang="de-DE" sz="1050" b="1" dirty="0">
                <a:latin typeface="Aptos"/>
                <a:cs typeface="Arial"/>
              </a:rPr>
              <a:t> Vorlesbarkeit</a:t>
            </a:r>
            <a:r>
              <a:rPr lang="de-DE" sz="1050" dirty="0">
                <a:latin typeface="Aptos"/>
                <a:cs typeface="Arial"/>
              </a:rPr>
              <a:t> eines Dokumentes zu testen</a:t>
            </a:r>
            <a:endParaRPr lang="de-DE" sz="1050" dirty="0">
              <a:cs typeface="Arial"/>
            </a:endParaRPr>
          </a:p>
          <a:p>
            <a:pPr>
              <a:lnSpc>
                <a:spcPct val="100000"/>
              </a:lnSpc>
            </a:pPr>
            <a:r>
              <a:rPr lang="de-DE" sz="1050" u="sng" dirty="0">
                <a:latin typeface="Aptos"/>
                <a:cs typeface="Arial"/>
                <a:hlinkClick r:id="rId4"/>
              </a:rPr>
              <a:t>Tool</a:t>
            </a:r>
            <a:r>
              <a:rPr lang="de-DE" sz="1050" dirty="0">
                <a:latin typeface="Aptos"/>
                <a:cs typeface="Arial"/>
              </a:rPr>
              <a:t> zur Überprüfung von der Barrierefreiheit von </a:t>
            </a:r>
            <a:r>
              <a:rPr lang="de-DE" sz="1050" b="1" dirty="0">
                <a:latin typeface="Aptos"/>
                <a:cs typeface="Arial"/>
              </a:rPr>
              <a:t>Websites</a:t>
            </a:r>
            <a:endParaRPr lang="de-DE" sz="1050" dirty="0">
              <a:cs typeface="Arial"/>
            </a:endParaRPr>
          </a:p>
          <a:p>
            <a:pPr>
              <a:lnSpc>
                <a:spcPct val="100000"/>
              </a:lnSpc>
            </a:pPr>
            <a:r>
              <a:rPr lang="de-DE" sz="1050" u="sng" dirty="0">
                <a:latin typeface="Aptos"/>
                <a:cs typeface="Arial"/>
                <a:hlinkClick r:id="rId5"/>
              </a:rPr>
              <a:t>Tool</a:t>
            </a:r>
            <a:r>
              <a:rPr lang="de-DE" sz="1050" dirty="0">
                <a:latin typeface="Aptos"/>
                <a:cs typeface="Arial"/>
              </a:rPr>
              <a:t> zur </a:t>
            </a:r>
            <a:r>
              <a:rPr lang="de-DE" sz="1050" b="1" dirty="0">
                <a:latin typeface="Aptos"/>
                <a:cs typeface="Arial"/>
              </a:rPr>
              <a:t>Untertitelerzeugung</a:t>
            </a:r>
            <a:r>
              <a:rPr lang="de-DE" sz="1050" dirty="0">
                <a:latin typeface="Aptos"/>
                <a:cs typeface="Arial"/>
              </a:rPr>
              <a:t> für Videos</a:t>
            </a:r>
            <a:endParaRPr lang="de-DE" sz="1050" dirty="0">
              <a:cs typeface="Arial"/>
            </a:endParaRPr>
          </a:p>
          <a:p>
            <a:pPr>
              <a:lnSpc>
                <a:spcPct val="100000"/>
              </a:lnSpc>
            </a:pPr>
            <a:r>
              <a:rPr lang="de-DE" sz="1050" u="sng" dirty="0">
                <a:latin typeface="Aptos"/>
                <a:cs typeface="Arial"/>
                <a:hlinkClick r:id="rId6"/>
              </a:rPr>
              <a:t>Tutorial Barrierefreiheit in Word</a:t>
            </a:r>
            <a:endParaRPr lang="de-DE" sz="1050" dirty="0">
              <a:cs typeface="Arial"/>
            </a:endParaRPr>
          </a:p>
          <a:p>
            <a:pPr>
              <a:lnSpc>
                <a:spcPct val="100000"/>
              </a:lnSpc>
            </a:pPr>
            <a:r>
              <a:rPr lang="de-DE" sz="1050" u="sng" dirty="0">
                <a:latin typeface="Aptos"/>
                <a:cs typeface="Arial"/>
                <a:hlinkClick r:id="rId6"/>
              </a:rPr>
              <a:t>Tutorial Barrierefreiheit bei PDF</a:t>
            </a:r>
            <a:endParaRPr lang="de-DE" sz="1050" dirty="0">
              <a:cs typeface="Arial"/>
            </a:endParaRPr>
          </a:p>
          <a:p>
            <a:pPr>
              <a:lnSpc>
                <a:spcPct val="100000"/>
              </a:lnSpc>
            </a:pPr>
            <a:r>
              <a:rPr lang="de-DE" sz="1050" u="sng" dirty="0">
                <a:latin typeface="Aptos"/>
                <a:cs typeface="Arial"/>
                <a:hlinkClick r:id="rId7"/>
              </a:rPr>
              <a:t>Tutorial</a:t>
            </a:r>
            <a:r>
              <a:rPr lang="de-DE" sz="1050" dirty="0">
                <a:latin typeface="Aptos"/>
                <a:cs typeface="Arial"/>
              </a:rPr>
              <a:t> H5P und kollaborative Schreibtools</a:t>
            </a:r>
            <a:endParaRPr lang="de-DE" sz="1050" dirty="0">
              <a:cs typeface="Arial"/>
            </a:endParaRPr>
          </a:p>
          <a:p>
            <a:pPr>
              <a:lnSpc>
                <a:spcPct val="100000"/>
              </a:lnSpc>
            </a:pPr>
            <a:r>
              <a:rPr lang="de-DE" sz="1050" u="sng" dirty="0">
                <a:latin typeface="Aptos"/>
                <a:cs typeface="Arial"/>
                <a:hlinkClick r:id="rId8"/>
              </a:rPr>
              <a:t>Tutorial Audioviduelle Medien</a:t>
            </a:r>
            <a:endParaRPr lang="de-DE" sz="1050" dirty="0">
              <a:cs typeface="Arial"/>
            </a:endParaRPr>
          </a:p>
          <a:p>
            <a:pPr>
              <a:lnSpc>
                <a:spcPct val="100000"/>
              </a:lnSpc>
            </a:pPr>
            <a:r>
              <a:rPr lang="de-DE" sz="1050" dirty="0">
                <a:latin typeface="Aptos"/>
                <a:cs typeface="Arial"/>
                <a:hlinkClick r:id="rId9"/>
              </a:rPr>
              <a:t>Sammlung von Tutorials</a:t>
            </a:r>
            <a:r>
              <a:rPr lang="de-DE" sz="1050" dirty="0">
                <a:latin typeface="Aptos"/>
                <a:cs typeface="Arial"/>
              </a:rPr>
              <a:t> zu unterschiedlichen Programmen</a:t>
            </a:r>
            <a:endParaRPr lang="de-DE" sz="1050" dirty="0">
              <a:cs typeface="Arial"/>
            </a:endParaRPr>
          </a:p>
          <a:p>
            <a:pPr marL="0" indent="0">
              <a:buNone/>
            </a:pPr>
            <a:r>
              <a:rPr lang="de-DE" sz="1800" b="1" dirty="0">
                <a:latin typeface="Aptos"/>
                <a:cs typeface="Arial"/>
              </a:rPr>
              <a:t>Ausführliche Informationen und Themenseiten</a:t>
            </a:r>
            <a:endParaRPr lang="de-DE" sz="1800" dirty="0">
              <a:cs typeface="Arial"/>
            </a:endParaRPr>
          </a:p>
          <a:p>
            <a:r>
              <a:rPr lang="de-DE" sz="1050" dirty="0">
                <a:latin typeface="Aptos"/>
                <a:cs typeface="Arial"/>
                <a:hlinkClick r:id="rId10"/>
              </a:rPr>
              <a:t>Barrierefreie Digitale Hochschullehre</a:t>
            </a:r>
            <a:endParaRPr lang="de-DE" sz="1050" dirty="0">
              <a:cs typeface="Arial"/>
            </a:endParaRPr>
          </a:p>
          <a:p>
            <a:r>
              <a:rPr lang="de-DE" sz="1050" u="sng" dirty="0">
                <a:latin typeface="Aptos"/>
                <a:cs typeface="Arial"/>
                <a:hlinkClick r:id="rId11"/>
              </a:rPr>
              <a:t>Dossier</a:t>
            </a:r>
            <a:r>
              <a:rPr lang="de-DE" sz="1050" dirty="0">
                <a:latin typeface="Aptos"/>
                <a:cs typeface="Arial"/>
              </a:rPr>
              <a:t> Diversität &amp; Barrierefreiheit des Hochschulforum Digitalisierung</a:t>
            </a:r>
            <a:endParaRPr lang="de-DE" sz="1050" dirty="0">
              <a:cs typeface="Arial"/>
            </a:endParaRPr>
          </a:p>
          <a:p>
            <a:r>
              <a:rPr lang="de-DE" sz="1050" u="sng" dirty="0">
                <a:latin typeface="Aptos"/>
                <a:cs typeface="Arial"/>
                <a:hlinkClick r:id="rId12"/>
              </a:rPr>
              <a:t>Leitfaden</a:t>
            </a:r>
            <a:r>
              <a:rPr lang="de-DE" sz="1050" dirty="0">
                <a:latin typeface="Aptos"/>
                <a:cs typeface="Arial"/>
              </a:rPr>
              <a:t> zur Digitalen Barrierefreiheit im Hochschulkontext</a:t>
            </a:r>
            <a:endParaRPr lang="de-DE" sz="1050" dirty="0">
              <a:cs typeface="Arial"/>
            </a:endParaRPr>
          </a:p>
        </p:txBody>
      </p:sp>
    </p:spTree>
    <p:extLst>
      <p:ext uri="{BB962C8B-B14F-4D97-AF65-F5344CB8AC3E}">
        <p14:creationId xmlns:p14="http://schemas.microsoft.com/office/powerpoint/2010/main" val="1200934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33153-A2C8-10F0-7BD3-30737B7FE238}"/>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3A48C19D-B486-5225-5FC6-0596C10475A4}"/>
              </a:ext>
            </a:extLst>
          </p:cNvPr>
          <p:cNvSpPr txBox="1">
            <a:spLocks/>
          </p:cNvSpPr>
          <p:nvPr/>
        </p:nvSpPr>
        <p:spPr>
          <a:xfrm>
            <a:off x="838200" y="1403911"/>
            <a:ext cx="7359869" cy="89486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de-DE" b="1" dirty="0">
                <a:solidFill>
                  <a:srgbClr val="000000"/>
                </a:solidFill>
                <a:latin typeface="Arial"/>
                <a:cs typeface="Arial"/>
              </a:rPr>
              <a:t>Herzlichen Dank!</a:t>
            </a:r>
            <a:endParaRPr lang="de-DE" b="1" dirty="0">
              <a:solidFill>
                <a:srgbClr val="000000"/>
              </a:solidFill>
            </a:endParaRPr>
          </a:p>
        </p:txBody>
      </p:sp>
      <p:sp>
        <p:nvSpPr>
          <p:cNvPr id="5" name="Inhaltsplatzhalter 2">
            <a:extLst>
              <a:ext uri="{FF2B5EF4-FFF2-40B4-BE49-F238E27FC236}">
                <a16:creationId xmlns:a16="http://schemas.microsoft.com/office/drawing/2014/main" id="{4A212DE6-F9E5-93F1-2955-BDD05B1A7173}"/>
              </a:ext>
            </a:extLst>
          </p:cNvPr>
          <p:cNvSpPr txBox="1">
            <a:spLocks/>
          </p:cNvSpPr>
          <p:nvPr/>
        </p:nvSpPr>
        <p:spPr>
          <a:xfrm>
            <a:off x="852577" y="2172060"/>
            <a:ext cx="10962803" cy="4138681"/>
          </a:xfrm>
          <a:prstGeom prst="rect">
            <a:avLst/>
          </a:prstGeom>
        </p:spPr>
        <p:txBody>
          <a:bodyPr vert="horz" lIns="91440" tIns="45720" rIns="91440" bIns="45720" numCol="2"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de-DE" sz="1600" b="1" dirty="0">
                <a:latin typeface="Aptos"/>
                <a:cs typeface="Arial"/>
              </a:rPr>
              <a:t>Melika Ahmetovic</a:t>
            </a:r>
            <a:endParaRPr lang="de-DE"/>
          </a:p>
          <a:p>
            <a:pPr>
              <a:spcBef>
                <a:spcPts val="0"/>
              </a:spcBef>
              <a:buNone/>
            </a:pPr>
            <a:r>
              <a:rPr lang="de-DE" sz="1100" i="1">
                <a:latin typeface="Aptos"/>
                <a:cs typeface="Arial"/>
              </a:rPr>
              <a:t>Erweiterungsstudium Pädagogik bei Autismus Spektrum</a:t>
            </a:r>
            <a:endParaRPr lang="de-DE" sz="1100" i="1" dirty="0">
              <a:latin typeface="Aptos"/>
            </a:endParaRPr>
          </a:p>
          <a:p>
            <a:pPr>
              <a:spcBef>
                <a:spcPts val="0"/>
              </a:spcBef>
              <a:buNone/>
            </a:pPr>
            <a:endParaRPr lang="de-DE" sz="1100" i="1" dirty="0">
              <a:latin typeface="Aptos"/>
              <a:cs typeface="Arial"/>
            </a:endParaRPr>
          </a:p>
          <a:p>
            <a:pPr>
              <a:spcBef>
                <a:spcPts val="0"/>
              </a:spcBef>
              <a:buNone/>
            </a:pPr>
            <a:r>
              <a:rPr lang="de-DE" sz="1600" b="1" dirty="0">
                <a:latin typeface="Aptos"/>
                <a:cs typeface="Arial"/>
              </a:rPr>
              <a:t>Iris Bärnreuther</a:t>
            </a:r>
            <a:endParaRPr lang="de-DE" sz="1600" b="1">
              <a:highlight>
                <a:srgbClr val="FFFF00"/>
              </a:highlight>
              <a:latin typeface="Aptos"/>
              <a:cs typeface="Arial"/>
            </a:endParaRPr>
          </a:p>
          <a:p>
            <a:pPr>
              <a:lnSpc>
                <a:spcPct val="100000"/>
              </a:lnSpc>
              <a:spcBef>
                <a:spcPts val="0"/>
              </a:spcBef>
              <a:buNone/>
            </a:pPr>
            <a:r>
              <a:rPr lang="de-DE" sz="1100" i="1" dirty="0">
                <a:latin typeface="Aptos"/>
                <a:cs typeface="Arial"/>
              </a:rPr>
              <a:t>Department Pädagogik und Rehabilitation</a:t>
            </a:r>
          </a:p>
          <a:p>
            <a:pPr>
              <a:lnSpc>
                <a:spcPct val="100000"/>
              </a:lnSpc>
              <a:spcBef>
                <a:spcPts val="0"/>
              </a:spcBef>
              <a:buNone/>
            </a:pPr>
            <a:endParaRPr lang="de-DE" sz="1600" b="1" dirty="0">
              <a:latin typeface="Aptos"/>
              <a:cs typeface="Arial"/>
            </a:endParaRPr>
          </a:p>
          <a:p>
            <a:pPr>
              <a:lnSpc>
                <a:spcPct val="100000"/>
              </a:lnSpc>
              <a:spcBef>
                <a:spcPts val="0"/>
              </a:spcBef>
              <a:buNone/>
            </a:pPr>
            <a:r>
              <a:rPr lang="de-DE" sz="1600" b="1" dirty="0">
                <a:latin typeface="Aptos"/>
                <a:cs typeface="Arial"/>
              </a:rPr>
              <a:t>Beyza Bulut  </a:t>
            </a:r>
          </a:p>
          <a:p>
            <a:pPr>
              <a:lnSpc>
                <a:spcPct val="100000"/>
              </a:lnSpc>
              <a:spcBef>
                <a:spcPts val="0"/>
              </a:spcBef>
              <a:buNone/>
            </a:pPr>
            <a:r>
              <a:rPr lang="de-DE" sz="1100" i="1" dirty="0">
                <a:latin typeface="Aptos"/>
                <a:cs typeface="Arial"/>
              </a:rPr>
              <a:t>Referat für Bekämpfung gesellschaftlicher Spaltung (</a:t>
            </a:r>
            <a:r>
              <a:rPr lang="de-DE" sz="1100" i="1" dirty="0" err="1">
                <a:latin typeface="Aptos"/>
                <a:cs typeface="Arial"/>
              </a:rPr>
              <a:t>ReBegeS</a:t>
            </a:r>
            <a:r>
              <a:rPr lang="de-DE" sz="1100" i="1" dirty="0">
                <a:latin typeface="Aptos"/>
                <a:cs typeface="Arial"/>
              </a:rPr>
              <a:t>)</a:t>
            </a:r>
          </a:p>
          <a:p>
            <a:pPr>
              <a:lnSpc>
                <a:spcPct val="100000"/>
              </a:lnSpc>
              <a:spcBef>
                <a:spcPts val="0"/>
              </a:spcBef>
              <a:buNone/>
            </a:pPr>
            <a:r>
              <a:rPr lang="de-DE" sz="1100" i="1" dirty="0">
                <a:latin typeface="Aptos"/>
                <a:cs typeface="Arial"/>
              </a:rPr>
              <a:t>Leitung Arbeitskreis Awareness der Studierendenvertretung</a:t>
            </a:r>
            <a:endParaRPr lang="de-DE" sz="1100" i="1" dirty="0"/>
          </a:p>
          <a:p>
            <a:pPr>
              <a:spcBef>
                <a:spcPts val="0"/>
              </a:spcBef>
              <a:buNone/>
            </a:pPr>
            <a:endParaRPr lang="de-DE" sz="1600" b="1" dirty="0">
              <a:latin typeface="Aptos"/>
              <a:cs typeface="Arial"/>
            </a:endParaRPr>
          </a:p>
          <a:p>
            <a:pPr>
              <a:spcBef>
                <a:spcPts val="0"/>
              </a:spcBef>
              <a:buNone/>
            </a:pPr>
            <a:r>
              <a:rPr lang="de-DE" sz="1600" b="1" dirty="0">
                <a:latin typeface="Aptos"/>
                <a:cs typeface="Arial"/>
              </a:rPr>
              <a:t>Romy Hoche </a:t>
            </a:r>
          </a:p>
          <a:p>
            <a:pPr>
              <a:spcBef>
                <a:spcPts val="0"/>
              </a:spcBef>
              <a:buNone/>
            </a:pPr>
            <a:r>
              <a:rPr lang="de-DE" sz="1100" i="1" dirty="0">
                <a:latin typeface="Aptos"/>
                <a:cs typeface="Arial"/>
              </a:rPr>
              <a:t>Beratungsstelle für Studierende mit Behinderung und chronischer Erkrankung</a:t>
            </a:r>
          </a:p>
          <a:p>
            <a:pPr>
              <a:spcBef>
                <a:spcPts val="0"/>
              </a:spcBef>
              <a:buNone/>
            </a:pPr>
            <a:endParaRPr lang="de-DE" sz="1600" b="1" dirty="0">
              <a:latin typeface="Aptos"/>
              <a:cs typeface="Arial"/>
            </a:endParaRPr>
          </a:p>
          <a:p>
            <a:pPr>
              <a:spcBef>
                <a:spcPts val="0"/>
              </a:spcBef>
              <a:buNone/>
            </a:pPr>
            <a:r>
              <a:rPr lang="de-DE" sz="1600" b="1" dirty="0">
                <a:latin typeface="Aptos"/>
                <a:cs typeface="Arial"/>
              </a:rPr>
              <a:t>Andreas Janka</a:t>
            </a:r>
            <a:endParaRPr lang="de-DE" sz="1600" dirty="0">
              <a:latin typeface="Aptos"/>
              <a:cs typeface="Arial"/>
              <a:sym typeface="Wingdings"/>
            </a:endParaRPr>
          </a:p>
          <a:p>
            <a:pPr>
              <a:spcBef>
                <a:spcPts val="0"/>
              </a:spcBef>
              <a:buNone/>
            </a:pPr>
            <a:r>
              <a:rPr lang="de-DE" sz="1100" i="1" dirty="0">
                <a:latin typeface="Aptos"/>
                <a:cs typeface="Arial"/>
              </a:rPr>
              <a:t>BAS!S-Kompetenzen Inklusion (BAS!S)</a:t>
            </a:r>
          </a:p>
          <a:p>
            <a:pPr>
              <a:spcBef>
                <a:spcPts val="0"/>
              </a:spcBef>
              <a:buNone/>
            </a:pPr>
            <a:endParaRPr lang="de-DE" sz="1600" b="1" dirty="0">
              <a:latin typeface="Aptos"/>
              <a:cs typeface="Arial"/>
            </a:endParaRPr>
          </a:p>
          <a:p>
            <a:pPr>
              <a:spcBef>
                <a:spcPts val="0"/>
              </a:spcBef>
              <a:buNone/>
            </a:pPr>
            <a:r>
              <a:rPr lang="de-DE" sz="1600" b="1" dirty="0">
                <a:latin typeface="Aptos"/>
                <a:cs typeface="Arial"/>
              </a:rPr>
              <a:t>Linda Jessen</a:t>
            </a:r>
            <a:endParaRPr lang="de-DE" sz="1600" dirty="0">
              <a:cs typeface="Arial"/>
            </a:endParaRPr>
          </a:p>
          <a:p>
            <a:pPr>
              <a:spcBef>
                <a:spcPts val="0"/>
              </a:spcBef>
              <a:buNone/>
            </a:pPr>
            <a:r>
              <a:rPr lang="de-DE" sz="1100" i="1" dirty="0">
                <a:latin typeface="Aptos"/>
                <a:cs typeface="Arial"/>
              </a:rPr>
              <a:t>Schreibzentrum LMU</a:t>
            </a:r>
          </a:p>
          <a:p>
            <a:pPr>
              <a:spcBef>
                <a:spcPts val="0"/>
              </a:spcBef>
              <a:buNone/>
            </a:pPr>
            <a:endParaRPr lang="de-DE" sz="1600" b="1" dirty="0">
              <a:latin typeface="Aptos"/>
              <a:cs typeface="Arial"/>
            </a:endParaRPr>
          </a:p>
          <a:p>
            <a:pPr>
              <a:spcBef>
                <a:spcPts val="0"/>
              </a:spcBef>
              <a:buNone/>
            </a:pPr>
            <a:endParaRPr lang="de-DE" sz="1600" b="1" dirty="0">
              <a:latin typeface="Aptos"/>
              <a:cs typeface="Arial"/>
            </a:endParaRPr>
          </a:p>
          <a:p>
            <a:pPr>
              <a:spcBef>
                <a:spcPts val="0"/>
              </a:spcBef>
              <a:buNone/>
            </a:pPr>
            <a:endParaRPr lang="de-DE" sz="1600" b="1" dirty="0">
              <a:latin typeface="Aptos"/>
              <a:cs typeface="Arial"/>
            </a:endParaRPr>
          </a:p>
          <a:p>
            <a:pPr>
              <a:spcBef>
                <a:spcPts val="0"/>
              </a:spcBef>
              <a:buNone/>
            </a:pPr>
            <a:endParaRPr lang="de-DE" sz="1600" b="1" dirty="0">
              <a:latin typeface="Aptos"/>
              <a:cs typeface="Arial"/>
            </a:endParaRPr>
          </a:p>
          <a:p>
            <a:pPr>
              <a:spcBef>
                <a:spcPts val="0"/>
              </a:spcBef>
              <a:buNone/>
            </a:pPr>
            <a:endParaRPr lang="de-DE" sz="1600" b="1" dirty="0">
              <a:latin typeface="Aptos"/>
              <a:cs typeface="Arial"/>
            </a:endParaRPr>
          </a:p>
          <a:p>
            <a:pPr>
              <a:spcBef>
                <a:spcPts val="0"/>
              </a:spcBef>
              <a:buNone/>
            </a:pPr>
            <a:endParaRPr lang="de-DE" sz="1600" b="1" dirty="0">
              <a:latin typeface="Aptos"/>
              <a:cs typeface="Arial"/>
            </a:endParaRPr>
          </a:p>
          <a:p>
            <a:pPr>
              <a:spcBef>
                <a:spcPts val="0"/>
              </a:spcBef>
              <a:buNone/>
            </a:pPr>
            <a:endParaRPr lang="de-DE" sz="1600" b="1" dirty="0">
              <a:latin typeface="Aptos"/>
              <a:cs typeface="Arial"/>
            </a:endParaRPr>
          </a:p>
          <a:p>
            <a:pPr>
              <a:spcBef>
                <a:spcPts val="0"/>
              </a:spcBef>
              <a:buNone/>
            </a:pPr>
            <a:endParaRPr lang="de-DE" sz="1600" b="1" dirty="0">
              <a:latin typeface="Aptos"/>
              <a:cs typeface="Arial"/>
            </a:endParaRPr>
          </a:p>
          <a:p>
            <a:pPr>
              <a:spcBef>
                <a:spcPts val="0"/>
              </a:spcBef>
              <a:buNone/>
            </a:pPr>
            <a:endParaRPr lang="de-DE" sz="1600" b="1" dirty="0">
              <a:latin typeface="Aptos"/>
              <a:cs typeface="Arial"/>
            </a:endParaRPr>
          </a:p>
          <a:p>
            <a:pPr>
              <a:spcBef>
                <a:spcPts val="0"/>
              </a:spcBef>
              <a:buNone/>
            </a:pPr>
            <a:endParaRPr lang="de-DE" sz="1600" b="1" dirty="0">
              <a:latin typeface="Aptos"/>
              <a:cs typeface="Arial"/>
            </a:endParaRPr>
          </a:p>
          <a:p>
            <a:pPr>
              <a:spcBef>
                <a:spcPts val="0"/>
              </a:spcBef>
              <a:buNone/>
            </a:pPr>
            <a:r>
              <a:rPr lang="de-DE" sz="1600" b="1">
                <a:latin typeface="Aptos"/>
                <a:cs typeface="Arial"/>
              </a:rPr>
              <a:t>Priyangan (Piri) </a:t>
            </a:r>
            <a:r>
              <a:rPr lang="de-DE" sz="1600" b="1" err="1">
                <a:latin typeface="Aptos"/>
                <a:cs typeface="Arial"/>
              </a:rPr>
              <a:t>Pushparajah</a:t>
            </a:r>
            <a:endParaRPr lang="de-DE" sz="1600">
              <a:latin typeface="Aptos"/>
              <a:cs typeface="Arial"/>
            </a:endParaRPr>
          </a:p>
          <a:p>
            <a:pPr>
              <a:spcBef>
                <a:spcPts val="0"/>
              </a:spcBef>
              <a:buNone/>
            </a:pPr>
            <a:r>
              <a:rPr lang="de-DE" sz="1100" i="1">
                <a:latin typeface="Aptos"/>
                <a:cs typeface="Arial"/>
              </a:rPr>
              <a:t>Geschäftsführer der Studierendenvertretung</a:t>
            </a:r>
            <a:endParaRPr lang="de-DE" sz="1100">
              <a:latin typeface="Aptos"/>
              <a:cs typeface="Arial"/>
            </a:endParaRPr>
          </a:p>
          <a:p>
            <a:pPr>
              <a:spcBef>
                <a:spcPts val="0"/>
              </a:spcBef>
              <a:buNone/>
            </a:pPr>
            <a:endParaRPr lang="de-DE" sz="1600" b="1" dirty="0">
              <a:latin typeface="Aptos"/>
              <a:cs typeface="Arial"/>
            </a:endParaRPr>
          </a:p>
          <a:p>
            <a:pPr>
              <a:spcBef>
                <a:spcPts val="0"/>
              </a:spcBef>
              <a:buNone/>
            </a:pPr>
            <a:r>
              <a:rPr lang="de-DE" sz="1600" b="1">
                <a:latin typeface="Aptos"/>
                <a:cs typeface="Arial"/>
              </a:rPr>
              <a:t>Sophie Renard</a:t>
            </a:r>
            <a:endParaRPr lang="de-DE"/>
          </a:p>
          <a:p>
            <a:pPr>
              <a:spcBef>
                <a:spcPts val="0"/>
              </a:spcBef>
              <a:buNone/>
            </a:pPr>
            <a:r>
              <a:rPr lang="de-DE" sz="1100" i="1" dirty="0">
                <a:latin typeface="Aptos"/>
                <a:cs typeface="Arial"/>
              </a:rPr>
              <a:t>PROF!L - Professionell in der Lehre</a:t>
            </a:r>
            <a:endParaRPr lang="de-DE" sz="1600" b="1" dirty="0">
              <a:latin typeface="Aptos"/>
              <a:cs typeface="Arial"/>
            </a:endParaRPr>
          </a:p>
          <a:p>
            <a:pPr>
              <a:spcBef>
                <a:spcPts val="0"/>
              </a:spcBef>
              <a:buNone/>
            </a:pPr>
            <a:endParaRPr lang="de-DE" sz="1600" b="1" dirty="0">
              <a:latin typeface="Aptos"/>
              <a:cs typeface="Arial"/>
            </a:endParaRPr>
          </a:p>
          <a:p>
            <a:pPr>
              <a:spcBef>
                <a:spcPts val="0"/>
              </a:spcBef>
              <a:buNone/>
            </a:pPr>
            <a:r>
              <a:rPr lang="de-DE" sz="1600" b="1" dirty="0">
                <a:latin typeface="Aptos"/>
                <a:cs typeface="Arial"/>
              </a:rPr>
              <a:t>Alicia (Alice) Schmidt </a:t>
            </a:r>
          </a:p>
          <a:p>
            <a:pPr>
              <a:spcBef>
                <a:spcPts val="0"/>
              </a:spcBef>
              <a:buNone/>
            </a:pPr>
            <a:r>
              <a:rPr lang="de-DE" sz="1100" i="1" dirty="0">
                <a:latin typeface="Aptos"/>
                <a:cs typeface="Arial"/>
              </a:rPr>
              <a:t>Leitung Queer Referat</a:t>
            </a:r>
          </a:p>
          <a:p>
            <a:pPr>
              <a:spcBef>
                <a:spcPts val="0"/>
              </a:spcBef>
              <a:buNone/>
            </a:pPr>
            <a:r>
              <a:rPr lang="de-DE" sz="1100" i="1" dirty="0">
                <a:latin typeface="Aptos"/>
                <a:cs typeface="Arial"/>
              </a:rPr>
              <a:t>Leitung Arbeitskreis Awareness der Studierendenvertretung</a:t>
            </a:r>
          </a:p>
          <a:p>
            <a:pPr>
              <a:spcBef>
                <a:spcPts val="0"/>
              </a:spcBef>
              <a:buNone/>
            </a:pPr>
            <a:endParaRPr lang="de-DE" sz="1600" b="1" dirty="0">
              <a:latin typeface="Aptos"/>
              <a:cs typeface="Arial"/>
            </a:endParaRPr>
          </a:p>
          <a:p>
            <a:pPr>
              <a:spcBef>
                <a:spcPts val="0"/>
              </a:spcBef>
              <a:buNone/>
            </a:pPr>
            <a:r>
              <a:rPr lang="de-DE" sz="1600" b="1" dirty="0">
                <a:latin typeface="Aptos"/>
                <a:cs typeface="Arial"/>
              </a:rPr>
              <a:t>Rebecca Schuler</a:t>
            </a:r>
          </a:p>
          <a:p>
            <a:pPr>
              <a:spcBef>
                <a:spcPts val="0"/>
              </a:spcBef>
              <a:buNone/>
            </a:pPr>
            <a:r>
              <a:rPr lang="de-DE" sz="1100" i="1" dirty="0">
                <a:latin typeface="Aptos"/>
                <a:cs typeface="Arial"/>
              </a:rPr>
              <a:t>Deutschdidaktik/DaZ</a:t>
            </a:r>
          </a:p>
          <a:p>
            <a:pPr>
              <a:spcBef>
                <a:spcPts val="0"/>
              </a:spcBef>
              <a:buNone/>
            </a:pPr>
            <a:endParaRPr lang="de-DE" sz="1600" b="1" dirty="0">
              <a:latin typeface="Aptos"/>
              <a:cs typeface="Arial"/>
            </a:endParaRPr>
          </a:p>
          <a:p>
            <a:pPr>
              <a:spcBef>
                <a:spcPts val="0"/>
              </a:spcBef>
              <a:buNone/>
            </a:pPr>
            <a:r>
              <a:rPr lang="de-DE" sz="1600" b="1" dirty="0">
                <a:latin typeface="Aptos"/>
                <a:cs typeface="Arial"/>
              </a:rPr>
              <a:t>Margit Weber</a:t>
            </a:r>
          </a:p>
          <a:p>
            <a:pPr>
              <a:spcBef>
                <a:spcPts val="0"/>
              </a:spcBef>
              <a:buNone/>
            </a:pPr>
            <a:r>
              <a:rPr lang="de-DE" sz="1100" i="1" dirty="0">
                <a:latin typeface="Aptos"/>
                <a:cs typeface="Arial"/>
                <a:sym typeface="Wingdings"/>
              </a:rPr>
              <a:t>Vizepräsidentin</a:t>
            </a:r>
            <a:r>
              <a:rPr lang="de-DE" sz="1100" i="1" dirty="0">
                <a:latin typeface="Aptos"/>
                <a:cs typeface="Arial"/>
              </a:rPr>
              <a:t> für Chancengerechtigkeit, Talentförderung und Diversität </a:t>
            </a:r>
          </a:p>
          <a:p>
            <a:pPr>
              <a:spcBef>
                <a:spcPts val="0"/>
              </a:spcBef>
              <a:buNone/>
            </a:pPr>
            <a:endParaRPr lang="de-DE" sz="1600" b="1" dirty="0">
              <a:latin typeface="Aptos"/>
              <a:cs typeface="Arial"/>
            </a:endParaRPr>
          </a:p>
          <a:p>
            <a:pPr>
              <a:spcBef>
                <a:spcPts val="0"/>
              </a:spcBef>
              <a:buNone/>
            </a:pPr>
            <a:r>
              <a:rPr lang="de-DE" sz="1600" b="1" dirty="0">
                <a:latin typeface="Aptos"/>
                <a:cs typeface="Arial"/>
              </a:rPr>
              <a:t>Eva Wilhelm</a:t>
            </a:r>
            <a:endParaRPr lang="de-DE" sz="1600" dirty="0">
              <a:cs typeface="Arial"/>
            </a:endParaRPr>
          </a:p>
          <a:p>
            <a:pPr>
              <a:spcBef>
                <a:spcPts val="0"/>
              </a:spcBef>
              <a:buNone/>
            </a:pPr>
            <a:r>
              <a:rPr lang="de-DE" sz="1100" i="1" dirty="0">
                <a:latin typeface="Aptos"/>
                <a:cs typeface="Arial"/>
              </a:rPr>
              <a:t>AK LMU inklusiv</a:t>
            </a:r>
          </a:p>
          <a:p>
            <a:pPr>
              <a:spcBef>
                <a:spcPts val="0"/>
              </a:spcBef>
              <a:buNone/>
            </a:pPr>
            <a:endParaRPr lang="de-DE" sz="1600" b="1" dirty="0">
              <a:latin typeface="Aptos"/>
              <a:cs typeface="Arial"/>
            </a:endParaRPr>
          </a:p>
          <a:p>
            <a:pPr>
              <a:spcBef>
                <a:spcPts val="0"/>
              </a:spcBef>
              <a:buNone/>
            </a:pPr>
            <a:r>
              <a:rPr lang="de-DE" sz="3200" b="1" i="1" dirty="0">
                <a:solidFill>
                  <a:srgbClr val="00883A"/>
                </a:solidFill>
                <a:latin typeface="Aptos"/>
                <a:cs typeface="Arial"/>
              </a:rPr>
              <a:t>… und viele mehr!</a:t>
            </a:r>
            <a:endParaRPr lang="de-DE" sz="3200" i="1" dirty="0">
              <a:solidFill>
                <a:srgbClr val="00883A"/>
              </a:solidFill>
              <a:cs typeface="Arial"/>
            </a:endParaRPr>
          </a:p>
          <a:p>
            <a:pPr>
              <a:buNone/>
            </a:pPr>
            <a:endParaRPr lang="de-DE" dirty="0"/>
          </a:p>
          <a:p>
            <a:pPr>
              <a:buNone/>
            </a:pPr>
            <a:endParaRPr lang="de-DE" dirty="0"/>
          </a:p>
          <a:p>
            <a:pPr>
              <a:buNone/>
            </a:pPr>
            <a:endParaRPr lang="de-DE" dirty="0"/>
          </a:p>
        </p:txBody>
      </p:sp>
    </p:spTree>
    <p:extLst>
      <p:ext uri="{BB962C8B-B14F-4D97-AF65-F5344CB8AC3E}">
        <p14:creationId xmlns:p14="http://schemas.microsoft.com/office/powerpoint/2010/main" val="3315019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F8EA4-9BED-EE06-C62B-ACF997E5086C}"/>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DC1B968B-DDF1-A98D-F87D-FB8D3DB77192}"/>
              </a:ext>
            </a:extLst>
          </p:cNvPr>
          <p:cNvSpPr txBox="1">
            <a:spLocks noGrp="1"/>
          </p:cNvSpPr>
          <p:nvPr>
            <p:ph type="title" idx="4294967295"/>
          </p:nvPr>
        </p:nvSpPr>
        <p:spPr>
          <a:xfrm>
            <a:off x="838200" y="1925715"/>
            <a:ext cx="7359869"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defRPr/>
            </a:pPr>
            <a:r>
              <a:rPr kumimoji="0" lang="de-DE" sz="4400" b="1" i="0" u="none" strike="noStrike" kern="1200" cap="none" spc="0" normalizeH="0" baseline="0" noProof="0">
                <a:ln>
                  <a:noFill/>
                </a:ln>
                <a:solidFill>
                  <a:schemeClr val="bg1"/>
                </a:solidFill>
                <a:effectLst/>
                <a:uLnTx/>
                <a:uFillTx/>
                <a:latin typeface="Arial"/>
                <a:cs typeface="Arial"/>
              </a:rPr>
              <a:t>Kontakt</a:t>
            </a:r>
            <a:r>
              <a:rPr lang="de-DE" b="1">
                <a:solidFill>
                  <a:schemeClr val="bg1"/>
                </a:solidFill>
                <a:latin typeface="Arial"/>
                <a:cs typeface="Arial"/>
              </a:rPr>
              <a:t> für Dozierende</a:t>
            </a:r>
            <a:endParaRPr kumimoji="0" lang="de-DE" sz="44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endParaRPr>
          </a:p>
        </p:txBody>
      </p:sp>
      <p:sp>
        <p:nvSpPr>
          <p:cNvPr id="3" name="Inhaltsplatzhalter 2">
            <a:extLst>
              <a:ext uri="{FF2B5EF4-FFF2-40B4-BE49-F238E27FC236}">
                <a16:creationId xmlns:a16="http://schemas.microsoft.com/office/drawing/2014/main" id="{4C490A23-862B-7B90-65CC-1E32F47EA0D0}"/>
              </a:ext>
            </a:extLst>
          </p:cNvPr>
          <p:cNvSpPr>
            <a:spLocks noGrp="1"/>
          </p:cNvSpPr>
          <p:nvPr>
            <p:ph idx="1"/>
          </p:nvPr>
        </p:nvSpPr>
        <p:spPr>
          <a:xfrm>
            <a:off x="838201" y="3048000"/>
            <a:ext cx="7073348" cy="3244816"/>
          </a:xfrm>
          <a:noFill/>
        </p:spPr>
        <p:txBody>
          <a:bodyPr vert="horz" lIns="91440" tIns="45720" rIns="91440" bIns="45720" rtlCol="0" anchor="t">
            <a:normAutofit/>
          </a:bodyPr>
          <a:lstStyle/>
          <a:p>
            <a:pPr marL="0" indent="0">
              <a:buNone/>
            </a:pPr>
            <a:r>
              <a:rPr lang="de-DE" sz="2400" b="1">
                <a:solidFill>
                  <a:schemeClr val="bg1"/>
                </a:solidFill>
              </a:rPr>
              <a:t>Sie haben Fragen zu den Folien &amp; Inhalten?</a:t>
            </a:r>
          </a:p>
          <a:p>
            <a:pPr marL="0" indent="0">
              <a:buNone/>
            </a:pPr>
            <a:r>
              <a:rPr lang="de-DE" sz="2400" b="1">
                <a:solidFill>
                  <a:schemeClr val="bg1"/>
                </a:solidFill>
              </a:rPr>
              <a:t>Sie haben Wünsche, Anregungen oder Kritik?</a:t>
            </a:r>
          </a:p>
          <a:p>
            <a:pPr marL="0" indent="0">
              <a:buNone/>
            </a:pPr>
            <a:endParaRPr lang="de-DE" sz="1800" b="1">
              <a:solidFill>
                <a:schemeClr val="bg1"/>
              </a:solidFill>
            </a:endParaRPr>
          </a:p>
          <a:p>
            <a:pPr marL="0" indent="0">
              <a:buNone/>
            </a:pPr>
            <a:r>
              <a:rPr lang="de-DE" sz="1800" b="1">
                <a:solidFill>
                  <a:schemeClr val="bg1"/>
                </a:solidFill>
                <a:latin typeface="Arial"/>
                <a:cs typeface="Arial"/>
              </a:rPr>
              <a:t>Kontaktieren Sie mich gerne! Ihre Meinung ist uns wichtig!</a:t>
            </a:r>
            <a:endParaRPr lang="de-DE" sz="2400" b="1">
              <a:solidFill>
                <a:schemeClr val="bg1"/>
              </a:solidFill>
            </a:endParaRPr>
          </a:p>
          <a:p>
            <a:pPr marL="0" indent="0">
              <a:buNone/>
            </a:pPr>
            <a:endParaRPr lang="de-DE" sz="2400" b="1">
              <a:solidFill>
                <a:schemeClr val="bg1"/>
              </a:solidFill>
            </a:endParaRPr>
          </a:p>
          <a:p>
            <a:pPr marL="0" indent="0">
              <a:buNone/>
            </a:pPr>
            <a:r>
              <a:rPr lang="de-DE" sz="2000" b="1">
                <a:solidFill>
                  <a:schemeClr val="bg1"/>
                </a:solidFill>
              </a:rPr>
              <a:t>Andreas Janka</a:t>
            </a:r>
            <a:endParaRPr lang="de-DE" sz="2000">
              <a:solidFill>
                <a:schemeClr val="bg1"/>
              </a:solidFill>
            </a:endParaRPr>
          </a:p>
          <a:p>
            <a:pPr marL="0" lvl="1" indent="0">
              <a:buNone/>
            </a:pPr>
            <a:r>
              <a:rPr lang="de-DE" sz="1600">
                <a:solidFill>
                  <a:schemeClr val="bg1"/>
                </a:solidFill>
                <a:latin typeface="Aptos"/>
                <a:cs typeface="Arial"/>
                <a:hlinkClick r:id="rId3">
                  <a:extLst>
                    <a:ext uri="{A12FA001-AC4F-418D-AE19-62706E023703}">
                      <ahyp:hlinkClr xmlns:ahyp="http://schemas.microsoft.com/office/drawing/2018/hyperlinkcolor" val="tx"/>
                    </a:ext>
                  </a:extLst>
                </a:hlinkClick>
              </a:rPr>
              <a:t>Andreas.Janka@edu.lmu.de</a:t>
            </a:r>
            <a:r>
              <a:rPr lang="de-DE" sz="1600">
                <a:solidFill>
                  <a:schemeClr val="bg1"/>
                </a:solidFill>
                <a:latin typeface="Aptos"/>
                <a:cs typeface="Arial"/>
              </a:rPr>
              <a:t> </a:t>
            </a:r>
          </a:p>
          <a:p>
            <a:pPr marL="0" lvl="1" indent="0">
              <a:buNone/>
            </a:pPr>
            <a:r>
              <a:rPr lang="de-DE" sz="1600">
                <a:solidFill>
                  <a:schemeClr val="bg1"/>
                </a:solidFill>
                <a:latin typeface="Aptos"/>
                <a:cs typeface="Arial"/>
                <a:hlinkClick r:id="rId4">
                  <a:extLst>
                    <a:ext uri="{A12FA001-AC4F-418D-AE19-62706E023703}">
                      <ahyp:hlinkClr xmlns:ahyp="http://schemas.microsoft.com/office/drawing/2018/hyperlinkcolor" val="tx"/>
                    </a:ext>
                  </a:extLst>
                </a:hlinkClick>
              </a:rPr>
              <a:t>https://www.edu.lmu.de/basis-inklusion/index.html</a:t>
            </a:r>
            <a:endParaRPr lang="de-DE" sz="1600">
              <a:solidFill>
                <a:schemeClr val="bg1"/>
              </a:solidFill>
              <a:highlight>
                <a:srgbClr val="FFFF00"/>
              </a:highlight>
              <a:latin typeface="Aptos"/>
              <a:cs typeface="Arial"/>
            </a:endParaRPr>
          </a:p>
        </p:txBody>
      </p:sp>
      <p:pic>
        <p:nvPicPr>
          <p:cNvPr id="5" name="Grafik 4" descr="Foto: Andreas Janka">
            <a:extLst>
              <a:ext uri="{FF2B5EF4-FFF2-40B4-BE49-F238E27FC236}">
                <a16:creationId xmlns:a16="http://schemas.microsoft.com/office/drawing/2014/main" id="{5571C700-067A-A0EA-E1FD-CB02C2350152}"/>
              </a:ext>
            </a:extLst>
          </p:cNvPr>
          <p:cNvPicPr>
            <a:picLocks noChangeAspect="1"/>
          </p:cNvPicPr>
          <p:nvPr/>
        </p:nvPicPr>
        <p:blipFill>
          <a:blip r:embed="rId5">
            <a:extLst>
              <a:ext uri="{28A0092B-C50C-407E-A947-70E740481C1C}">
                <a14:useLocalDpi xmlns:a14="http://schemas.microsoft.com/office/drawing/2010/main" val="0"/>
              </a:ext>
            </a:extLst>
          </a:blip>
          <a:srcRect t="10491"/>
          <a:stretch>
            <a:fillRect/>
          </a:stretch>
        </p:blipFill>
        <p:spPr>
          <a:xfrm>
            <a:off x="8064963" y="1450848"/>
            <a:ext cx="3686962" cy="5042027"/>
          </a:xfrm>
          <a:prstGeom prst="rect">
            <a:avLst/>
          </a:prstGeom>
        </p:spPr>
      </p:pic>
    </p:spTree>
    <p:extLst>
      <p:ext uri="{BB962C8B-B14F-4D97-AF65-F5344CB8AC3E}">
        <p14:creationId xmlns:p14="http://schemas.microsoft.com/office/powerpoint/2010/main" val="3726326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4B9CFE3C-1A33-1FA2-66A7-D03F300EA395}"/>
              </a:ext>
            </a:extLst>
          </p:cNvPr>
          <p:cNvSpPr txBox="1">
            <a:spLocks noGrp="1"/>
          </p:cNvSpPr>
          <p:nvPr>
            <p:ph type="title" idx="4294967295"/>
          </p:nvPr>
        </p:nvSpPr>
        <p:spPr>
          <a:xfrm>
            <a:off x="838200" y="1925715"/>
            <a:ext cx="7359869"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a:defRPr/>
            </a:pPr>
            <a:r>
              <a:rPr kumimoji="0" lang="de-DE" sz="4400" b="1" i="0" u="none" strike="noStrike" kern="1200" cap="none" spc="0" normalizeH="0" baseline="0" noProof="0">
                <a:ln>
                  <a:noFill/>
                </a:ln>
                <a:solidFill>
                  <a:schemeClr val="bg1"/>
                </a:solidFill>
                <a:effectLst/>
                <a:uLnTx/>
                <a:uFillTx/>
                <a:latin typeface="Arial"/>
                <a:cs typeface="Arial"/>
              </a:rPr>
              <a:t>Kontakt</a:t>
            </a:r>
            <a:r>
              <a:rPr lang="de-DE" b="1">
                <a:solidFill>
                  <a:schemeClr val="bg1"/>
                </a:solidFill>
                <a:latin typeface="Arial"/>
                <a:cs typeface="Arial"/>
              </a:rPr>
              <a:t> für Studierende</a:t>
            </a:r>
            <a:endParaRPr kumimoji="0" lang="de-DE" sz="44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endParaRPr>
          </a:p>
        </p:txBody>
      </p:sp>
      <p:sp>
        <p:nvSpPr>
          <p:cNvPr id="3" name="Inhaltsplatzhalter 2">
            <a:extLst>
              <a:ext uri="{FF2B5EF4-FFF2-40B4-BE49-F238E27FC236}">
                <a16:creationId xmlns:a16="http://schemas.microsoft.com/office/drawing/2014/main" id="{8EC794B2-3C9C-1AD7-7439-F235EA74E6E2}"/>
              </a:ext>
            </a:extLst>
          </p:cNvPr>
          <p:cNvSpPr>
            <a:spLocks noGrp="1"/>
          </p:cNvSpPr>
          <p:nvPr>
            <p:ph idx="1"/>
          </p:nvPr>
        </p:nvSpPr>
        <p:spPr>
          <a:xfrm>
            <a:off x="838201" y="3048000"/>
            <a:ext cx="7073348" cy="3244816"/>
          </a:xfrm>
          <a:noFill/>
        </p:spPr>
        <p:txBody>
          <a:bodyPr vert="horz" lIns="91440" tIns="45720" rIns="91440" bIns="45720" rtlCol="0" anchor="t">
            <a:normAutofit/>
          </a:bodyPr>
          <a:lstStyle/>
          <a:p>
            <a:pPr marL="0" indent="0">
              <a:buNone/>
            </a:pPr>
            <a:r>
              <a:rPr lang="de-DE" sz="2400" b="1" dirty="0">
                <a:solidFill>
                  <a:schemeClr val="bg1"/>
                </a:solidFill>
              </a:rPr>
              <a:t>Ihr habt Fragen zu den Folien &amp; Inhalten?</a:t>
            </a:r>
          </a:p>
          <a:p>
            <a:pPr marL="0" indent="0">
              <a:buNone/>
            </a:pPr>
            <a:r>
              <a:rPr lang="de-DE" sz="2400" b="1" dirty="0">
                <a:solidFill>
                  <a:schemeClr val="bg1"/>
                </a:solidFill>
              </a:rPr>
              <a:t>Wünsche, Anregungen oder Kritik?</a:t>
            </a:r>
          </a:p>
          <a:p>
            <a:pPr marL="0" indent="0">
              <a:buNone/>
            </a:pPr>
            <a:endParaRPr lang="de-DE" sz="1800" b="1" dirty="0">
              <a:solidFill>
                <a:schemeClr val="bg1"/>
              </a:solidFill>
            </a:endParaRPr>
          </a:p>
          <a:p>
            <a:pPr marL="0" indent="0">
              <a:buNone/>
            </a:pPr>
            <a:r>
              <a:rPr lang="de-DE" sz="1800" b="1" dirty="0">
                <a:solidFill>
                  <a:schemeClr val="bg1"/>
                </a:solidFill>
                <a:latin typeface="Arial"/>
                <a:cs typeface="Arial"/>
              </a:rPr>
              <a:t>Kontaktiert uns gerne! Eure Meinung ist uns wichtig!</a:t>
            </a:r>
            <a:endParaRPr lang="de-DE" sz="2400" b="1" dirty="0">
              <a:solidFill>
                <a:schemeClr val="bg1"/>
              </a:solidFill>
            </a:endParaRPr>
          </a:p>
          <a:p>
            <a:pPr marL="0" indent="0">
              <a:buNone/>
            </a:pPr>
            <a:endParaRPr lang="de-DE" sz="2400" b="1" dirty="0">
              <a:solidFill>
                <a:schemeClr val="bg1"/>
              </a:solidFill>
            </a:endParaRPr>
          </a:p>
          <a:p>
            <a:pPr marL="0" indent="0">
              <a:buNone/>
            </a:pPr>
            <a:r>
              <a:rPr lang="de-DE" sz="2000" b="1" dirty="0">
                <a:solidFill>
                  <a:schemeClr val="bg1"/>
                </a:solidFill>
                <a:latin typeface="Arial"/>
                <a:cs typeface="Arial"/>
              </a:rPr>
              <a:t>Arbeitskreis Awareness der Studierendenvertretung</a:t>
            </a:r>
            <a:br>
              <a:rPr lang="de-DE" sz="1600" dirty="0">
                <a:latin typeface="Aptos"/>
                <a:cs typeface="Arial"/>
              </a:rPr>
            </a:br>
            <a:r>
              <a:rPr lang="de-DE" sz="1600" dirty="0">
                <a:solidFill>
                  <a:schemeClr val="bg1"/>
                </a:solidFill>
                <a:latin typeface="Arial"/>
                <a:cs typeface="Arial"/>
              </a:rPr>
              <a:t>ak-awareness@stuve.uni-muenchen.de</a:t>
            </a:r>
            <a:endParaRPr lang="de-DE" sz="1600" dirty="0">
              <a:solidFill>
                <a:schemeClr val="bg1"/>
              </a:solidFill>
              <a:latin typeface="Aptos"/>
              <a:cs typeface="Arial"/>
            </a:endParaRPr>
          </a:p>
        </p:txBody>
      </p:sp>
      <p:pic>
        <p:nvPicPr>
          <p:cNvPr id="4" name="Picture 3">
            <a:extLst>
              <a:ext uri="{FF2B5EF4-FFF2-40B4-BE49-F238E27FC236}">
                <a16:creationId xmlns:a16="http://schemas.microsoft.com/office/drawing/2014/main" id="{EDDEA78D-A625-BE75-CE14-E8E77CB487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4728" y="1925715"/>
            <a:ext cx="3269071" cy="4084320"/>
          </a:xfrm>
          <a:prstGeom prst="rect">
            <a:avLst/>
          </a:prstGeom>
        </p:spPr>
      </p:pic>
    </p:spTree>
    <p:extLst>
      <p:ext uri="{BB962C8B-B14F-4D97-AF65-F5344CB8AC3E}">
        <p14:creationId xmlns:p14="http://schemas.microsoft.com/office/powerpoint/2010/main" val="103571104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442</TotalTime>
  <Words>3731</Words>
  <Application>Microsoft Office PowerPoint</Application>
  <PresentationFormat>Breitbild</PresentationFormat>
  <Paragraphs>388</Paragraphs>
  <Slides>19</Slides>
  <Notes>16</Notes>
  <HiddenSlides>0</HiddenSlides>
  <MMClips>6</MMClips>
  <ScaleCrop>false</ScaleCrop>
  <HeadingPairs>
    <vt:vector size="4" baseType="variant">
      <vt:variant>
        <vt:lpstr>Design</vt:lpstr>
      </vt:variant>
      <vt:variant>
        <vt:i4>1</vt:i4>
      </vt:variant>
      <vt:variant>
        <vt:lpstr>Folientitel</vt:lpstr>
      </vt:variant>
      <vt:variant>
        <vt:i4>19</vt:i4>
      </vt:variant>
    </vt:vector>
  </HeadingPairs>
  <TitlesOfParts>
    <vt:vector size="20" baseType="lpstr">
      <vt:lpstr>Office</vt:lpstr>
      <vt:lpstr>Diversitätssensibler Einstieg in Lehrveranstaltungen</vt:lpstr>
      <vt:lpstr>PowerPoint-Präsentation</vt:lpstr>
      <vt:lpstr>Willkommen in der Lehrveranstaltung  [Platzhalter]</vt:lpstr>
      <vt:lpstr>Anrede</vt:lpstr>
      <vt:lpstr>Besondere Bedürfnisse</vt:lpstr>
      <vt:lpstr>Nachteilsausgleich</vt:lpstr>
      <vt:lpstr>Unterstützungsmöglichkeiten für Studierende auf einen Blick (Für weitere Infos auf die Buttons klicken.)</vt:lpstr>
      <vt:lpstr>Umgang im Seminar: Was ist Ihnen wichtig?</vt:lpstr>
      <vt:lpstr>Code of Conduct: [fakultätsspezifisch einfügen]   </vt:lpstr>
      <vt:lpstr>Fortbildungsmöglichkeiten Training, Workshops, Selbstreflektion </vt:lpstr>
      <vt:lpstr>Anhang für Dozierende</vt:lpstr>
      <vt:lpstr>PowerPoint-Präsentation</vt:lpstr>
      <vt:lpstr>PowerPoint-Präsentation</vt:lpstr>
      <vt:lpstr>PowerPoint-Präsentation</vt:lpstr>
      <vt:lpstr>PowerPoint-Präsentation</vt:lpstr>
      <vt:lpstr>PowerPoint-Präsentation</vt:lpstr>
      <vt:lpstr>PowerPoint-Präsentation</vt:lpstr>
      <vt:lpstr>Kontakt für Dozierende</vt:lpstr>
      <vt:lpstr>Kontakt für Studierende</vt:lpstr>
    </vt:vector>
  </TitlesOfParts>
  <Company>Uni Bamberg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Willkommen in der Lehrveranstaltung [Platzhalter]</dc:title>
  <dc:creator>Mach-Würth, Julia</dc:creator>
  <cp:lastModifiedBy>Queer Referat</cp:lastModifiedBy>
  <cp:revision>351</cp:revision>
  <dcterms:created xsi:type="dcterms:W3CDTF">2025-02-17T07:57:24Z</dcterms:created>
  <dcterms:modified xsi:type="dcterms:W3CDTF">2026-10-12T06:39:57Z</dcterms:modified>
</cp:coreProperties>
</file>