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8" r:id="rId3"/>
    <p:sldId id="259" r:id="rId4"/>
    <p:sldId id="540" r:id="rId5"/>
    <p:sldId id="541" r:id="rId6"/>
    <p:sldId id="261" r:id="rId7"/>
    <p:sldId id="269" r:id="rId8"/>
    <p:sldId id="272" r:id="rId9"/>
    <p:sldId id="539" r:id="rId10"/>
    <p:sldId id="257" r:id="rId11"/>
    <p:sldId id="262" r:id="rId12"/>
    <p:sldId id="263" r:id="rId13"/>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a:srgbClr val="00823B"/>
    <a:srgbClr val="009242"/>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5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821F8A4-F962-4A5D-9CBB-25D38502C45E}" type="datetimeFigureOut">
              <a:rPr lang="de-DE" smtClean="0"/>
              <a:t>25.09.2025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C59CE91-9E8C-4926-A667-7BFAB8028E40}" type="slidenum">
              <a:rPr lang="de-DE" smtClean="0"/>
              <a:t>‹Nr.›</a:t>
            </a:fld>
            <a:endParaRPr lang="de-DE"/>
          </a:p>
        </p:txBody>
      </p:sp>
    </p:spTree>
    <p:extLst>
      <p:ext uri="{BB962C8B-B14F-4D97-AF65-F5344CB8AC3E}">
        <p14:creationId xmlns:p14="http://schemas.microsoft.com/office/powerpoint/2010/main" val="155563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de-DE" sz="1200" dirty="0">
              <a:latin typeface="LMU CompatilFact" panose="02000500060000020003"/>
            </a:endParaRP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1CAD0D-262D-F145-A422-6EFA995C351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4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tx1"/>
              </a:solidFill>
            </a:endParaRP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1CAD0D-262D-F145-A422-6EFA995C351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38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tx1"/>
              </a:solidFill>
            </a:endParaRP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1CAD0D-262D-F145-A422-6EFA995C351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96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59CE91-9E8C-4926-A667-7BFAB8028E40}" type="slidenum">
              <a:rPr lang="de-DE" smtClean="0"/>
              <a:t>11</a:t>
            </a:fld>
            <a:endParaRPr lang="de-DE"/>
          </a:p>
        </p:txBody>
      </p:sp>
    </p:spTree>
    <p:extLst>
      <p:ext uri="{BB962C8B-B14F-4D97-AF65-F5344CB8AC3E}">
        <p14:creationId xmlns:p14="http://schemas.microsoft.com/office/powerpoint/2010/main" val="385568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46018890-DB3F-4B8F-BFA4-834FAA27F960}" type="datetimeFigureOut">
              <a:rPr lang="de-DE" altLang="de-DE"/>
              <a:pPr>
                <a:defRPr/>
              </a:pPr>
              <a:t>25.09.2025</a:t>
            </a:fld>
            <a:endParaRPr lang="de-DE" altLang="de-DE"/>
          </a:p>
        </p:txBody>
      </p:sp>
      <p:sp>
        <p:nvSpPr>
          <p:cNvPr id="5"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6"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D111B52A-F8E7-44F1-8E59-DDA51D826A60}" type="slidenum">
              <a:rPr lang="de-DE" altLang="de-DE"/>
              <a:pPr/>
              <a:t>‹Nr.›</a:t>
            </a:fld>
            <a:endParaRPr lang="de-DE" altLang="de-DE"/>
          </a:p>
        </p:txBody>
      </p:sp>
    </p:spTree>
    <p:extLst>
      <p:ext uri="{BB962C8B-B14F-4D97-AF65-F5344CB8AC3E}">
        <p14:creationId xmlns:p14="http://schemas.microsoft.com/office/powerpoint/2010/main" val="70854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21185B51-F90C-44E3-B7D0-DF24572588FA}" type="datetimeFigureOut">
              <a:rPr lang="de-DE" altLang="de-DE"/>
              <a:pPr>
                <a:defRPr/>
              </a:pPr>
              <a:t>25.09.2025</a:t>
            </a:fld>
            <a:endParaRPr lang="de-DE" altLang="de-DE"/>
          </a:p>
        </p:txBody>
      </p:sp>
      <p:sp>
        <p:nvSpPr>
          <p:cNvPr id="5"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6"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8E83EBCF-F6CB-4A7F-ADB1-43ECD79B31CE}" type="slidenum">
              <a:rPr lang="de-DE" altLang="de-DE"/>
              <a:pPr/>
              <a:t>‹Nr.›</a:t>
            </a:fld>
            <a:endParaRPr lang="de-DE" altLang="de-DE"/>
          </a:p>
        </p:txBody>
      </p:sp>
    </p:spTree>
    <p:extLst>
      <p:ext uri="{BB962C8B-B14F-4D97-AF65-F5344CB8AC3E}">
        <p14:creationId xmlns:p14="http://schemas.microsoft.com/office/powerpoint/2010/main" val="414287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7AE71723-9171-4F00-872F-17FFBBB5FDAD}" type="datetimeFigureOut">
              <a:rPr lang="de-DE" altLang="de-DE"/>
              <a:pPr>
                <a:defRPr/>
              </a:pPr>
              <a:t>25.09.2025</a:t>
            </a:fld>
            <a:endParaRPr lang="de-DE" altLang="de-DE"/>
          </a:p>
        </p:txBody>
      </p:sp>
      <p:sp>
        <p:nvSpPr>
          <p:cNvPr id="5"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6"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C6C5F08B-EAFA-4BD5-B196-ABCF70A27B54}" type="slidenum">
              <a:rPr lang="de-DE" altLang="de-DE"/>
              <a:pPr/>
              <a:t>‹Nr.›</a:t>
            </a:fld>
            <a:endParaRPr lang="de-DE" altLang="de-DE"/>
          </a:p>
        </p:txBody>
      </p:sp>
    </p:spTree>
    <p:extLst>
      <p:ext uri="{BB962C8B-B14F-4D97-AF65-F5344CB8AC3E}">
        <p14:creationId xmlns:p14="http://schemas.microsoft.com/office/powerpoint/2010/main" val="318096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8" name="Textplatzhalter 6">
            <a:extLst>
              <a:ext uri="{FF2B5EF4-FFF2-40B4-BE49-F238E27FC236}">
                <a16:creationId xmlns:a16="http://schemas.microsoft.com/office/drawing/2014/main" id="{61DF7720-7E46-0340-BCE7-71A2014BEE01}"/>
              </a:ext>
            </a:extLst>
          </p:cNvPr>
          <p:cNvSpPr>
            <a:spLocks noGrp="1"/>
          </p:cNvSpPr>
          <p:nvPr>
            <p:ph type="body" sz="quarter" idx="13" hasCustomPrompt="1"/>
          </p:nvPr>
        </p:nvSpPr>
        <p:spPr>
          <a:xfrm>
            <a:off x="334800" y="2160000"/>
            <a:ext cx="5400000" cy="1440000"/>
          </a:xfrm>
          <a:prstGeom prst="rect">
            <a:avLst/>
          </a:prstGeom>
        </p:spPr>
        <p:txBody>
          <a:bodyPr lIns="0" tIns="0" rIns="0" bIns="0"/>
          <a:lstStyle>
            <a:lvl1pPr marL="0" indent="0">
              <a:lnSpc>
                <a:spcPts val="2520"/>
              </a:lnSpc>
              <a:spcBef>
                <a:spcPts val="0"/>
              </a:spcBef>
              <a:buFontTx/>
              <a:buNone/>
              <a:defRPr sz="2100" b="1" i="0" baseline="0">
                <a:latin typeface="Arial" panose="020B0604020202020204" pitchFamily="34" charset="0"/>
              </a:defRPr>
            </a:lvl1pPr>
            <a:lvl2pPr>
              <a:buFontTx/>
              <a:buNone/>
              <a:defRPr sz="2100" b="1" i="0" baseline="0">
                <a:latin typeface="Arial" panose="020B0604020202020204" pitchFamily="34" charset="0"/>
              </a:defRPr>
            </a:lvl2pPr>
            <a:lvl3pPr>
              <a:buFontTx/>
              <a:buNone/>
              <a:defRPr sz="2100" b="1" i="0" baseline="0">
                <a:latin typeface="Arial" panose="020B0604020202020204" pitchFamily="34" charset="0"/>
              </a:defRPr>
            </a:lvl3pPr>
            <a:lvl4pPr>
              <a:buFontTx/>
              <a:buNone/>
              <a:defRPr sz="2100" b="1" i="0" baseline="0">
                <a:latin typeface="Arial" panose="020B0604020202020204" pitchFamily="34" charset="0"/>
              </a:defRPr>
            </a:lvl4pPr>
            <a:lvl5pPr>
              <a:buFontTx/>
              <a:buNone/>
              <a:defRPr sz="2100" b="1" i="0" baseline="0">
                <a:latin typeface="Arial" panose="020B0604020202020204" pitchFamily="34" charset="0"/>
              </a:defRPr>
            </a:lvl5pPr>
          </a:lstStyle>
          <a:p>
            <a:pPr lvl="0"/>
            <a:r>
              <a:rPr lang="de-DE" dirty="0"/>
              <a:t>1. Erstes Kapitel</a:t>
            </a:r>
          </a:p>
        </p:txBody>
      </p:sp>
    </p:spTree>
    <p:extLst>
      <p:ext uri="{BB962C8B-B14F-4D97-AF65-F5344CB8AC3E}">
        <p14:creationId xmlns:p14="http://schemas.microsoft.com/office/powerpoint/2010/main" val="69834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0A230E74-EDED-46E8-B385-0B936F85638E}" type="datetimeFigureOut">
              <a:rPr lang="de-DE" altLang="de-DE"/>
              <a:pPr>
                <a:defRPr/>
              </a:pPr>
              <a:t>25.09.2025</a:t>
            </a:fld>
            <a:endParaRPr lang="de-DE" altLang="de-DE"/>
          </a:p>
        </p:txBody>
      </p:sp>
      <p:sp>
        <p:nvSpPr>
          <p:cNvPr id="5"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6"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F759BF29-D73A-4B06-A8E1-D5A52B4897D1}" type="slidenum">
              <a:rPr lang="de-DE" altLang="de-DE"/>
              <a:pPr/>
              <a:t>‹Nr.›</a:t>
            </a:fld>
            <a:endParaRPr lang="de-DE" altLang="de-DE"/>
          </a:p>
        </p:txBody>
      </p:sp>
    </p:spTree>
    <p:extLst>
      <p:ext uri="{BB962C8B-B14F-4D97-AF65-F5344CB8AC3E}">
        <p14:creationId xmlns:p14="http://schemas.microsoft.com/office/powerpoint/2010/main" val="419836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D282618D-A0BE-48F0-9BAE-A5D1CD95C714}" type="datetimeFigureOut">
              <a:rPr lang="de-DE" altLang="de-DE"/>
              <a:pPr>
                <a:defRPr/>
              </a:pPr>
              <a:t>25.09.2025</a:t>
            </a:fld>
            <a:endParaRPr lang="de-DE" altLang="de-DE"/>
          </a:p>
        </p:txBody>
      </p:sp>
      <p:sp>
        <p:nvSpPr>
          <p:cNvPr id="5"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6"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6A818033-FA8D-4F02-ADBC-C3868BF465FB}" type="slidenum">
              <a:rPr lang="de-DE" altLang="de-DE"/>
              <a:pPr/>
              <a:t>‹Nr.›</a:t>
            </a:fld>
            <a:endParaRPr lang="de-DE" altLang="de-DE"/>
          </a:p>
        </p:txBody>
      </p:sp>
    </p:spTree>
    <p:extLst>
      <p:ext uri="{BB962C8B-B14F-4D97-AF65-F5344CB8AC3E}">
        <p14:creationId xmlns:p14="http://schemas.microsoft.com/office/powerpoint/2010/main" val="181031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38832CB5-EA06-419F-AF29-A9B11ACA3B82}" type="datetimeFigureOut">
              <a:rPr lang="de-DE" altLang="de-DE"/>
              <a:pPr>
                <a:defRPr/>
              </a:pPr>
              <a:t>25.09.2025</a:t>
            </a:fld>
            <a:endParaRPr lang="de-DE" altLang="de-DE"/>
          </a:p>
        </p:txBody>
      </p:sp>
      <p:sp>
        <p:nvSpPr>
          <p:cNvPr id="6"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7"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B6F62ED3-B6AE-4A3C-8524-D9A096822927}" type="slidenum">
              <a:rPr lang="de-DE" altLang="de-DE"/>
              <a:pPr/>
              <a:t>‹Nr.›</a:t>
            </a:fld>
            <a:endParaRPr lang="de-DE" altLang="de-DE"/>
          </a:p>
        </p:txBody>
      </p:sp>
    </p:spTree>
    <p:extLst>
      <p:ext uri="{BB962C8B-B14F-4D97-AF65-F5344CB8AC3E}">
        <p14:creationId xmlns:p14="http://schemas.microsoft.com/office/powerpoint/2010/main" val="82777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03CAFCBF-4E19-4042-8D1E-DAAAEA780ABA}" type="datetimeFigureOut">
              <a:rPr lang="de-DE" altLang="de-DE"/>
              <a:pPr>
                <a:defRPr/>
              </a:pPr>
              <a:t>25.09.2025</a:t>
            </a:fld>
            <a:endParaRPr lang="de-DE" altLang="de-DE"/>
          </a:p>
        </p:txBody>
      </p:sp>
      <p:sp>
        <p:nvSpPr>
          <p:cNvPr id="8"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9"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987B793C-51FB-4615-9668-85B567DA878A}" type="slidenum">
              <a:rPr lang="de-DE" altLang="de-DE"/>
              <a:pPr/>
              <a:t>‹Nr.›</a:t>
            </a:fld>
            <a:endParaRPr lang="de-DE" altLang="de-DE"/>
          </a:p>
        </p:txBody>
      </p:sp>
    </p:spTree>
    <p:extLst>
      <p:ext uri="{BB962C8B-B14F-4D97-AF65-F5344CB8AC3E}">
        <p14:creationId xmlns:p14="http://schemas.microsoft.com/office/powerpoint/2010/main" val="363847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49F98323-95EC-4C8C-9AFE-D4B3472123F7}" type="datetimeFigureOut">
              <a:rPr lang="de-DE" altLang="de-DE"/>
              <a:pPr>
                <a:defRPr/>
              </a:pPr>
              <a:t>25.09.2025</a:t>
            </a:fld>
            <a:endParaRPr lang="de-DE" altLang="de-DE"/>
          </a:p>
        </p:txBody>
      </p:sp>
      <p:sp>
        <p:nvSpPr>
          <p:cNvPr id="4"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5"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3F4AF7FF-142F-4270-8417-9FA3C3035A94}" type="slidenum">
              <a:rPr lang="de-DE" altLang="de-DE"/>
              <a:pPr/>
              <a:t>‹Nr.›</a:t>
            </a:fld>
            <a:endParaRPr lang="de-DE" altLang="de-DE"/>
          </a:p>
        </p:txBody>
      </p:sp>
    </p:spTree>
    <p:extLst>
      <p:ext uri="{BB962C8B-B14F-4D97-AF65-F5344CB8AC3E}">
        <p14:creationId xmlns:p14="http://schemas.microsoft.com/office/powerpoint/2010/main" val="290452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DCC28DB0-C964-4857-A0DC-760F03F5E214}" type="datetimeFigureOut">
              <a:rPr lang="de-DE" altLang="de-DE"/>
              <a:pPr>
                <a:defRPr/>
              </a:pPr>
              <a:t>25.09.2025</a:t>
            </a:fld>
            <a:endParaRPr lang="de-DE" altLang="de-DE"/>
          </a:p>
        </p:txBody>
      </p:sp>
      <p:sp>
        <p:nvSpPr>
          <p:cNvPr id="3"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4"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F3903AC9-A4C2-4DD9-B488-58F0B9431D56}" type="slidenum">
              <a:rPr lang="de-DE" altLang="de-DE"/>
              <a:pPr/>
              <a:t>‹Nr.›</a:t>
            </a:fld>
            <a:endParaRPr lang="de-DE" altLang="de-DE"/>
          </a:p>
        </p:txBody>
      </p:sp>
    </p:spTree>
    <p:extLst>
      <p:ext uri="{BB962C8B-B14F-4D97-AF65-F5344CB8AC3E}">
        <p14:creationId xmlns:p14="http://schemas.microsoft.com/office/powerpoint/2010/main" val="329841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BD4BD5DE-2AE3-40E2-9C9A-BFD41AD90E36}" type="datetimeFigureOut">
              <a:rPr lang="de-DE" altLang="de-DE"/>
              <a:pPr>
                <a:defRPr/>
              </a:pPr>
              <a:t>25.09.2025</a:t>
            </a:fld>
            <a:endParaRPr lang="de-DE" altLang="de-DE"/>
          </a:p>
        </p:txBody>
      </p:sp>
      <p:sp>
        <p:nvSpPr>
          <p:cNvPr id="6"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7"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16D3703F-3B85-40D7-BA09-00EC3DF2FC22}" type="slidenum">
              <a:rPr lang="de-DE" altLang="de-DE"/>
              <a:pPr/>
              <a:t>‹Nr.›</a:t>
            </a:fld>
            <a:endParaRPr lang="de-DE" altLang="de-DE"/>
          </a:p>
        </p:txBody>
      </p:sp>
    </p:spTree>
    <p:extLst>
      <p:ext uri="{BB962C8B-B14F-4D97-AF65-F5344CB8AC3E}">
        <p14:creationId xmlns:p14="http://schemas.microsoft.com/office/powerpoint/2010/main" val="370493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6784D5C-2C72-4CD7-B20C-2D0CCDAF38C5}"/>
              </a:ext>
            </a:extLst>
          </p:cNvPr>
          <p:cNvSpPr>
            <a:spLocks noGrp="1"/>
          </p:cNvSpPr>
          <p:nvPr>
            <p:ph type="dt" sz="half" idx="10"/>
          </p:nvPr>
        </p:nvSpPr>
        <p:spPr/>
        <p:txBody>
          <a:bodyPr/>
          <a:lstStyle>
            <a:lvl1pPr>
              <a:defRPr/>
            </a:lvl1pPr>
          </a:lstStyle>
          <a:p>
            <a:pPr>
              <a:defRPr/>
            </a:pPr>
            <a:fld id="{FCE6160B-782A-4C07-9D55-3BFC33F13EE5}" type="datetimeFigureOut">
              <a:rPr lang="de-DE" altLang="de-DE"/>
              <a:pPr>
                <a:defRPr/>
              </a:pPr>
              <a:t>25.09.2025</a:t>
            </a:fld>
            <a:endParaRPr lang="de-DE" altLang="de-DE"/>
          </a:p>
        </p:txBody>
      </p:sp>
      <p:sp>
        <p:nvSpPr>
          <p:cNvPr id="6" name="Fußzeilenplatzhalter 4">
            <a:extLst>
              <a:ext uri="{FF2B5EF4-FFF2-40B4-BE49-F238E27FC236}">
                <a16:creationId xmlns:a16="http://schemas.microsoft.com/office/drawing/2014/main" id="{28EFFC04-7AA0-4FA3-A04D-3EA669C073A0}"/>
              </a:ext>
            </a:extLst>
          </p:cNvPr>
          <p:cNvSpPr>
            <a:spLocks noGrp="1"/>
          </p:cNvSpPr>
          <p:nvPr>
            <p:ph type="ftr" sz="quarter" idx="11"/>
          </p:nvPr>
        </p:nvSpPr>
        <p:spPr/>
        <p:txBody>
          <a:bodyPr/>
          <a:lstStyle>
            <a:lvl1pPr>
              <a:defRPr/>
            </a:lvl1pPr>
          </a:lstStyle>
          <a:p>
            <a:pPr>
              <a:defRPr/>
            </a:pPr>
            <a:endParaRPr lang="de-DE" altLang="de-DE"/>
          </a:p>
        </p:txBody>
      </p:sp>
      <p:sp>
        <p:nvSpPr>
          <p:cNvPr id="7" name="Foliennummernplatzhalter 5">
            <a:extLst>
              <a:ext uri="{FF2B5EF4-FFF2-40B4-BE49-F238E27FC236}">
                <a16:creationId xmlns:a16="http://schemas.microsoft.com/office/drawing/2014/main" id="{61E81F03-A351-4395-881D-451652CFBF3B}"/>
              </a:ext>
            </a:extLst>
          </p:cNvPr>
          <p:cNvSpPr>
            <a:spLocks noGrp="1"/>
          </p:cNvSpPr>
          <p:nvPr>
            <p:ph type="sldNum" sz="quarter" idx="12"/>
          </p:nvPr>
        </p:nvSpPr>
        <p:spPr/>
        <p:txBody>
          <a:bodyPr/>
          <a:lstStyle>
            <a:lvl1pPr>
              <a:defRPr/>
            </a:lvl1pPr>
          </a:lstStyle>
          <a:p>
            <a:fld id="{43DA97F4-73F3-4916-875E-E6873CC5E405}" type="slidenum">
              <a:rPr lang="de-DE" altLang="de-DE"/>
              <a:pPr/>
              <a:t>‹Nr.›</a:t>
            </a:fld>
            <a:endParaRPr lang="de-DE" altLang="de-DE"/>
          </a:p>
        </p:txBody>
      </p:sp>
    </p:spTree>
    <p:extLst>
      <p:ext uri="{BB962C8B-B14F-4D97-AF65-F5344CB8AC3E}">
        <p14:creationId xmlns:p14="http://schemas.microsoft.com/office/powerpoint/2010/main" val="356472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36784D5C-2C72-4CD7-B20C-2D0CCDAF38C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a:defRPr/>
            </a:pPr>
            <a:fld id="{4D950789-6F68-48F4-A2DA-BE3F9F4E699D}" type="datetimeFigureOut">
              <a:rPr lang="de-DE" altLang="de-DE"/>
              <a:pPr>
                <a:defRPr/>
              </a:pPr>
              <a:t>25.09.2025</a:t>
            </a:fld>
            <a:endParaRPr lang="de-DE" altLang="de-DE"/>
          </a:p>
        </p:txBody>
      </p:sp>
      <p:sp>
        <p:nvSpPr>
          <p:cNvPr id="5" name="Fußzeilenplatzhalter 4">
            <a:extLst>
              <a:ext uri="{FF2B5EF4-FFF2-40B4-BE49-F238E27FC236}">
                <a16:creationId xmlns:a16="http://schemas.microsoft.com/office/drawing/2014/main" id="{28EFFC04-7AA0-4FA3-A04D-3EA669C073A0}"/>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de-DE" altLang="de-DE"/>
          </a:p>
        </p:txBody>
      </p:sp>
      <p:sp>
        <p:nvSpPr>
          <p:cNvPr id="6" name="Foliennummernplatzhalter 5">
            <a:extLst>
              <a:ext uri="{FF2B5EF4-FFF2-40B4-BE49-F238E27FC236}">
                <a16:creationId xmlns:a16="http://schemas.microsoft.com/office/drawing/2014/main" id="{61E81F03-A351-4395-881D-451652CFBF3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2DBCD7-DC02-45E8-9A77-C09AC028E253}"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799E554-D74C-2D46-A4A0-20AFFC9B0320}"/>
              </a:ext>
            </a:extLst>
          </p:cNvPr>
          <p:cNvPicPr>
            <a:picLocks noChangeAspect="1"/>
          </p:cNvPicPr>
          <p:nvPr userDrawn="1"/>
        </p:nvPicPr>
        <p:blipFill>
          <a:blip r:embed="rId3">
            <a:alphaModFix amt="15000"/>
          </a:blip>
          <a:stretch>
            <a:fillRect/>
          </a:stretch>
        </p:blipFill>
        <p:spPr>
          <a:xfrm>
            <a:off x="6486525" y="2743200"/>
            <a:ext cx="2657475" cy="4114800"/>
          </a:xfrm>
          <a:prstGeom prst="rect">
            <a:avLst/>
          </a:prstGeom>
        </p:spPr>
      </p:pic>
      <p:pic>
        <p:nvPicPr>
          <p:cNvPr id="5" name="Grafik 4">
            <a:extLst>
              <a:ext uri="{FF2B5EF4-FFF2-40B4-BE49-F238E27FC236}">
                <a16:creationId xmlns:a16="http://schemas.microsoft.com/office/drawing/2014/main" id="{5A7DF8FA-2683-4642-B02D-78840267E6F7}"/>
              </a:ext>
            </a:extLst>
          </p:cNvPr>
          <p:cNvPicPr>
            <a:picLocks noChangeAspect="1"/>
          </p:cNvPicPr>
          <p:nvPr userDrawn="1"/>
        </p:nvPicPr>
        <p:blipFill>
          <a:blip r:embed="rId4"/>
          <a:stretch>
            <a:fillRect/>
          </a:stretch>
        </p:blipFill>
        <p:spPr>
          <a:xfrm>
            <a:off x="334800" y="441325"/>
            <a:ext cx="1308262" cy="825500"/>
          </a:xfrm>
          <a:prstGeom prst="rect">
            <a:avLst/>
          </a:prstGeom>
        </p:spPr>
      </p:pic>
    </p:spTree>
    <p:extLst>
      <p:ext uri="{BB962C8B-B14F-4D97-AF65-F5344CB8AC3E}">
        <p14:creationId xmlns:p14="http://schemas.microsoft.com/office/powerpoint/2010/main" val="1452925210"/>
      </p:ext>
    </p:extLst>
  </p:cSld>
  <p:clrMap bg1="lt1" tx1="dk1" bg2="lt2" tx2="dk2" accent1="accent1" accent2="accent2" accent3="accent3" accent4="accent4" accent5="accent5" accent6="accent6" hlink="hlink" folHlink="folHlink"/>
  <p:sldLayoutIdLst>
    <p:sldLayoutId id="2147483661" r:id="rId1"/>
  </p:sldLayoutIdLst>
  <p:hf hdr="0" ftr="0"/>
  <p:txStyles>
    <p:titleStyle>
      <a:lvl1pPr algn="l" defTabSz="611668" rtl="0" eaLnBrk="1" latinLnBrk="0" hangingPunct="1">
        <a:lnSpc>
          <a:spcPct val="90000"/>
        </a:lnSpc>
        <a:spcBef>
          <a:spcPct val="0"/>
        </a:spcBef>
        <a:buNone/>
        <a:defRPr sz="2944" kern="1200">
          <a:solidFill>
            <a:schemeClr val="tx1"/>
          </a:solidFill>
          <a:latin typeface="+mj-lt"/>
          <a:ea typeface="+mj-ea"/>
          <a:cs typeface="+mj-cs"/>
        </a:defRPr>
      </a:lvl1pPr>
    </p:titleStyle>
    <p:bodyStyle>
      <a:lvl1pPr marL="152918" indent="-152918" algn="l" defTabSz="611668" rtl="0" eaLnBrk="1" latinLnBrk="0" hangingPunct="1">
        <a:lnSpc>
          <a:spcPct val="90000"/>
        </a:lnSpc>
        <a:spcBef>
          <a:spcPts val="669"/>
        </a:spcBef>
        <a:buFont typeface="Arial" panose="020B0604020202020204" pitchFamily="34" charset="0"/>
        <a:buChar char="•"/>
        <a:defRPr sz="1874" kern="1200">
          <a:solidFill>
            <a:schemeClr val="tx1"/>
          </a:solidFill>
          <a:latin typeface="+mn-lt"/>
          <a:ea typeface="+mn-ea"/>
          <a:cs typeface="+mn-cs"/>
        </a:defRPr>
      </a:lvl1pPr>
      <a:lvl2pPr marL="458751" indent="-152918" algn="l" defTabSz="611668" rtl="0" eaLnBrk="1" latinLnBrk="0" hangingPunct="1">
        <a:lnSpc>
          <a:spcPct val="90000"/>
        </a:lnSpc>
        <a:spcBef>
          <a:spcPts val="335"/>
        </a:spcBef>
        <a:buFont typeface="Arial" panose="020B0604020202020204" pitchFamily="34" charset="0"/>
        <a:buChar char="•"/>
        <a:defRPr sz="1606" kern="1200">
          <a:solidFill>
            <a:schemeClr val="tx1"/>
          </a:solidFill>
          <a:latin typeface="+mn-lt"/>
          <a:ea typeface="+mn-ea"/>
          <a:cs typeface="+mn-cs"/>
        </a:defRPr>
      </a:lvl2pPr>
      <a:lvl3pPr marL="764585" indent="-152918" algn="l" defTabSz="611668" rtl="0" eaLnBrk="1" latinLnBrk="0" hangingPunct="1">
        <a:lnSpc>
          <a:spcPct val="90000"/>
        </a:lnSpc>
        <a:spcBef>
          <a:spcPts val="335"/>
        </a:spcBef>
        <a:buFont typeface="Arial" panose="020B0604020202020204" pitchFamily="34" charset="0"/>
        <a:buChar char="•"/>
        <a:defRPr sz="1338" kern="1200">
          <a:solidFill>
            <a:schemeClr val="tx1"/>
          </a:solidFill>
          <a:latin typeface="+mn-lt"/>
          <a:ea typeface="+mn-ea"/>
          <a:cs typeface="+mn-cs"/>
        </a:defRPr>
      </a:lvl3pPr>
      <a:lvl4pPr marL="1070419" indent="-152918" algn="l" defTabSz="611668" rtl="0" eaLnBrk="1" latinLnBrk="0" hangingPunct="1">
        <a:lnSpc>
          <a:spcPct val="90000"/>
        </a:lnSpc>
        <a:spcBef>
          <a:spcPts val="335"/>
        </a:spcBef>
        <a:buFont typeface="Arial" panose="020B0604020202020204" pitchFamily="34" charset="0"/>
        <a:buChar char="•"/>
        <a:defRPr sz="1204" kern="1200">
          <a:solidFill>
            <a:schemeClr val="tx1"/>
          </a:solidFill>
          <a:latin typeface="+mn-lt"/>
          <a:ea typeface="+mn-ea"/>
          <a:cs typeface="+mn-cs"/>
        </a:defRPr>
      </a:lvl4pPr>
      <a:lvl5pPr marL="1376252" indent="-152918" algn="l" defTabSz="611668" rtl="0" eaLnBrk="1" latinLnBrk="0" hangingPunct="1">
        <a:lnSpc>
          <a:spcPct val="90000"/>
        </a:lnSpc>
        <a:spcBef>
          <a:spcPts val="335"/>
        </a:spcBef>
        <a:buFont typeface="Arial" panose="020B0604020202020204" pitchFamily="34" charset="0"/>
        <a:buChar char="•"/>
        <a:defRPr sz="1204" kern="1200">
          <a:solidFill>
            <a:schemeClr val="tx1"/>
          </a:solidFill>
          <a:latin typeface="+mn-lt"/>
          <a:ea typeface="+mn-ea"/>
          <a:cs typeface="+mn-cs"/>
        </a:defRPr>
      </a:lvl5pPr>
      <a:lvl6pPr marL="1682087" indent="-152918" algn="l" defTabSz="611668" rtl="0" eaLnBrk="1" latinLnBrk="0" hangingPunct="1">
        <a:lnSpc>
          <a:spcPct val="90000"/>
        </a:lnSpc>
        <a:spcBef>
          <a:spcPts val="335"/>
        </a:spcBef>
        <a:buFont typeface="Arial" panose="020B0604020202020204" pitchFamily="34" charset="0"/>
        <a:buChar char="•"/>
        <a:defRPr sz="1204" kern="1200">
          <a:solidFill>
            <a:schemeClr val="tx1"/>
          </a:solidFill>
          <a:latin typeface="+mn-lt"/>
          <a:ea typeface="+mn-ea"/>
          <a:cs typeface="+mn-cs"/>
        </a:defRPr>
      </a:lvl6pPr>
      <a:lvl7pPr marL="1987920" indent="-152918" algn="l" defTabSz="611668" rtl="0" eaLnBrk="1" latinLnBrk="0" hangingPunct="1">
        <a:lnSpc>
          <a:spcPct val="90000"/>
        </a:lnSpc>
        <a:spcBef>
          <a:spcPts val="335"/>
        </a:spcBef>
        <a:buFont typeface="Arial" panose="020B0604020202020204" pitchFamily="34" charset="0"/>
        <a:buChar char="•"/>
        <a:defRPr sz="1204" kern="1200">
          <a:solidFill>
            <a:schemeClr val="tx1"/>
          </a:solidFill>
          <a:latin typeface="+mn-lt"/>
          <a:ea typeface="+mn-ea"/>
          <a:cs typeface="+mn-cs"/>
        </a:defRPr>
      </a:lvl7pPr>
      <a:lvl8pPr marL="2293754" indent="-152918" algn="l" defTabSz="611668" rtl="0" eaLnBrk="1" latinLnBrk="0" hangingPunct="1">
        <a:lnSpc>
          <a:spcPct val="90000"/>
        </a:lnSpc>
        <a:spcBef>
          <a:spcPts val="335"/>
        </a:spcBef>
        <a:buFont typeface="Arial" panose="020B0604020202020204" pitchFamily="34" charset="0"/>
        <a:buChar char="•"/>
        <a:defRPr sz="1204" kern="1200">
          <a:solidFill>
            <a:schemeClr val="tx1"/>
          </a:solidFill>
          <a:latin typeface="+mn-lt"/>
          <a:ea typeface="+mn-ea"/>
          <a:cs typeface="+mn-cs"/>
        </a:defRPr>
      </a:lvl8pPr>
      <a:lvl9pPr marL="2599588" indent="-152918" algn="l" defTabSz="611668" rtl="0" eaLnBrk="1" latinLnBrk="0" hangingPunct="1">
        <a:lnSpc>
          <a:spcPct val="90000"/>
        </a:lnSpc>
        <a:spcBef>
          <a:spcPts val="335"/>
        </a:spcBef>
        <a:buFont typeface="Arial" panose="020B0604020202020204" pitchFamily="34" charset="0"/>
        <a:buChar char="•"/>
        <a:defRPr sz="1204" kern="1200">
          <a:solidFill>
            <a:schemeClr val="tx1"/>
          </a:solidFill>
          <a:latin typeface="+mn-lt"/>
          <a:ea typeface="+mn-ea"/>
          <a:cs typeface="+mn-cs"/>
        </a:defRPr>
      </a:lvl9pPr>
    </p:bodyStyle>
    <p:otherStyle>
      <a:defPPr>
        <a:defRPr lang="en-US"/>
      </a:defPPr>
      <a:lvl1pPr marL="0" algn="l" defTabSz="611668" rtl="0" eaLnBrk="1" latinLnBrk="0" hangingPunct="1">
        <a:defRPr sz="1204" kern="1200">
          <a:solidFill>
            <a:schemeClr val="tx1"/>
          </a:solidFill>
          <a:latin typeface="+mn-lt"/>
          <a:ea typeface="+mn-ea"/>
          <a:cs typeface="+mn-cs"/>
        </a:defRPr>
      </a:lvl1pPr>
      <a:lvl2pPr marL="305834" algn="l" defTabSz="611668" rtl="0" eaLnBrk="1" latinLnBrk="0" hangingPunct="1">
        <a:defRPr sz="1204" kern="1200">
          <a:solidFill>
            <a:schemeClr val="tx1"/>
          </a:solidFill>
          <a:latin typeface="+mn-lt"/>
          <a:ea typeface="+mn-ea"/>
          <a:cs typeface="+mn-cs"/>
        </a:defRPr>
      </a:lvl2pPr>
      <a:lvl3pPr marL="611668" algn="l" defTabSz="611668" rtl="0" eaLnBrk="1" latinLnBrk="0" hangingPunct="1">
        <a:defRPr sz="1204" kern="1200">
          <a:solidFill>
            <a:schemeClr val="tx1"/>
          </a:solidFill>
          <a:latin typeface="+mn-lt"/>
          <a:ea typeface="+mn-ea"/>
          <a:cs typeface="+mn-cs"/>
        </a:defRPr>
      </a:lvl3pPr>
      <a:lvl4pPr marL="917501" algn="l" defTabSz="611668" rtl="0" eaLnBrk="1" latinLnBrk="0" hangingPunct="1">
        <a:defRPr sz="1204" kern="1200">
          <a:solidFill>
            <a:schemeClr val="tx1"/>
          </a:solidFill>
          <a:latin typeface="+mn-lt"/>
          <a:ea typeface="+mn-ea"/>
          <a:cs typeface="+mn-cs"/>
        </a:defRPr>
      </a:lvl4pPr>
      <a:lvl5pPr marL="1223336" algn="l" defTabSz="611668" rtl="0" eaLnBrk="1" latinLnBrk="0" hangingPunct="1">
        <a:defRPr sz="1204" kern="1200">
          <a:solidFill>
            <a:schemeClr val="tx1"/>
          </a:solidFill>
          <a:latin typeface="+mn-lt"/>
          <a:ea typeface="+mn-ea"/>
          <a:cs typeface="+mn-cs"/>
        </a:defRPr>
      </a:lvl5pPr>
      <a:lvl6pPr marL="1529169" algn="l" defTabSz="611668" rtl="0" eaLnBrk="1" latinLnBrk="0" hangingPunct="1">
        <a:defRPr sz="1204" kern="1200">
          <a:solidFill>
            <a:schemeClr val="tx1"/>
          </a:solidFill>
          <a:latin typeface="+mn-lt"/>
          <a:ea typeface="+mn-ea"/>
          <a:cs typeface="+mn-cs"/>
        </a:defRPr>
      </a:lvl6pPr>
      <a:lvl7pPr marL="1835003" algn="l" defTabSz="611668" rtl="0" eaLnBrk="1" latinLnBrk="0" hangingPunct="1">
        <a:defRPr sz="1204" kern="1200">
          <a:solidFill>
            <a:schemeClr val="tx1"/>
          </a:solidFill>
          <a:latin typeface="+mn-lt"/>
          <a:ea typeface="+mn-ea"/>
          <a:cs typeface="+mn-cs"/>
        </a:defRPr>
      </a:lvl7pPr>
      <a:lvl8pPr marL="2140837" algn="l" defTabSz="611668" rtl="0" eaLnBrk="1" latinLnBrk="0" hangingPunct="1">
        <a:defRPr sz="1204" kern="1200">
          <a:solidFill>
            <a:schemeClr val="tx1"/>
          </a:solidFill>
          <a:latin typeface="+mn-lt"/>
          <a:ea typeface="+mn-ea"/>
          <a:cs typeface="+mn-cs"/>
        </a:defRPr>
      </a:lvl8pPr>
      <a:lvl9pPr marL="2446670" algn="l" defTabSz="611668" rtl="0" eaLnBrk="1" latinLnBrk="0" hangingPunct="1">
        <a:defRPr sz="1204"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lmu.de/barrierefrei"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behindertenberatung@lmu.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lmu.de/inklusionstutor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2101012-D1CB-6940-4C58-3A07091BA0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586"/>
            <a:ext cx="9144000" cy="6492827"/>
          </a:xfrm>
          <a:prstGeom prst="rect">
            <a:avLst/>
          </a:prstGeom>
        </p:spPr>
      </p:pic>
    </p:spTree>
    <p:extLst>
      <p:ext uri="{BB962C8B-B14F-4D97-AF65-F5344CB8AC3E}">
        <p14:creationId xmlns:p14="http://schemas.microsoft.com/office/powerpoint/2010/main" val="387483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77933"/>
            <a:ext cx="8309962" cy="5875403"/>
          </a:xfrm>
          <a:prstGeom prst="rect">
            <a:avLst/>
          </a:prstGeom>
        </p:spPr>
      </p:pic>
    </p:spTree>
    <p:extLst>
      <p:ext uri="{BB962C8B-B14F-4D97-AF65-F5344CB8AC3E}">
        <p14:creationId xmlns:p14="http://schemas.microsoft.com/office/powerpoint/2010/main" val="155425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Bild 15" descr="Header_SW_120_Siegel_transparent_ml"/>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672849" y="476672"/>
            <a:ext cx="764356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3089573" y="692696"/>
            <a:ext cx="292258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tabLst>
                <a:tab pos="252413" algn="l"/>
                <a:tab pos="449263" algn="l"/>
              </a:tabLst>
              <a:defRPr>
                <a:solidFill>
                  <a:schemeClr val="tx1"/>
                </a:solidFill>
                <a:latin typeface="Arial" pitchFamily="34" charset="0"/>
                <a:cs typeface="Arial" pitchFamily="34" charset="0"/>
              </a:defRPr>
            </a:lvl1pPr>
            <a:lvl2pPr>
              <a:tabLst>
                <a:tab pos="252413" algn="l"/>
                <a:tab pos="449263" algn="l"/>
              </a:tabLst>
              <a:defRPr>
                <a:solidFill>
                  <a:schemeClr val="tx1"/>
                </a:solidFill>
                <a:latin typeface="Arial" pitchFamily="34" charset="0"/>
                <a:cs typeface="Arial" pitchFamily="34" charset="0"/>
              </a:defRPr>
            </a:lvl2pPr>
            <a:lvl3pPr>
              <a:tabLst>
                <a:tab pos="252413" algn="l"/>
                <a:tab pos="449263" algn="l"/>
              </a:tabLst>
              <a:defRPr>
                <a:solidFill>
                  <a:schemeClr val="tx1"/>
                </a:solidFill>
                <a:latin typeface="Arial" pitchFamily="34" charset="0"/>
                <a:cs typeface="Arial" pitchFamily="34" charset="0"/>
              </a:defRPr>
            </a:lvl3pPr>
            <a:lvl4pPr>
              <a:tabLst>
                <a:tab pos="252413" algn="l"/>
                <a:tab pos="449263" algn="l"/>
              </a:tabLst>
              <a:defRPr>
                <a:solidFill>
                  <a:schemeClr val="tx1"/>
                </a:solidFill>
                <a:latin typeface="Arial" pitchFamily="34" charset="0"/>
                <a:cs typeface="Arial" pitchFamily="34" charset="0"/>
              </a:defRPr>
            </a:lvl4pPr>
            <a:lvl5pPr>
              <a:tabLst>
                <a:tab pos="252413" algn="l"/>
                <a:tab pos="449263" algn="l"/>
              </a:tabLst>
              <a:defRPr>
                <a:solidFill>
                  <a:schemeClr val="tx1"/>
                </a:solidFill>
                <a:latin typeface="Arial" pitchFamily="34" charset="0"/>
                <a:cs typeface="Arial" pitchFamily="34" charset="0"/>
              </a:defRPr>
            </a:lvl5pPr>
            <a:lvl6pPr fontAlgn="base">
              <a:spcBef>
                <a:spcPct val="0"/>
              </a:spcBef>
              <a:spcAft>
                <a:spcPct val="0"/>
              </a:spcAft>
              <a:tabLst>
                <a:tab pos="252413" algn="l"/>
                <a:tab pos="449263" algn="l"/>
              </a:tabLst>
              <a:defRPr>
                <a:solidFill>
                  <a:schemeClr val="tx1"/>
                </a:solidFill>
                <a:latin typeface="Arial" pitchFamily="34" charset="0"/>
                <a:cs typeface="Arial" pitchFamily="34" charset="0"/>
              </a:defRPr>
            </a:lvl6pPr>
            <a:lvl7pPr fontAlgn="base">
              <a:spcBef>
                <a:spcPct val="0"/>
              </a:spcBef>
              <a:spcAft>
                <a:spcPct val="0"/>
              </a:spcAft>
              <a:tabLst>
                <a:tab pos="252413" algn="l"/>
                <a:tab pos="449263" algn="l"/>
              </a:tabLst>
              <a:defRPr>
                <a:solidFill>
                  <a:schemeClr val="tx1"/>
                </a:solidFill>
                <a:latin typeface="Arial" pitchFamily="34" charset="0"/>
                <a:cs typeface="Arial" pitchFamily="34" charset="0"/>
              </a:defRPr>
            </a:lvl7pPr>
            <a:lvl8pPr fontAlgn="base">
              <a:spcBef>
                <a:spcPct val="0"/>
              </a:spcBef>
              <a:spcAft>
                <a:spcPct val="0"/>
              </a:spcAft>
              <a:tabLst>
                <a:tab pos="252413" algn="l"/>
                <a:tab pos="449263" algn="l"/>
              </a:tabLst>
              <a:defRPr>
                <a:solidFill>
                  <a:schemeClr val="tx1"/>
                </a:solidFill>
                <a:latin typeface="Arial" pitchFamily="34" charset="0"/>
                <a:cs typeface="Arial" pitchFamily="34" charset="0"/>
              </a:defRPr>
            </a:lvl8pPr>
            <a:lvl9pPr fontAlgn="base">
              <a:spcBef>
                <a:spcPct val="0"/>
              </a:spcBef>
              <a:spcAft>
                <a:spcPct val="0"/>
              </a:spcAft>
              <a:tabLst>
                <a:tab pos="252413" algn="l"/>
                <a:tab pos="4492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52413" algn="l"/>
                <a:tab pos="449263" algn="l"/>
              </a:tabLst>
            </a:pPr>
            <a:r>
              <a:rPr kumimoji="0" lang="de-DE" altLang="de-DE" sz="800" b="0" i="0" u="none" strike="noStrike" cap="none" normalizeH="0" baseline="0" dirty="0">
                <a:ln>
                  <a:noFill/>
                </a:ln>
                <a:solidFill>
                  <a:schemeClr val="tx1"/>
                </a:solidFill>
                <a:effectLst/>
                <a:latin typeface="Arial" pitchFamily="34" charset="0"/>
                <a:ea typeface="Times New Roman" pitchFamily="18" charset="0"/>
                <a:cs typeface="LMU CompatilFact" pitchFamily="2" charset="0"/>
              </a:rPr>
              <a:t>DEPARTMENT I – GERMANISTIK, KOMPARATISTIK, NORDISTIK, DEUTSCH ALS FREMDSPRACHE</a:t>
            </a:r>
          </a:p>
          <a:p>
            <a:pPr marL="0" marR="0" lvl="0" indent="0" algn="l" defTabSz="914400" rtl="0" eaLnBrk="1" fontAlgn="base" latinLnBrk="0" hangingPunct="1">
              <a:lnSpc>
                <a:spcPct val="100000"/>
              </a:lnSpc>
              <a:spcBef>
                <a:spcPct val="0"/>
              </a:spcBef>
              <a:spcAft>
                <a:spcPct val="0"/>
              </a:spcAft>
              <a:buClrTx/>
              <a:buSzTx/>
              <a:buFontTx/>
              <a:buNone/>
              <a:tabLst>
                <a:tab pos="252413" algn="l"/>
                <a:tab pos="449263" algn="l"/>
              </a:tabLst>
            </a:pPr>
            <a:endParaRPr kumimoji="0" lang="de-DE" altLang="de-DE"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2413" algn="l"/>
                <a:tab pos="449263" algn="l"/>
              </a:tabLst>
            </a:pPr>
            <a:r>
              <a:rPr kumimoji="0" lang="de-DE" altLang="de-DE" sz="800" b="0" i="0" u="none" strike="noStrike" cap="none" normalizeH="0" baseline="0" dirty="0">
                <a:ln>
                  <a:noFill/>
                </a:ln>
                <a:solidFill>
                  <a:schemeClr val="tx1"/>
                </a:solidFill>
                <a:effectLst/>
                <a:latin typeface="Arial" pitchFamily="34" charset="0"/>
                <a:ea typeface="Times New Roman" pitchFamily="18" charset="0"/>
                <a:cs typeface="LMU CompatilFact" pitchFamily="2" charset="0"/>
              </a:rPr>
              <a:t>INSTITUT FÜR ALLGEMEINE UND VERGLEICHENDE LITERATURWISSENSCHAFT (KOMPARATISTIK)</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dirty="0">
                <a:ln>
                  <a:noFill/>
                </a:ln>
                <a:solidFill>
                  <a:schemeClr val="tx1"/>
                </a:solidFill>
                <a:effectLst/>
                <a:latin typeface="Arial" pitchFamily="34" charset="0"/>
                <a:cs typeface="Arial" pitchFamily="34" charset="0"/>
              </a:rPr>
              <a:t>		</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feld 4"/>
          <p:cNvSpPr txBox="1"/>
          <p:nvPr/>
        </p:nvSpPr>
        <p:spPr>
          <a:xfrm>
            <a:off x="611560" y="2420888"/>
            <a:ext cx="8064896" cy="369332"/>
          </a:xfrm>
          <a:prstGeom prst="rect">
            <a:avLst/>
          </a:prstGeom>
          <a:noFill/>
        </p:spPr>
        <p:txBody>
          <a:bodyPr wrap="square" rtlCol="0">
            <a:spAutoFit/>
          </a:bodyPr>
          <a:lstStyle/>
          <a:p>
            <a:endParaRPr lang="de-DE" dirty="0"/>
          </a:p>
        </p:txBody>
      </p:sp>
      <p:sp>
        <p:nvSpPr>
          <p:cNvPr id="7" name="Textfeld 6"/>
          <p:cNvSpPr txBox="1"/>
          <p:nvPr/>
        </p:nvSpPr>
        <p:spPr>
          <a:xfrm>
            <a:off x="107504" y="1772816"/>
            <a:ext cx="8784976" cy="5047536"/>
          </a:xfrm>
          <a:prstGeom prst="rect">
            <a:avLst/>
          </a:prstGeom>
          <a:noFill/>
        </p:spPr>
        <p:txBody>
          <a:bodyPr wrap="square" rtlCol="0">
            <a:spAutoFit/>
          </a:bodyPr>
          <a:lstStyle/>
          <a:p>
            <a:pPr algn="ctr"/>
            <a:r>
              <a:rPr lang="de-DE" sz="4000" dirty="0"/>
              <a:t>Schreibwerkstatt</a:t>
            </a:r>
          </a:p>
          <a:p>
            <a:pPr algn="ctr"/>
            <a:endParaRPr lang="de-DE" sz="1200" dirty="0"/>
          </a:p>
          <a:p>
            <a:r>
              <a:rPr lang="de-DE" dirty="0"/>
              <a:t>Die Schreibwerkstatt ist für alle: Es gibt keine Voraussetzungen in Bezug auf Vorkenntnisse oder Qualifikationen. Die einzige Voraussetzung ist das Interesse, sich mit den jeweiligen Texten zu beschäftigen.</a:t>
            </a:r>
            <a:br>
              <a:rPr lang="de-DE" dirty="0"/>
            </a:br>
            <a:r>
              <a:rPr lang="de-DE" dirty="0"/>
              <a:t>In der Regel werden pro Sitzung 3-4 selbstverfasste Texte in der Gruppe vorgelesen und dann gemeinsam diskutiert. Erwünscht sind im weitesten Sinne literarische Texte (Prosa, Lyrik, Drama, Journalistisches, etc.), die nichts mit der Universität o.ä. zu tun haben</a:t>
            </a:r>
          </a:p>
          <a:p>
            <a:endParaRPr lang="de-DE" dirty="0"/>
          </a:p>
          <a:p>
            <a:r>
              <a:rPr lang="de-DE" dirty="0"/>
              <a:t>Niemand muss vorlesen, alle dürfen auch gerne erstmal zuhören und mitdiskutieren. Alles weitere erklärt sich im Laufe der Sitzungen von selbst.</a:t>
            </a:r>
          </a:p>
          <a:p>
            <a:r>
              <a:rPr lang="de-DE" dirty="0"/>
              <a:t>Die Teilnahme ist frei und frei von Leistungsnachweisen. Im Gegenzug lassen sich statt ECTS-Punkten Erfahrungen sammeln.</a:t>
            </a:r>
          </a:p>
          <a:p>
            <a:br>
              <a:rPr lang="de-DE" dirty="0"/>
            </a:br>
            <a:r>
              <a:rPr lang="de-DE" dirty="0"/>
              <a:t>Alle, die Interesse haben, an unseren Sitzungen aktiv oder passiv teilzunehmen, sollten sich per Mail an </a:t>
            </a:r>
            <a:r>
              <a:rPr lang="de-DE" b="1" dirty="0">
                <a:solidFill>
                  <a:srgbClr val="FF0000"/>
                </a:solidFill>
              </a:rPr>
              <a:t>schreibwerkstatt@gmx.net </a:t>
            </a:r>
            <a:r>
              <a:rPr lang="de-DE" dirty="0"/>
              <a:t>anmelden.</a:t>
            </a:r>
            <a:br>
              <a:rPr lang="de-DE" dirty="0"/>
            </a:br>
            <a:endParaRPr lang="de-DE" dirty="0"/>
          </a:p>
        </p:txBody>
      </p:sp>
    </p:spTree>
    <p:extLst>
      <p:ext uri="{BB962C8B-B14F-4D97-AF65-F5344CB8AC3E}">
        <p14:creationId xmlns:p14="http://schemas.microsoft.com/office/powerpoint/2010/main" val="426735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468D132-2953-3934-6E9F-F16C058E46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529"/>
            <a:ext cx="9144000" cy="6464941"/>
          </a:xfrm>
          <a:prstGeom prst="rect">
            <a:avLst/>
          </a:prstGeom>
        </p:spPr>
      </p:pic>
    </p:spTree>
    <p:extLst>
      <p:ext uri="{BB962C8B-B14F-4D97-AF65-F5344CB8AC3E}">
        <p14:creationId xmlns:p14="http://schemas.microsoft.com/office/powerpoint/2010/main" val="363261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CE3EB0-F4D5-4435-AD8F-EBC086E5A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010"/>
            <a:ext cx="9144000" cy="6723980"/>
          </a:xfrm>
          <a:prstGeom prst="rect">
            <a:avLst/>
          </a:prstGeom>
        </p:spPr>
      </p:pic>
    </p:spTree>
    <p:extLst>
      <p:ext uri="{BB962C8B-B14F-4D97-AF65-F5344CB8AC3E}">
        <p14:creationId xmlns:p14="http://schemas.microsoft.com/office/powerpoint/2010/main" val="349382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543221E-B5D3-412F-8481-63DE5F18C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324"/>
            <a:ext cx="9144000" cy="6461351"/>
          </a:xfrm>
          <a:prstGeom prst="rect">
            <a:avLst/>
          </a:prstGeom>
        </p:spPr>
      </p:pic>
    </p:spTree>
    <p:extLst>
      <p:ext uri="{BB962C8B-B14F-4D97-AF65-F5344CB8AC3E}">
        <p14:creationId xmlns:p14="http://schemas.microsoft.com/office/powerpoint/2010/main" val="21194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284"/>
            <a:ext cx="9144000" cy="6653432"/>
          </a:xfrm>
          <a:prstGeom prst="rect">
            <a:avLst/>
          </a:prstGeom>
        </p:spPr>
      </p:pic>
    </p:spTree>
    <p:extLst>
      <p:ext uri="{BB962C8B-B14F-4D97-AF65-F5344CB8AC3E}">
        <p14:creationId xmlns:p14="http://schemas.microsoft.com/office/powerpoint/2010/main" val="125954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1842131" y="1193007"/>
            <a:ext cx="6597408" cy="607219"/>
          </a:xfrm>
        </p:spPr>
        <p:txBody>
          <a:bodyPr/>
          <a:lstStyle/>
          <a:p>
            <a:r>
              <a:rPr lang="de-DE" altLang="de-DE" b="0" dirty="0">
                <a:latin typeface="LMU CompatilFact" panose="02000500060000020003"/>
              </a:rPr>
              <a:t>1. Die Beratungsstelle für Studierende mit Beeinträchtigung</a:t>
            </a:r>
          </a:p>
          <a:p>
            <a:endParaRPr lang="de-DE" dirty="0">
              <a:latin typeface="LMU CompatilFact" panose="02000500060000020003"/>
            </a:endParaRPr>
          </a:p>
        </p:txBody>
      </p:sp>
      <p:sp>
        <p:nvSpPr>
          <p:cNvPr id="4" name="Textfeld 3">
            <a:extLst>
              <a:ext uri="{FF2B5EF4-FFF2-40B4-BE49-F238E27FC236}">
                <a16:creationId xmlns:a16="http://schemas.microsoft.com/office/drawing/2014/main" id="{178F70EE-A521-4C33-A34E-7AA2881B56DD}"/>
              </a:ext>
            </a:extLst>
          </p:cNvPr>
          <p:cNvSpPr txBox="1"/>
          <p:nvPr/>
        </p:nvSpPr>
        <p:spPr>
          <a:xfrm>
            <a:off x="-270711" y="2129732"/>
            <a:ext cx="7489658" cy="3811621"/>
          </a:xfrm>
          <a:prstGeom prst="rect">
            <a:avLst/>
          </a:prstGeom>
          <a:noFill/>
        </p:spPr>
        <p:txBody>
          <a:bodyPr wrap="square">
            <a:spAutoFit/>
          </a:bodyPr>
          <a:lstStyle/>
          <a:p>
            <a:pPr marL="771525" indent="-257175" defTabSz="342900" eaLnBrk="1" fontAlgn="auto" hangingPunct="1">
              <a:lnSpc>
                <a:spcPct val="130000"/>
              </a:lnSpc>
              <a:spcAft>
                <a:spcPts val="450"/>
              </a:spcAft>
              <a:buFont typeface="Arial" panose="020B0604020202020204" pitchFamily="34" charset="0"/>
              <a:buChar char="•"/>
            </a:pPr>
            <a:r>
              <a:rPr lang="de-DE" altLang="de-DE" sz="1500" b="1" dirty="0">
                <a:solidFill>
                  <a:srgbClr val="008740"/>
                </a:solidFill>
                <a:latin typeface="LMU CompatilFact" panose="02000500060000020003"/>
                <a:cs typeface="+mn-cs"/>
              </a:rPr>
              <a:t>Unterstützung</a:t>
            </a:r>
            <a:r>
              <a:rPr lang="de-DE" altLang="de-DE" sz="1500" dirty="0">
                <a:solidFill>
                  <a:srgbClr val="008740"/>
                </a:solidFill>
                <a:latin typeface="LMU CompatilFact" panose="02000500060000020003"/>
                <a:cs typeface="+mn-cs"/>
              </a:rPr>
              <a:t> im Unialltag </a:t>
            </a:r>
            <a:r>
              <a:rPr lang="de-DE" altLang="de-DE" sz="1500" dirty="0">
                <a:solidFill>
                  <a:srgbClr val="008740"/>
                </a:solidFill>
                <a:latin typeface="LMU CompatilFact" panose="02000500060000020003"/>
                <a:cs typeface="+mn-cs"/>
                <a:sym typeface="Wingdings" panose="05000000000000000000" pitchFamily="2" charset="2"/>
              </a:rPr>
              <a:t>f</a:t>
            </a:r>
            <a:r>
              <a:rPr lang="de-DE" altLang="de-DE" sz="1500" dirty="0">
                <a:solidFill>
                  <a:srgbClr val="008740"/>
                </a:solidFill>
                <a:latin typeface="LMU CompatilFact" panose="02000500060000020003"/>
                <a:cs typeface="+mn-cs"/>
              </a:rPr>
              <a:t>ür Studierende mit Behinderung, chronischer und psychischer Erkrankung sowie für ADHS und Autismus</a:t>
            </a:r>
            <a:endParaRPr lang="de-DE" altLang="de-DE" sz="1125" dirty="0">
              <a:solidFill>
                <a:srgbClr val="008740"/>
              </a:solidFill>
              <a:latin typeface="LMU CompatilFact" panose="02000500060000020003"/>
              <a:cs typeface="+mn-cs"/>
            </a:endParaRPr>
          </a:p>
          <a:p>
            <a:pPr marL="771525" indent="-257175" defTabSz="342900" eaLnBrk="1" fontAlgn="auto" hangingPunct="1">
              <a:lnSpc>
                <a:spcPct val="130000"/>
              </a:lnSpc>
              <a:spcAft>
                <a:spcPts val="450"/>
              </a:spcAft>
              <a:buFont typeface="Arial" panose="020B0604020202020204" pitchFamily="34" charset="0"/>
              <a:buChar char="•"/>
            </a:pPr>
            <a:r>
              <a:rPr lang="de-DE" altLang="de-DE" sz="1500" b="1" dirty="0">
                <a:solidFill>
                  <a:srgbClr val="008740"/>
                </a:solidFill>
                <a:latin typeface="LMU CompatilFact" panose="02000500060000020003"/>
                <a:cs typeface="+mn-cs"/>
              </a:rPr>
              <a:t>Beratung</a:t>
            </a:r>
            <a:r>
              <a:rPr lang="de-DE" altLang="de-DE" sz="1500" dirty="0">
                <a:solidFill>
                  <a:srgbClr val="008740"/>
                </a:solidFill>
                <a:latin typeface="LMU CompatilFact" panose="02000500060000020003"/>
                <a:cs typeface="+mn-cs"/>
              </a:rPr>
              <a:t>s- und </a:t>
            </a:r>
            <a:r>
              <a:rPr lang="de-DE" altLang="de-DE" sz="1500" b="1" dirty="0">
                <a:solidFill>
                  <a:srgbClr val="008740"/>
                </a:solidFill>
                <a:latin typeface="LMU CompatilFact" panose="02000500060000020003"/>
                <a:cs typeface="+mn-cs"/>
              </a:rPr>
              <a:t>Information</a:t>
            </a:r>
            <a:r>
              <a:rPr lang="de-DE" altLang="de-DE" sz="1500" dirty="0">
                <a:solidFill>
                  <a:srgbClr val="008740"/>
                </a:solidFill>
                <a:latin typeface="LMU CompatilFact" panose="02000500060000020003"/>
                <a:cs typeface="+mn-cs"/>
              </a:rPr>
              <a:t>sangebote (u. a. bezüglich Nachteilsausgleich bei Prüfungen) </a:t>
            </a:r>
          </a:p>
          <a:p>
            <a:pPr marL="771525" indent="-257175" defTabSz="342900" eaLnBrk="1" fontAlgn="auto" hangingPunct="1">
              <a:lnSpc>
                <a:spcPct val="130000"/>
              </a:lnSpc>
              <a:spcAft>
                <a:spcPts val="450"/>
              </a:spcAft>
              <a:buFont typeface="Arial" panose="020B0604020202020204" pitchFamily="34" charset="0"/>
              <a:buChar char="•"/>
            </a:pPr>
            <a:r>
              <a:rPr lang="en-US" altLang="de-DE" sz="1500" dirty="0" err="1">
                <a:solidFill>
                  <a:srgbClr val="008740"/>
                </a:solidFill>
                <a:latin typeface="LMU CompatilFact" panose="02000500060000020003"/>
                <a:cs typeface="+mn-cs"/>
              </a:rPr>
              <a:t>Alle</a:t>
            </a:r>
            <a:r>
              <a:rPr lang="en-US" altLang="de-DE" sz="1500" dirty="0">
                <a:solidFill>
                  <a:srgbClr val="008740"/>
                </a:solidFill>
                <a:latin typeface="LMU CompatilFact" panose="02000500060000020003"/>
                <a:cs typeface="+mn-cs"/>
              </a:rPr>
              <a:t> </a:t>
            </a:r>
            <a:r>
              <a:rPr lang="en-US" altLang="de-DE" sz="1500" dirty="0" err="1">
                <a:solidFill>
                  <a:srgbClr val="008740"/>
                </a:solidFill>
                <a:latin typeface="LMU CompatilFact" panose="02000500060000020003"/>
                <a:cs typeface="+mn-cs"/>
              </a:rPr>
              <a:t>Beratungs</a:t>
            </a:r>
            <a:r>
              <a:rPr lang="en-US" altLang="de-DE" sz="1500" dirty="0">
                <a:solidFill>
                  <a:srgbClr val="008740"/>
                </a:solidFill>
                <a:latin typeface="LMU CompatilFact" panose="02000500060000020003"/>
                <a:cs typeface="+mn-cs"/>
              </a:rPr>
              <a:t>- und </a:t>
            </a:r>
            <a:r>
              <a:rPr lang="en-US" altLang="de-DE" sz="1500" dirty="0" err="1">
                <a:solidFill>
                  <a:srgbClr val="008740"/>
                </a:solidFill>
                <a:latin typeface="LMU CompatilFact" panose="02000500060000020003"/>
                <a:cs typeface="+mn-cs"/>
              </a:rPr>
              <a:t>Unterstützungsangebote</a:t>
            </a:r>
            <a:r>
              <a:rPr lang="en-US" altLang="de-DE" sz="1500" dirty="0">
                <a:solidFill>
                  <a:srgbClr val="008740"/>
                </a:solidFill>
                <a:latin typeface="LMU CompatilFact" panose="02000500060000020003"/>
                <a:cs typeface="+mn-cs"/>
              </a:rPr>
              <a:t> </a:t>
            </a:r>
            <a:r>
              <a:rPr lang="en-US" altLang="de-DE" sz="1500" dirty="0" err="1">
                <a:solidFill>
                  <a:srgbClr val="008740"/>
                </a:solidFill>
                <a:latin typeface="LMU CompatilFact" panose="02000500060000020003"/>
                <a:cs typeface="+mn-cs"/>
              </a:rPr>
              <a:t>sind</a:t>
            </a:r>
            <a:r>
              <a:rPr lang="en-US" altLang="de-DE" sz="1500" dirty="0">
                <a:solidFill>
                  <a:srgbClr val="008740"/>
                </a:solidFill>
                <a:latin typeface="LMU CompatilFact" panose="02000500060000020003"/>
                <a:cs typeface="+mn-cs"/>
              </a:rPr>
              <a:t> </a:t>
            </a:r>
            <a:r>
              <a:rPr lang="en-US" altLang="de-DE" sz="1500" b="1" dirty="0" err="1">
                <a:solidFill>
                  <a:srgbClr val="008740"/>
                </a:solidFill>
                <a:latin typeface="LMU CompatilFact" panose="02000500060000020003"/>
                <a:cs typeface="+mn-cs"/>
              </a:rPr>
              <a:t>streng</a:t>
            </a:r>
            <a:r>
              <a:rPr lang="en-US" altLang="de-DE" sz="1500" b="1" dirty="0">
                <a:solidFill>
                  <a:srgbClr val="008740"/>
                </a:solidFill>
                <a:latin typeface="LMU CompatilFact" panose="02000500060000020003"/>
                <a:cs typeface="+mn-cs"/>
              </a:rPr>
              <a:t> </a:t>
            </a:r>
            <a:r>
              <a:rPr lang="en-US" altLang="de-DE" sz="1500" b="1" dirty="0" err="1">
                <a:solidFill>
                  <a:srgbClr val="008740"/>
                </a:solidFill>
                <a:latin typeface="LMU CompatilFact" panose="02000500060000020003"/>
                <a:cs typeface="+mn-cs"/>
              </a:rPr>
              <a:t>vertraulich</a:t>
            </a:r>
            <a:r>
              <a:rPr lang="en-US" altLang="de-DE" sz="1500" dirty="0">
                <a:solidFill>
                  <a:srgbClr val="008740"/>
                </a:solidFill>
                <a:latin typeface="LMU CompatilFact" panose="02000500060000020003"/>
                <a:cs typeface="+mn-cs"/>
              </a:rPr>
              <a:t> </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b="1" dirty="0">
                <a:solidFill>
                  <a:srgbClr val="008740"/>
                </a:solidFill>
                <a:latin typeface="LMU CompatilFact" panose="02000500060000020003"/>
                <a:cs typeface="+mn-cs"/>
              </a:rPr>
              <a:t>WICHTIG</a:t>
            </a:r>
            <a:r>
              <a:rPr lang="de-DE" altLang="de-DE" sz="1500" dirty="0">
                <a:solidFill>
                  <a:srgbClr val="008740"/>
                </a:solidFill>
                <a:latin typeface="LMU CompatilFact" panose="02000500060000020003"/>
                <a:cs typeface="+mn-cs"/>
              </a:rPr>
              <a:t>: Die Inanspruchnahme der Beratungsstelle wird auf keinem offiziellen Bescheid o. Ä. dokumentiert!</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Informationen und Ansprechpersonen: </a:t>
            </a:r>
            <a:r>
              <a:rPr lang="de-DE" altLang="de-DE" sz="1500" b="1" dirty="0">
                <a:solidFill>
                  <a:srgbClr val="00B050"/>
                </a:solidFill>
                <a:latin typeface="LMU CompatilFact" panose="02000500060000020003"/>
                <a:cs typeface="+mn-cs"/>
                <a:hlinkClick r:id="rId3">
                  <a:extLst>
                    <a:ext uri="{A12FA001-AC4F-418D-AE19-62706E023703}">
                      <ahyp:hlinkClr xmlns:ahyp="http://schemas.microsoft.com/office/drawing/2018/hyperlinkcolor" val="tx"/>
                    </a:ext>
                  </a:extLst>
                </a:hlinkClick>
              </a:rPr>
              <a:t>www.lmu.de/barrierefrei</a:t>
            </a:r>
            <a:endParaRPr lang="de-DE" altLang="de-DE" sz="1500" b="1" dirty="0">
              <a:solidFill>
                <a:srgbClr val="00B050"/>
              </a:solidFill>
              <a:latin typeface="LMU CompatilFact" panose="02000500060000020003"/>
              <a:cs typeface="+mn-cs"/>
            </a:endParaRP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Mail: </a:t>
            </a:r>
            <a:r>
              <a:rPr lang="de-DE" altLang="de-DE" sz="1500" b="1" dirty="0">
                <a:solidFill>
                  <a:srgbClr val="00B050"/>
                </a:solidFill>
                <a:latin typeface="LMU CompatilFact" panose="02000500060000020003"/>
                <a:cs typeface="+mn-cs"/>
                <a:hlinkClick r:id="rId4">
                  <a:extLst>
                    <a:ext uri="{A12FA001-AC4F-418D-AE19-62706E023703}">
                      <ahyp:hlinkClr xmlns:ahyp="http://schemas.microsoft.com/office/drawing/2018/hyperlinkcolor" val="tx"/>
                    </a:ext>
                  </a:extLst>
                </a:hlinkClick>
              </a:rPr>
              <a:t>behindertenberatung@lmu.de</a:t>
            </a:r>
            <a:r>
              <a:rPr lang="de-DE" altLang="de-DE" sz="1500" b="1" dirty="0">
                <a:solidFill>
                  <a:srgbClr val="00B050"/>
                </a:solidFill>
                <a:latin typeface="LMU CompatilFact" panose="02000500060000020003"/>
                <a:cs typeface="+mn-cs"/>
              </a:rPr>
              <a:t> </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b="1">
                <a:solidFill>
                  <a:srgbClr val="00B050"/>
                </a:solidFill>
                <a:latin typeface="LMU CompatilFact" panose="02000500060000020003"/>
                <a:cs typeface="+mn-cs"/>
              </a:rPr>
              <a:t>Einführungsveranstaltung: 11.10.24 10 Uhr</a:t>
            </a:r>
            <a:endParaRPr lang="de-DE" altLang="de-DE" sz="1500" b="1" dirty="0">
              <a:solidFill>
                <a:srgbClr val="00B050"/>
              </a:solidFill>
              <a:latin typeface="LMU CompatilFact" panose="02000500060000020003"/>
              <a:cs typeface="+mn-cs"/>
            </a:endParaRPr>
          </a:p>
          <a:p>
            <a:pPr marL="771525" indent="-257175" defTabSz="342900" eaLnBrk="1" fontAlgn="auto" hangingPunct="1">
              <a:lnSpc>
                <a:spcPct val="130000"/>
              </a:lnSpc>
              <a:spcAft>
                <a:spcPts val="450"/>
              </a:spcAft>
              <a:buFont typeface="Arial" panose="020B0604020202020204" pitchFamily="34" charset="0"/>
              <a:buChar char="•"/>
            </a:pPr>
            <a:endParaRPr lang="de-DE" altLang="de-DE" sz="1500" dirty="0">
              <a:solidFill>
                <a:srgbClr val="008740"/>
              </a:solidFill>
              <a:latin typeface="LMU CompatilFact" panose="02000500060000020003"/>
              <a:cs typeface="+mn-cs"/>
            </a:endParaRPr>
          </a:p>
        </p:txBody>
      </p:sp>
    </p:spTree>
    <p:extLst>
      <p:ext uri="{BB962C8B-B14F-4D97-AF65-F5344CB8AC3E}">
        <p14:creationId xmlns:p14="http://schemas.microsoft.com/office/powerpoint/2010/main" val="149942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1842131" y="1193007"/>
            <a:ext cx="5800650" cy="607219"/>
          </a:xfrm>
        </p:spPr>
        <p:txBody>
          <a:bodyPr/>
          <a:lstStyle/>
          <a:p>
            <a:r>
              <a:rPr lang="de-DE" altLang="de-DE" b="0" dirty="0">
                <a:latin typeface="LMU CompatilFact" panose="02000500060000020003"/>
              </a:rPr>
              <a:t>2. </a:t>
            </a:r>
            <a:r>
              <a:rPr lang="de-DE" altLang="de-DE" b="0" dirty="0" err="1">
                <a:latin typeface="LMU CompatilFact" panose="02000500060000020003"/>
              </a:rPr>
              <a:t>Inklusionstutor:innen</a:t>
            </a:r>
            <a:r>
              <a:rPr lang="de-DE" altLang="de-DE" b="0" dirty="0">
                <a:latin typeface="LMU CompatilFact" panose="02000500060000020003"/>
              </a:rPr>
              <a:t> </a:t>
            </a:r>
          </a:p>
          <a:p>
            <a:endParaRPr lang="de-DE" dirty="0">
              <a:latin typeface="LMU CompatilFact" panose="02000500060000020003"/>
            </a:endParaRPr>
          </a:p>
        </p:txBody>
      </p:sp>
      <p:sp>
        <p:nvSpPr>
          <p:cNvPr id="9" name="Textfeld 8">
            <a:extLst>
              <a:ext uri="{FF2B5EF4-FFF2-40B4-BE49-F238E27FC236}">
                <a16:creationId xmlns:a16="http://schemas.microsoft.com/office/drawing/2014/main" id="{9C5F67AF-9313-40D6-A903-B4D5D108E0FB}"/>
              </a:ext>
            </a:extLst>
          </p:cNvPr>
          <p:cNvSpPr txBox="1"/>
          <p:nvPr/>
        </p:nvSpPr>
        <p:spPr>
          <a:xfrm>
            <a:off x="129746" y="1800225"/>
            <a:ext cx="6801806" cy="4239943"/>
          </a:xfrm>
          <a:prstGeom prst="rect">
            <a:avLst/>
          </a:prstGeom>
          <a:noFill/>
        </p:spPr>
        <p:txBody>
          <a:bodyPr wrap="square">
            <a:spAutoFit/>
          </a:bodyPr>
          <a:lstStyle/>
          <a:p>
            <a:pPr marL="514350" defTabSz="342900" eaLnBrk="1" fontAlgn="auto" hangingPunct="1">
              <a:lnSpc>
                <a:spcPct val="130000"/>
              </a:lnSpc>
              <a:spcAft>
                <a:spcPts val="450"/>
              </a:spcAft>
            </a:pPr>
            <a:r>
              <a:rPr lang="de-DE" altLang="de-DE" sz="1500" dirty="0">
                <a:solidFill>
                  <a:srgbClr val="008740"/>
                </a:solidFill>
                <a:latin typeface="LMU CompatilFact" panose="02000500060000020003"/>
                <a:cs typeface="+mn-cs"/>
              </a:rPr>
              <a:t>Wer sind die </a:t>
            </a:r>
            <a:r>
              <a:rPr lang="de-DE" altLang="de-DE" sz="1500" dirty="0" err="1">
                <a:solidFill>
                  <a:srgbClr val="008740"/>
                </a:solidFill>
                <a:latin typeface="LMU CompatilFact" panose="02000500060000020003"/>
                <a:cs typeface="+mn-cs"/>
              </a:rPr>
              <a:t>Tutor:innen</a:t>
            </a:r>
            <a:r>
              <a:rPr lang="de-DE" altLang="de-DE" sz="1500" dirty="0">
                <a:solidFill>
                  <a:srgbClr val="008740"/>
                </a:solidFill>
                <a:latin typeface="LMU CompatilFact" panose="02000500060000020003"/>
                <a:cs typeface="+mn-cs"/>
              </a:rPr>
              <a:t>?</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Ehrenamtliche studentische Ansprechpersonen</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Viele Fakultäten vertreten</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Ausgebildet von der Beratungsstelle</a:t>
            </a:r>
          </a:p>
          <a:p>
            <a:pPr marL="514350" defTabSz="342900" eaLnBrk="1" fontAlgn="auto" hangingPunct="1">
              <a:lnSpc>
                <a:spcPct val="130000"/>
              </a:lnSpc>
              <a:spcAft>
                <a:spcPts val="450"/>
              </a:spcAft>
            </a:pPr>
            <a:r>
              <a:rPr lang="de-DE" altLang="de-DE" sz="1500" dirty="0">
                <a:solidFill>
                  <a:srgbClr val="008740"/>
                </a:solidFill>
                <a:latin typeface="LMU CompatilFact" panose="02000500060000020003"/>
                <a:cs typeface="+mn-cs"/>
              </a:rPr>
              <a:t>Was sind ihre Aufgaben?</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Unterstützung von und Austausch mit Studierenden </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Fungieren als Bindeglied zwischen Studierenden, der Studiengangskoordination, den Dozierenden und der Beratungsstelle</a:t>
            </a:r>
          </a:p>
          <a:p>
            <a:pPr marL="514350" defTabSz="342900" eaLnBrk="1" fontAlgn="auto" hangingPunct="1">
              <a:lnSpc>
                <a:spcPct val="130000"/>
              </a:lnSpc>
              <a:spcAft>
                <a:spcPts val="450"/>
              </a:spcAft>
            </a:pPr>
            <a:r>
              <a:rPr lang="de-DE" altLang="de-DE" sz="1500" dirty="0">
                <a:solidFill>
                  <a:srgbClr val="008740"/>
                </a:solidFill>
                <a:latin typeface="LMU CompatilFact" panose="02000500060000020003"/>
                <a:cs typeface="+mn-cs"/>
              </a:rPr>
              <a:t>Wie kann man sie kontaktieren?</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E-Mail: </a:t>
            </a:r>
            <a:r>
              <a:rPr lang="de-DE" altLang="de-DE" sz="1500" b="1" dirty="0">
                <a:solidFill>
                  <a:srgbClr val="00B050"/>
                </a:solidFill>
                <a:latin typeface="LMU CompatilFact" panose="02000500060000020003" pitchFamily="2" charset="0"/>
                <a:cs typeface="+mn-cs"/>
              </a:rPr>
              <a:t>inklusionstutoren@verwaltung.uni-muenchen.de</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Weitere Infos: </a:t>
            </a:r>
            <a:r>
              <a:rPr lang="de-DE" altLang="de-DE" sz="1500" b="1" dirty="0">
                <a:solidFill>
                  <a:srgbClr val="00B050"/>
                </a:solidFill>
                <a:latin typeface="LMU CompatilFact" panose="02000500060000020003"/>
                <a:cs typeface="+mn-cs"/>
                <a:hlinkClick r:id="rId3">
                  <a:extLst>
                    <a:ext uri="{A12FA001-AC4F-418D-AE19-62706E023703}">
                      <ahyp:hlinkClr xmlns:ahyp="http://schemas.microsoft.com/office/drawing/2018/hyperlinkcolor" val="tx"/>
                    </a:ext>
                  </a:extLst>
                </a:hlinkClick>
              </a:rPr>
              <a:t>www.lmu.de/inklusionstutoren</a:t>
            </a:r>
            <a:r>
              <a:rPr lang="de-DE" altLang="de-DE" sz="1500" b="1" dirty="0">
                <a:solidFill>
                  <a:srgbClr val="00B050"/>
                </a:solidFill>
                <a:latin typeface="LMU CompatilFact" panose="02000500060000020003"/>
                <a:cs typeface="+mn-cs"/>
              </a:rPr>
              <a:t> </a:t>
            </a:r>
          </a:p>
        </p:txBody>
      </p:sp>
    </p:spTree>
    <p:extLst>
      <p:ext uri="{BB962C8B-B14F-4D97-AF65-F5344CB8AC3E}">
        <p14:creationId xmlns:p14="http://schemas.microsoft.com/office/powerpoint/2010/main" val="252476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1842131" y="1193007"/>
            <a:ext cx="3327524" cy="607219"/>
          </a:xfrm>
        </p:spPr>
        <p:txBody>
          <a:bodyPr/>
          <a:lstStyle/>
          <a:p>
            <a:r>
              <a:rPr lang="de-DE" altLang="de-DE" b="0" dirty="0">
                <a:latin typeface="LMU CompatilFact" panose="02000500060000020003"/>
              </a:rPr>
              <a:t>3. Peer-Groups Barrierefrei</a:t>
            </a:r>
          </a:p>
          <a:p>
            <a:endParaRPr lang="de-DE" dirty="0">
              <a:latin typeface="LMU CompatilFact" panose="02000500060000020003"/>
            </a:endParaRPr>
          </a:p>
        </p:txBody>
      </p:sp>
      <p:sp>
        <p:nvSpPr>
          <p:cNvPr id="9" name="Textfeld 8">
            <a:extLst>
              <a:ext uri="{FF2B5EF4-FFF2-40B4-BE49-F238E27FC236}">
                <a16:creationId xmlns:a16="http://schemas.microsoft.com/office/drawing/2014/main" id="{9C5F67AF-9313-40D6-A903-B4D5D108E0FB}"/>
              </a:ext>
            </a:extLst>
          </p:cNvPr>
          <p:cNvSpPr txBox="1"/>
          <p:nvPr/>
        </p:nvSpPr>
        <p:spPr>
          <a:xfrm>
            <a:off x="129746" y="2024160"/>
            <a:ext cx="7966892" cy="3447290"/>
          </a:xfrm>
          <a:prstGeom prst="rect">
            <a:avLst/>
          </a:prstGeom>
          <a:noFill/>
        </p:spPr>
        <p:txBody>
          <a:bodyPr wrap="square">
            <a:spAutoFit/>
          </a:bodyPr>
          <a:lstStyle/>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Peer-Groups gibt es für Seh-, Hör- und Mobilitätseinschränkungen</a:t>
            </a:r>
            <a:r>
              <a:rPr lang="de-DE" altLang="de-DE" sz="1500">
                <a:solidFill>
                  <a:srgbClr val="008740"/>
                </a:solidFill>
                <a:latin typeface="LMU CompatilFact" panose="02000500060000020003"/>
                <a:cs typeface="+mn-cs"/>
              </a:rPr>
              <a:t>, (chronische </a:t>
            </a:r>
            <a:r>
              <a:rPr lang="de-DE" altLang="de-DE" sz="1500" dirty="0">
                <a:solidFill>
                  <a:srgbClr val="008740"/>
                </a:solidFill>
                <a:latin typeface="LMU CompatilFact" panose="02000500060000020003"/>
                <a:cs typeface="+mn-cs"/>
              </a:rPr>
              <a:t>und </a:t>
            </a:r>
            <a:r>
              <a:rPr lang="de-DE" altLang="de-DE" sz="1500">
                <a:solidFill>
                  <a:srgbClr val="008740"/>
                </a:solidFill>
                <a:latin typeface="LMU CompatilFact" panose="02000500060000020003"/>
                <a:cs typeface="+mn-cs"/>
              </a:rPr>
              <a:t>psychische Erkrankungen) </a:t>
            </a:r>
            <a:r>
              <a:rPr lang="de-DE" altLang="de-DE" sz="1500" dirty="0">
                <a:solidFill>
                  <a:srgbClr val="008740"/>
                </a:solidFill>
                <a:latin typeface="LMU CompatilFact" panose="02000500060000020003"/>
                <a:cs typeface="+mn-cs"/>
              </a:rPr>
              <a:t>sowie für ADHS und Autismus</a:t>
            </a:r>
          </a:p>
          <a:p>
            <a:pPr marL="514350" defTabSz="342900" eaLnBrk="1" fontAlgn="auto" hangingPunct="1">
              <a:lnSpc>
                <a:spcPct val="130000"/>
              </a:lnSpc>
              <a:spcAft>
                <a:spcPts val="450"/>
              </a:spcAft>
            </a:pPr>
            <a:r>
              <a:rPr lang="de-DE" altLang="de-DE" sz="1500" dirty="0">
                <a:solidFill>
                  <a:srgbClr val="008740"/>
                </a:solidFill>
                <a:latin typeface="LMU CompatilFact" panose="02000500060000020003"/>
                <a:cs typeface="+mn-cs"/>
              </a:rPr>
              <a:t>Was bieten die Peer-Groups an?</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Diskussionsforen/persönlicher Austausch in Netzwerken</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Treffen (virtuell und persönlich)</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Fragen aller Art für spezifische Beeinträchtigungen und individuelle Probleme werden angegangen</a:t>
            </a:r>
          </a:p>
          <a:p>
            <a:pPr marL="771525" indent="-257175" defTabSz="342900" eaLnBrk="1" fontAlgn="auto" hangingPunct="1">
              <a:lnSpc>
                <a:spcPct val="130000"/>
              </a:lnSpc>
              <a:spcAft>
                <a:spcPts val="450"/>
              </a:spcAft>
              <a:buFont typeface="Arial" panose="020B0604020202020204" pitchFamily="34" charset="0"/>
              <a:buChar char="•"/>
            </a:pPr>
            <a:r>
              <a:rPr lang="de-DE" altLang="de-DE" sz="1500" dirty="0">
                <a:solidFill>
                  <a:srgbClr val="008740"/>
                </a:solidFill>
                <a:latin typeface="LMU CompatilFact" panose="02000500060000020003"/>
                <a:cs typeface="+mn-cs"/>
              </a:rPr>
              <a:t>Weiteres Angebot: IBS (Interessensgruppe für Studierende mit und ohne Beeinträchtigung)</a:t>
            </a:r>
          </a:p>
          <a:p>
            <a:pPr marL="514350" defTabSz="342900" eaLnBrk="1" fontAlgn="auto" hangingPunct="1">
              <a:lnSpc>
                <a:spcPct val="130000"/>
              </a:lnSpc>
              <a:spcAft>
                <a:spcPts val="450"/>
              </a:spcAft>
            </a:pPr>
            <a:r>
              <a:rPr lang="de-DE" altLang="de-DE" sz="1500" dirty="0">
                <a:solidFill>
                  <a:srgbClr val="008740"/>
                </a:solidFill>
                <a:latin typeface="LMU CompatilFact" panose="02000500060000020003"/>
                <a:cs typeface="+mn-cs"/>
                <a:sym typeface="Wingdings" panose="05000000000000000000" pitchFamily="2" charset="2"/>
              </a:rPr>
              <a:t> Für alle hochschulpolitisch Interessierten offen</a:t>
            </a:r>
            <a:endParaRPr lang="de-DE" altLang="de-DE" sz="1500" dirty="0">
              <a:solidFill>
                <a:srgbClr val="008740"/>
              </a:solidFill>
              <a:latin typeface="LMU CompatilFact" panose="02000500060000020003"/>
              <a:cs typeface="+mn-cs"/>
            </a:endParaRPr>
          </a:p>
        </p:txBody>
      </p:sp>
      <p:pic>
        <p:nvPicPr>
          <p:cNvPr id="4" name="Grafik 3" descr="The picture shows comic style drawn &quot;superheroes&quot; with various disabilities.">
            <a:extLst>
              <a:ext uri="{FF2B5EF4-FFF2-40B4-BE49-F238E27FC236}">
                <a16:creationId xmlns:a16="http://schemas.microsoft.com/office/drawing/2014/main" id="{0A2D1D4B-F45A-4079-9EAF-C6B9A0D8BD26}"/>
              </a:ext>
            </a:extLst>
          </p:cNvPr>
          <p:cNvPicPr>
            <a:picLocks noChangeAspect="1"/>
          </p:cNvPicPr>
          <p:nvPr/>
        </p:nvPicPr>
        <p:blipFill>
          <a:blip r:embed="rId3"/>
          <a:stretch>
            <a:fillRect/>
          </a:stretch>
        </p:blipFill>
        <p:spPr>
          <a:xfrm>
            <a:off x="5102658" y="5139856"/>
            <a:ext cx="3911596" cy="706520"/>
          </a:xfrm>
          <a:prstGeom prst="rect">
            <a:avLst/>
          </a:prstGeom>
        </p:spPr>
      </p:pic>
    </p:spTree>
    <p:extLst>
      <p:ext uri="{BB962C8B-B14F-4D97-AF65-F5344CB8AC3E}">
        <p14:creationId xmlns:p14="http://schemas.microsoft.com/office/powerpoint/2010/main" val="365454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20828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ZSB-StuKind_Einzelteile_Blume mit St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44" b="16044"/>
          <a:stretch/>
        </p:blipFill>
        <p:spPr bwMode="auto">
          <a:xfrm>
            <a:off x="7668344" y="116632"/>
            <a:ext cx="1331641" cy="1676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feld 5"/>
          <p:cNvSpPr txBox="1"/>
          <p:nvPr/>
        </p:nvSpPr>
        <p:spPr>
          <a:xfrm>
            <a:off x="683568" y="1696610"/>
            <a:ext cx="8207645" cy="492443"/>
          </a:xfrm>
          <a:prstGeom prst="rect">
            <a:avLst/>
          </a:prstGeom>
          <a:noFill/>
        </p:spPr>
        <p:txBody>
          <a:bodyPr wrap="square" rtlCol="0">
            <a:spAutoFit/>
          </a:bodyPr>
          <a:lstStyle/>
          <a:p>
            <a:r>
              <a:rPr lang="de-DE" sz="2600" b="1" dirty="0">
                <a:latin typeface="LMU CompatilFact" panose="02000500060000020003" pitchFamily="2" charset="0"/>
              </a:rPr>
              <a:t>BERATUNGSSTELLE „STUDIEREN MIT KIND“</a:t>
            </a:r>
            <a:endParaRPr lang="de-DE" sz="2600" dirty="0">
              <a:latin typeface="LMU CompatilFact" panose="02000500060000020003" pitchFamily="2" charset="0"/>
            </a:endParaRPr>
          </a:p>
        </p:txBody>
      </p:sp>
      <p:sp>
        <p:nvSpPr>
          <p:cNvPr id="7" name="Textfeld 6"/>
          <p:cNvSpPr txBox="1"/>
          <p:nvPr/>
        </p:nvSpPr>
        <p:spPr>
          <a:xfrm>
            <a:off x="3131840" y="2549128"/>
            <a:ext cx="5616624" cy="4308872"/>
          </a:xfrm>
          <a:prstGeom prst="rect">
            <a:avLst/>
          </a:prstGeom>
          <a:noFill/>
        </p:spPr>
        <p:txBody>
          <a:bodyPr wrap="square" rtlCol="0">
            <a:spAutoFit/>
          </a:bodyPr>
          <a:lstStyle/>
          <a:p>
            <a:r>
              <a:rPr lang="de-DE" sz="2000" b="1" dirty="0">
                <a:latin typeface="LMU CompatilFact" panose="02000500060000020003" pitchFamily="2" charset="0"/>
              </a:rPr>
              <a:t>Bei allen Fragen rund ums Studium mit Kindern sind wir für Sie da!</a:t>
            </a:r>
          </a:p>
          <a:p>
            <a:endParaRPr lang="de-DE" b="1" dirty="0">
              <a:latin typeface="LMU CompatilFact" panose="02000500060000020003" pitchFamily="2" charset="0"/>
            </a:endParaRPr>
          </a:p>
          <a:p>
            <a:r>
              <a:rPr lang="de-DE" b="1" dirty="0">
                <a:latin typeface="LMU CompatilFact" panose="02000500060000020003" pitchFamily="2" charset="0"/>
              </a:rPr>
              <a:t>Service-Telefon: </a:t>
            </a:r>
            <a:r>
              <a:rPr lang="de-DE" b="1" dirty="0">
                <a:solidFill>
                  <a:schemeClr val="accent6">
                    <a:lumMod val="75000"/>
                  </a:schemeClr>
                </a:solidFill>
                <a:latin typeface="LMU CompatilFact" panose="02000500060000020003" pitchFamily="2" charset="0"/>
              </a:rPr>
              <a:t>089</a:t>
            </a:r>
            <a:r>
              <a:rPr lang="de-DE" b="1" dirty="0">
                <a:latin typeface="LMU CompatilFact" panose="02000500060000020003" pitchFamily="2" charset="0"/>
              </a:rPr>
              <a:t> </a:t>
            </a:r>
            <a:r>
              <a:rPr lang="de-DE" b="1" dirty="0">
                <a:solidFill>
                  <a:srgbClr val="D58FD7"/>
                </a:solidFill>
                <a:latin typeface="LMU CompatilFact" panose="02000500060000020003" pitchFamily="2" charset="0"/>
              </a:rPr>
              <a:t>/</a:t>
            </a:r>
            <a:r>
              <a:rPr lang="de-DE" b="1" dirty="0">
                <a:latin typeface="LMU CompatilFact" panose="02000500060000020003" pitchFamily="2" charset="0"/>
              </a:rPr>
              <a:t> </a:t>
            </a:r>
            <a:r>
              <a:rPr lang="de-DE" b="1" dirty="0">
                <a:solidFill>
                  <a:srgbClr val="CC0066"/>
                </a:solidFill>
                <a:latin typeface="LMU CompatilFact" panose="02000500060000020003" pitchFamily="2" charset="0"/>
              </a:rPr>
              <a:t>2180</a:t>
            </a:r>
            <a:r>
              <a:rPr lang="de-DE" b="1" dirty="0">
                <a:solidFill>
                  <a:schemeClr val="tx2">
                    <a:lumMod val="75000"/>
                  </a:schemeClr>
                </a:solidFill>
                <a:latin typeface="LMU CompatilFact" panose="02000500060000020003" pitchFamily="2" charset="0"/>
              </a:rPr>
              <a:t>-</a:t>
            </a:r>
            <a:r>
              <a:rPr lang="de-DE" b="1" dirty="0">
                <a:solidFill>
                  <a:schemeClr val="accent3">
                    <a:lumMod val="75000"/>
                  </a:schemeClr>
                </a:solidFill>
                <a:latin typeface="LMU CompatilFact" panose="02000500060000020003" pitchFamily="2" charset="0"/>
              </a:rPr>
              <a:t>3124</a:t>
            </a:r>
            <a:endParaRPr lang="de-DE" dirty="0">
              <a:solidFill>
                <a:schemeClr val="accent3">
                  <a:lumMod val="75000"/>
                </a:schemeClr>
              </a:solidFill>
              <a:latin typeface="LMU CompatilFact" panose="02000500060000020003" pitchFamily="2" charset="0"/>
            </a:endParaRPr>
          </a:p>
          <a:p>
            <a:r>
              <a:rPr lang="de-DE" b="1" dirty="0">
                <a:latin typeface="LMU CompatilFact" panose="02000500060000020003" pitchFamily="2" charset="0"/>
              </a:rPr>
              <a:t>Montag bis Mittwoch 09:00-12:00 Uhr</a:t>
            </a:r>
            <a:endParaRPr lang="de-DE" dirty="0">
              <a:latin typeface="LMU CompatilFact" panose="02000500060000020003" pitchFamily="2" charset="0"/>
            </a:endParaRPr>
          </a:p>
          <a:p>
            <a:endParaRPr lang="de-DE" dirty="0">
              <a:latin typeface="LMU CompatilFact" panose="02000500060000020003" pitchFamily="2" charset="0"/>
            </a:endParaRPr>
          </a:p>
          <a:p>
            <a:r>
              <a:rPr lang="de-DE" dirty="0">
                <a:latin typeface="LMU CompatilFact" panose="02000500060000020003" pitchFamily="2" charset="0"/>
              </a:rPr>
              <a:t>oder eine E-Mail an:</a:t>
            </a:r>
          </a:p>
          <a:p>
            <a:r>
              <a:rPr lang="de-DE" b="1" dirty="0">
                <a:solidFill>
                  <a:srgbClr val="0070C0"/>
                </a:solidFill>
                <a:latin typeface="LMU CompatilFact" panose="02000500060000020003" pitchFamily="2" charset="0"/>
              </a:rPr>
              <a:t>studierenmitkind@lmu.de</a:t>
            </a:r>
          </a:p>
          <a:p>
            <a:endParaRPr lang="de-DE" dirty="0">
              <a:latin typeface="LMU CompatilFact" panose="02000500060000020003" pitchFamily="2" charset="0"/>
            </a:endParaRPr>
          </a:p>
          <a:p>
            <a:r>
              <a:rPr lang="de-DE" dirty="0">
                <a:latin typeface="LMU CompatilFact" panose="02000500060000020003" pitchFamily="2" charset="0"/>
              </a:rPr>
              <a:t>Besuchen Sie uns auf:</a:t>
            </a:r>
          </a:p>
          <a:p>
            <a:r>
              <a:rPr lang="de-DE" b="1" dirty="0">
                <a:solidFill>
                  <a:srgbClr val="7030A0"/>
                </a:solidFill>
                <a:latin typeface="LMU CompatilFact" panose="02000500060000020003" pitchFamily="2" charset="0"/>
              </a:rPr>
              <a:t>www.lmu.de/studierenmitkind </a:t>
            </a:r>
          </a:p>
          <a:p>
            <a:endParaRPr lang="de-DE" b="1" dirty="0">
              <a:solidFill>
                <a:srgbClr val="7030A0"/>
              </a:solidFill>
              <a:latin typeface="LMU CompatilFact" panose="02000500060000020003" pitchFamily="2" charset="0"/>
            </a:endParaRPr>
          </a:p>
          <a:p>
            <a:r>
              <a:rPr lang="de-DE" dirty="0">
                <a:latin typeface="LMU CompatilFact" panose="02000500060000020003" pitchFamily="2" charset="0"/>
              </a:rPr>
              <a:t>oder auf </a:t>
            </a:r>
            <a:r>
              <a:rPr lang="de-DE" dirty="0" err="1">
                <a:latin typeface="LMU CompatilFact" panose="02000500060000020003" pitchFamily="2" charset="0"/>
              </a:rPr>
              <a:t>facebook</a:t>
            </a:r>
            <a:r>
              <a:rPr lang="de-DE" dirty="0">
                <a:latin typeface="LMU CompatilFact" panose="02000500060000020003" pitchFamily="2" charset="0"/>
              </a:rPr>
              <a:t>: </a:t>
            </a:r>
            <a:r>
              <a:rPr lang="de-DE" b="1" dirty="0">
                <a:solidFill>
                  <a:srgbClr val="92D050"/>
                </a:solidFill>
                <a:latin typeface="LMU CompatilFact" panose="02000500060000020003" pitchFamily="2" charset="0"/>
              </a:rPr>
              <a:t>www.facebook.com/studierenmitKindLMU</a:t>
            </a:r>
          </a:p>
          <a:p>
            <a:endParaRPr lang="de-DE" dirty="0"/>
          </a:p>
        </p:txBody>
      </p:sp>
      <p:pic>
        <p:nvPicPr>
          <p:cNvPr id="4" name="Grafik 3"/>
          <p:cNvPicPr>
            <a:picLocks noChangeAspect="1"/>
          </p:cNvPicPr>
          <p:nvPr/>
        </p:nvPicPr>
        <p:blipFill rotWithShape="1">
          <a:blip r:embed="rId4" cstate="print">
            <a:extLst>
              <a:ext uri="{28A0092B-C50C-407E-A947-70E740481C1C}">
                <a14:useLocalDpi xmlns:a14="http://schemas.microsoft.com/office/drawing/2010/main" val="0"/>
              </a:ext>
            </a:extLst>
          </a:blip>
          <a:srcRect l="10080" r="16014"/>
          <a:stretch/>
        </p:blipFill>
        <p:spPr>
          <a:xfrm>
            <a:off x="395536" y="2395744"/>
            <a:ext cx="2395728" cy="4320480"/>
          </a:xfrm>
          <a:prstGeom prst="rect">
            <a:avLst/>
          </a:prstGeom>
        </p:spPr>
      </p:pic>
    </p:spTree>
    <p:extLst>
      <p:ext uri="{BB962C8B-B14F-4D97-AF65-F5344CB8AC3E}">
        <p14:creationId xmlns:p14="http://schemas.microsoft.com/office/powerpoint/2010/main" val="264331805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piteltrenner">
  <a:themeElements>
    <a:clrScheme name="LMU">
      <a:dk1>
        <a:srgbClr val="008740"/>
      </a:dk1>
      <a:lt1>
        <a:sysClr val="window" lastClr="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Bildschirmpräsentation (4:3)</PresentationFormat>
  <Paragraphs>56</Paragraphs>
  <Slides>11</Slides>
  <Notes>4</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11</vt:i4>
      </vt:variant>
    </vt:vector>
  </HeadingPairs>
  <TitlesOfParts>
    <vt:vector size="16" baseType="lpstr">
      <vt:lpstr>Arial</vt:lpstr>
      <vt:lpstr>Calibri</vt:lpstr>
      <vt:lpstr>LMU CompatilFact</vt:lpstr>
      <vt:lpstr>Larissa</vt:lpstr>
      <vt:lpstr>Kapiteltrenner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ZUV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Zivi</dc:creator>
  <cp:lastModifiedBy>Dominik D</cp:lastModifiedBy>
  <cp:revision>50</cp:revision>
  <cp:lastPrinted>2012-09-17T13:55:45Z</cp:lastPrinted>
  <dcterms:created xsi:type="dcterms:W3CDTF">2012-07-26T06:01:07Z</dcterms:created>
  <dcterms:modified xsi:type="dcterms:W3CDTF">2025-09-25T10:02:00Z</dcterms:modified>
</cp:coreProperties>
</file>