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  <p:sldMasterId id="2147483670" r:id="rId2"/>
    <p:sldMasterId id="2147483662" r:id="rId3"/>
    <p:sldMasterId id="2147483665" r:id="rId4"/>
    <p:sldMasterId id="2147483663" r:id="rId5"/>
  </p:sldMasterIdLst>
  <p:notesMasterIdLst>
    <p:notesMasterId r:id="rId71"/>
  </p:notesMasterIdLst>
  <p:handoutMasterIdLst>
    <p:handoutMasterId r:id="rId72"/>
  </p:handoutMasterIdLst>
  <p:sldIdLst>
    <p:sldId id="256" r:id="rId6"/>
    <p:sldId id="360" r:id="rId7"/>
    <p:sldId id="372" r:id="rId8"/>
    <p:sldId id="264" r:id="rId9"/>
    <p:sldId id="268" r:id="rId10"/>
    <p:sldId id="269" r:id="rId11"/>
    <p:sldId id="270" r:id="rId12"/>
    <p:sldId id="271" r:id="rId13"/>
    <p:sldId id="358" r:id="rId14"/>
    <p:sldId id="359" r:id="rId15"/>
    <p:sldId id="331" r:id="rId16"/>
    <p:sldId id="365" r:id="rId17"/>
    <p:sldId id="366" r:id="rId18"/>
    <p:sldId id="330" r:id="rId19"/>
    <p:sldId id="277" r:id="rId20"/>
    <p:sldId id="278" r:id="rId21"/>
    <p:sldId id="333" r:id="rId22"/>
    <p:sldId id="283" r:id="rId23"/>
    <p:sldId id="284" r:id="rId24"/>
    <p:sldId id="285" r:id="rId25"/>
    <p:sldId id="286" r:id="rId26"/>
    <p:sldId id="287" r:id="rId27"/>
    <p:sldId id="334" r:id="rId28"/>
    <p:sldId id="367" r:id="rId29"/>
    <p:sldId id="368" r:id="rId30"/>
    <p:sldId id="369" r:id="rId31"/>
    <p:sldId id="293" r:id="rId32"/>
    <p:sldId id="370" r:id="rId33"/>
    <p:sldId id="295" r:id="rId34"/>
    <p:sldId id="371" r:id="rId35"/>
    <p:sldId id="341" r:id="rId36"/>
    <p:sldId id="342" r:id="rId37"/>
    <p:sldId id="343" r:id="rId38"/>
    <p:sldId id="344" r:id="rId39"/>
    <p:sldId id="307" r:id="rId40"/>
    <p:sldId id="345" r:id="rId41"/>
    <p:sldId id="346" r:id="rId42"/>
    <p:sldId id="347" r:id="rId43"/>
    <p:sldId id="348" r:id="rId44"/>
    <p:sldId id="349" r:id="rId45"/>
    <p:sldId id="350" r:id="rId46"/>
    <p:sldId id="328" r:id="rId47"/>
    <p:sldId id="298" r:id="rId48"/>
    <p:sldId id="351" r:id="rId49"/>
    <p:sldId id="353" r:id="rId50"/>
    <p:sldId id="299" r:id="rId51"/>
    <p:sldId id="301" r:id="rId52"/>
    <p:sldId id="354" r:id="rId53"/>
    <p:sldId id="355" r:id="rId54"/>
    <p:sldId id="327" r:id="rId55"/>
    <p:sldId id="314" r:id="rId56"/>
    <p:sldId id="317" r:id="rId57"/>
    <p:sldId id="318" r:id="rId58"/>
    <p:sldId id="336" r:id="rId59"/>
    <p:sldId id="320" r:id="rId60"/>
    <p:sldId id="329" r:id="rId61"/>
    <p:sldId id="357" r:id="rId62"/>
    <p:sldId id="323" r:id="rId63"/>
    <p:sldId id="364" r:id="rId64"/>
    <p:sldId id="325" r:id="rId65"/>
    <p:sldId id="373" r:id="rId66"/>
    <p:sldId id="374" r:id="rId67"/>
    <p:sldId id="375" r:id="rId68"/>
    <p:sldId id="326" r:id="rId69"/>
    <p:sldId id="263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FFFF99"/>
    <a:srgbClr val="DC0D15"/>
    <a:srgbClr val="202321"/>
    <a:srgbClr val="616468"/>
    <a:srgbClr val="F1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6" autoAdjust="0"/>
    <p:restoredTop sz="95268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120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3134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3D6EB26-41B6-4E19-83EC-E73738E884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19D0FE7-2B93-4C58-A1DB-4617AFF6CC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FB590-A5F8-45EA-AB8E-CD3CA1FFE559}" type="datetimeFigureOut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17.10.2025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6C06B4-579F-4E55-B0ED-E501BEC306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145B85-05F0-4185-9F6F-AE416F8A75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A10E1-8931-4664-8B15-CAB9FC81E556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08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C3ABC7-27AC-6D40-86E4-0C355E54A764}" type="datetimeFigureOut">
              <a:rPr lang="de-DE" smtClean="0"/>
              <a:pPr/>
              <a:t>17.10.2025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1CAD0D-262D-F145-A422-6EFA995C351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863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1552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pPr/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202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de-DE" sz="1200" dirty="0">
              <a:latin typeface="LMU CompatilFact" panose="02000500060000020003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94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de-DE" sz="120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983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de-DE" sz="120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32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t="8872" b="1720"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  <p:pic>
        <p:nvPicPr>
          <p:cNvPr id="11" name="Bildplatzhalter 11">
            <a:extLst>
              <a:ext uri="{FF2B5EF4-FFF2-40B4-BE49-F238E27FC236}">
                <a16:creationId xmlns:a16="http://schemas.microsoft.com/office/drawing/2014/main" id="{78077E49-BB75-47DD-A564-32F635D21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" b="5"/>
          <a:stretch>
            <a:fillRect/>
          </a:stretch>
        </p:blipFill>
        <p:spPr>
          <a:xfrm>
            <a:off x="5372100" y="1493641"/>
            <a:ext cx="6819900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1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A6560-2FDE-481D-9A8E-1866470D9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0491" y="444249"/>
            <a:ext cx="9577019" cy="1042988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/>
            </a:lvl1pPr>
          </a:lstStyle>
          <a:p>
            <a:r>
              <a:rPr lang="de-DE" dirty="0"/>
              <a:t>Seitentitel mit einer Zeile oder</a:t>
            </a:r>
            <a:br>
              <a:rPr lang="de-DE" dirty="0"/>
            </a:br>
            <a:r>
              <a:rPr lang="de-DE" dirty="0"/>
              <a:t>maximal zwei Zeilen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5E4071A-44EF-49AA-BAC4-8488C57EBC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486" y="1493101"/>
            <a:ext cx="10166228" cy="9382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80"/>
              </a:lnSpc>
              <a:spcBef>
                <a:spcPts val="0"/>
              </a:spcBef>
              <a:buNone/>
              <a:defRPr sz="1900">
                <a:solidFill>
                  <a:srgbClr val="616468"/>
                </a:solidFill>
              </a:defRPr>
            </a:lvl1pPr>
            <a:lvl2pPr marL="407778" indent="0">
              <a:buNone/>
              <a:defRPr sz="1900">
                <a:solidFill>
                  <a:schemeClr val="tx2"/>
                </a:solidFill>
              </a:defRPr>
            </a:lvl2pPr>
            <a:lvl3pPr marL="815557" indent="0">
              <a:buNone/>
              <a:defRPr>
                <a:solidFill>
                  <a:schemeClr val="tx2"/>
                </a:solidFill>
              </a:defRPr>
            </a:lvl3pPr>
            <a:lvl4pPr marL="1223335" indent="0">
              <a:buNone/>
              <a:defRPr>
                <a:solidFill>
                  <a:schemeClr val="tx2"/>
                </a:solidFill>
              </a:defRPr>
            </a:lvl4pPr>
            <a:lvl5pPr marL="1631113" indent="0">
              <a:buNone/>
              <a:defRPr>
                <a:solidFill>
                  <a:schemeClr val="tx2"/>
                </a:solidFill>
              </a:defRPr>
            </a:lvl5pPr>
          </a:lstStyle>
          <a:p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Ne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quatur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? Quam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incipietur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accaepe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lenduciae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Itae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voluptatem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facepelita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dolupta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pore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pos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venti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blanien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tionsec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tempellabor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magnam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soloreria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quevoluptaturi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dolores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earis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dolute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vendae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nobis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ipsam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lab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acculliqui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tecte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es quam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ressi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ulparis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apeliqui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ipiet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modio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 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C99ED17-8C0B-4A38-8622-48A70F4A88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684" y="2635982"/>
            <a:ext cx="10166228" cy="2859210"/>
          </a:xfrm>
          <a:prstGeom prst="rect">
            <a:avLst/>
          </a:prstGeom>
        </p:spPr>
        <p:txBody>
          <a:bodyPr/>
          <a:lstStyle>
            <a:lvl1pPr marL="324000" indent="-324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"/>
              <a:defRPr sz="1900">
                <a:solidFill>
                  <a:srgbClr val="616468"/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900">
                <a:solidFill>
                  <a:srgbClr val="616468"/>
                </a:solidFill>
              </a:defRPr>
            </a:lvl2pPr>
          </a:lstStyle>
          <a:p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Itaquas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sitiam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vent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fuga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Pelit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laut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pliciis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reptatio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beatem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illestius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consecabo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Offici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con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pedi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omnis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essi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sinci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totae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perit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quamet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liscium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landia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quiasit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iuntur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</a:t>
            </a:r>
          </a:p>
          <a:p>
            <a:pPr lvl="1"/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iuntur</a:t>
            </a:r>
            <a:endParaRPr lang="de-DE" dirty="0">
              <a:solidFill>
                <a:srgbClr val="2F2F2F"/>
              </a:solidFill>
              <a:latin typeface="Arial" panose="020B0604020202020204" pitchFamily="34" charset="0"/>
            </a:endParaRPr>
          </a:p>
          <a:p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Quunda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doloreste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volore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volores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maximus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eatur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sapicipici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ab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non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nullori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mos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autem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doluptassi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saniscitate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consequi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audae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simporem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si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venim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fugia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voloreptae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eturiam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aut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quiae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coribus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</a:t>
            </a:r>
          </a:p>
          <a:p>
            <a:pPr lvl="1"/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iuntur</a:t>
            </a:r>
            <a:endParaRPr lang="de-DE" dirty="0">
              <a:solidFill>
                <a:srgbClr val="2F2F2F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Ucia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sam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quid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quo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doles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sequias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rat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facersp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edissuntotas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et,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nis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di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berum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verore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sequas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represcium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faccabo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Adistis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dolor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aliquatem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quo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modis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accaecum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nossunt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ipsam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ratiam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voluptur</a:t>
            </a:r>
            <a:r>
              <a:rPr lang="de-DE" dirty="0">
                <a:solidFill>
                  <a:srgbClr val="2F2F2F"/>
                </a:solidFill>
                <a:latin typeface="Arial" panose="020B0604020202020204" pitchFamily="34" charset="0"/>
              </a:rPr>
              <a:t>?</a:t>
            </a:r>
          </a:p>
          <a:p>
            <a:pPr lvl="1">
              <a:defRPr/>
            </a:pPr>
            <a:r>
              <a:rPr lang="de-DE" dirty="0" err="1">
                <a:solidFill>
                  <a:srgbClr val="2F2F2F"/>
                </a:solidFill>
                <a:latin typeface="Arial" panose="020B0604020202020204" pitchFamily="34" charset="0"/>
              </a:rPr>
              <a:t>iuntur</a:t>
            </a:r>
            <a:endParaRPr lang="de-DE" dirty="0">
              <a:solidFill>
                <a:srgbClr val="2F2F2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1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FF3871DC-3AE6-0046-9798-2B74B19887B1}"/>
              </a:ext>
            </a:extLst>
          </p:cNvPr>
          <p:cNvSpPr/>
          <p:nvPr userDrawn="1"/>
        </p:nvSpPr>
        <p:spPr>
          <a:xfrm>
            <a:off x="442800" y="1484313"/>
            <a:ext cx="832193" cy="685829"/>
          </a:xfrm>
          <a:prstGeom prst="rect">
            <a:avLst/>
          </a:prstGeom>
          <a:solidFill>
            <a:schemeClr val="tx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136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58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323A9624-D6DE-C345-9C75-F17A8B2EFEFC}"/>
              </a:ext>
            </a:extLst>
          </p:cNvPr>
          <p:cNvSpPr/>
          <p:nvPr userDrawn="1"/>
        </p:nvSpPr>
        <p:spPr>
          <a:xfrm>
            <a:off x="2820756" y="1484313"/>
            <a:ext cx="832193" cy="68582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R 255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G 255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B 255</a:t>
            </a:r>
            <a:endParaRPr lang="de-DE" sz="915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7699AD87-10CD-5C43-A6B2-3E71A6C1E6A5}"/>
              </a:ext>
            </a:extLst>
          </p:cNvPr>
          <p:cNvSpPr/>
          <p:nvPr userDrawn="1"/>
        </p:nvSpPr>
        <p:spPr>
          <a:xfrm>
            <a:off x="1631778" y="1484313"/>
            <a:ext cx="832193" cy="685829"/>
          </a:xfrm>
          <a:prstGeom prst="rect">
            <a:avLst/>
          </a:prstGeom>
          <a:solidFill>
            <a:schemeClr val="tx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35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7E6E40C0-B5CF-3040-971F-4D8BB55D0746}"/>
              </a:ext>
            </a:extLst>
          </p:cNvPr>
          <p:cNvSpPr/>
          <p:nvPr userDrawn="1"/>
        </p:nvSpPr>
        <p:spPr>
          <a:xfrm>
            <a:off x="442802" y="2240393"/>
            <a:ext cx="83219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LMU Grün </a:t>
            </a:r>
            <a:b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</a:b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5A2A488E-BCE0-BB4B-959A-3AC0A2CF9AFD}"/>
              </a:ext>
            </a:extLst>
          </p:cNvPr>
          <p:cNvSpPr/>
          <p:nvPr userDrawn="1"/>
        </p:nvSpPr>
        <p:spPr>
          <a:xfrm>
            <a:off x="442800" y="3144823"/>
            <a:ext cx="607189" cy="500399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98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100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104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BAF76B9D-1CB6-774E-B88E-0CACB598FEF6}"/>
              </a:ext>
            </a:extLst>
          </p:cNvPr>
          <p:cNvSpPr/>
          <p:nvPr userDrawn="1"/>
        </p:nvSpPr>
        <p:spPr>
          <a:xfrm>
            <a:off x="2177818" y="3144823"/>
            <a:ext cx="607189" cy="500399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230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230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231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D45CC143-00CB-E043-9C6B-880F634668A7}"/>
              </a:ext>
            </a:extLst>
          </p:cNvPr>
          <p:cNvSpPr/>
          <p:nvPr userDrawn="1"/>
        </p:nvSpPr>
        <p:spPr>
          <a:xfrm>
            <a:off x="1310310" y="3144823"/>
            <a:ext cx="607189" cy="500399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192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193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195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C2788AA0-4D28-CA47-A881-1819C9B7F2B2}"/>
              </a:ext>
            </a:extLst>
          </p:cNvPr>
          <p:cNvSpPr/>
          <p:nvPr userDrawn="1"/>
        </p:nvSpPr>
        <p:spPr>
          <a:xfrm>
            <a:off x="3045759" y="3144823"/>
            <a:ext cx="607189" cy="500399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R 245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G 245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B 245</a:t>
            </a:r>
            <a:endParaRPr lang="de-DE" sz="915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20A40CC5-176B-9442-82E4-408CAB2349BC}"/>
              </a:ext>
            </a:extLst>
          </p:cNvPr>
          <p:cNvSpPr/>
          <p:nvPr userDrawn="1"/>
        </p:nvSpPr>
        <p:spPr>
          <a:xfrm>
            <a:off x="442802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Dunkelgrau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FA56A28D-A369-AD4B-AF9B-25C454F18A4E}"/>
              </a:ext>
            </a:extLst>
          </p:cNvPr>
          <p:cNvSpPr/>
          <p:nvPr userDrawn="1"/>
        </p:nvSpPr>
        <p:spPr>
          <a:xfrm>
            <a:off x="1310310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Mittelgrau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7EF2EF5B-E92A-5D4A-8161-D33FFACE7341}"/>
              </a:ext>
            </a:extLst>
          </p:cNvPr>
          <p:cNvSpPr/>
          <p:nvPr userDrawn="1"/>
        </p:nvSpPr>
        <p:spPr>
          <a:xfrm>
            <a:off x="2187234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Hellgrau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14B21CFC-1C2A-AD4E-82DE-A68CEF4308BE}"/>
              </a:ext>
            </a:extLst>
          </p:cNvPr>
          <p:cNvSpPr/>
          <p:nvPr userDrawn="1"/>
        </p:nvSpPr>
        <p:spPr>
          <a:xfrm>
            <a:off x="3048909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Lichtgrau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C73389B4-7374-AB43-B9CD-0CA5B6ED4B02}"/>
              </a:ext>
            </a:extLst>
          </p:cNvPr>
          <p:cNvSpPr/>
          <p:nvPr userDrawn="1"/>
        </p:nvSpPr>
        <p:spPr>
          <a:xfrm>
            <a:off x="1617118" y="2240392"/>
            <a:ext cx="83219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Schwarz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A8E62580-B452-9141-99B8-14D406341FD8}"/>
              </a:ext>
            </a:extLst>
          </p:cNvPr>
          <p:cNvSpPr/>
          <p:nvPr userDrawn="1"/>
        </p:nvSpPr>
        <p:spPr>
          <a:xfrm>
            <a:off x="2821937" y="2240392"/>
            <a:ext cx="83219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Weiss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5C5DB8B7-067A-624F-90A9-5FE69A8819FA}"/>
              </a:ext>
            </a:extLst>
          </p:cNvPr>
          <p:cNvSpPr/>
          <p:nvPr userDrawn="1"/>
        </p:nvSpPr>
        <p:spPr>
          <a:xfrm>
            <a:off x="4619182" y="1485446"/>
            <a:ext cx="607189" cy="500399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135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1A10FA4C-181C-BD41-AD4E-730F52457796}"/>
              </a:ext>
            </a:extLst>
          </p:cNvPr>
          <p:cNvSpPr/>
          <p:nvPr userDrawn="1"/>
        </p:nvSpPr>
        <p:spPr>
          <a:xfrm>
            <a:off x="6354200" y="1485446"/>
            <a:ext cx="607189" cy="500399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140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64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145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A2466A38-6ECC-DF4F-869F-B98502E2D6A6}"/>
              </a:ext>
            </a:extLst>
          </p:cNvPr>
          <p:cNvSpPr/>
          <p:nvPr userDrawn="1"/>
        </p:nvSpPr>
        <p:spPr>
          <a:xfrm>
            <a:off x="5486692" y="1485446"/>
            <a:ext cx="607189" cy="500399"/>
          </a:xfrm>
          <a:prstGeom prst="rect">
            <a:avLst/>
          </a:prstGeom>
          <a:solidFill>
            <a:schemeClr val="accent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100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59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227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59F62C27-0EB2-5442-90B6-6A8F0C17931E}"/>
              </a:ext>
            </a:extLst>
          </p:cNvPr>
          <p:cNvSpPr/>
          <p:nvPr userDrawn="1"/>
        </p:nvSpPr>
        <p:spPr>
          <a:xfrm>
            <a:off x="7222141" y="1485446"/>
            <a:ext cx="607189" cy="500399"/>
          </a:xfrm>
          <a:prstGeom prst="rect">
            <a:avLst/>
          </a:prstGeom>
          <a:solidFill>
            <a:srgbClr val="DC0D1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215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5B9B3239-0231-A24D-B42D-624E409B3D20}"/>
              </a:ext>
            </a:extLst>
          </p:cNvPr>
          <p:cNvSpPr/>
          <p:nvPr userDrawn="1"/>
        </p:nvSpPr>
        <p:spPr>
          <a:xfrm>
            <a:off x="4619184" y="2091158"/>
            <a:ext cx="60718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Blau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D90492F4-04D9-0D48-A32F-3E322C29483A}"/>
              </a:ext>
            </a:extLst>
          </p:cNvPr>
          <p:cNvSpPr/>
          <p:nvPr userDrawn="1"/>
        </p:nvSpPr>
        <p:spPr>
          <a:xfrm>
            <a:off x="5486691" y="2091158"/>
            <a:ext cx="70591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Cyan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0C3949AB-62CF-6643-83F3-F76B12005678}"/>
              </a:ext>
            </a:extLst>
          </p:cNvPr>
          <p:cNvSpPr/>
          <p:nvPr userDrawn="1"/>
        </p:nvSpPr>
        <p:spPr>
          <a:xfrm>
            <a:off x="6363616" y="2091157"/>
            <a:ext cx="70591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Violett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3CD1B9CD-D09C-5D4A-B064-6355897E2041}"/>
              </a:ext>
            </a:extLst>
          </p:cNvPr>
          <p:cNvSpPr/>
          <p:nvPr userDrawn="1"/>
        </p:nvSpPr>
        <p:spPr>
          <a:xfrm>
            <a:off x="7225291" y="2091158"/>
            <a:ext cx="60718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Rot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E0B457DF-BD61-044B-ACA4-342889CA02A1}"/>
              </a:ext>
            </a:extLst>
          </p:cNvPr>
          <p:cNvSpPr/>
          <p:nvPr userDrawn="1"/>
        </p:nvSpPr>
        <p:spPr>
          <a:xfrm>
            <a:off x="4619182" y="2490933"/>
            <a:ext cx="607189" cy="500399"/>
          </a:xfrm>
          <a:prstGeom prst="rect">
            <a:avLst/>
          </a:prstGeom>
          <a:solidFill>
            <a:srgbClr val="F187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241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0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4931D8B5-D9AB-D547-B4C3-602A0499C239}"/>
              </a:ext>
            </a:extLst>
          </p:cNvPr>
          <p:cNvSpPr/>
          <p:nvPr userDrawn="1"/>
        </p:nvSpPr>
        <p:spPr>
          <a:xfrm>
            <a:off x="4619184" y="3096644"/>
            <a:ext cx="86750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Orange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7818" y="444257"/>
            <a:ext cx="9571269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/>
            </a:lvl1pPr>
          </a:lstStyle>
          <a:p>
            <a:r>
              <a:rPr lang="de-DE" dirty="0"/>
              <a:t>Farbübersicht</a:t>
            </a:r>
          </a:p>
        </p:txBody>
      </p:sp>
    </p:spTree>
    <p:extLst>
      <p:ext uri="{BB962C8B-B14F-4D97-AF65-F5344CB8AC3E}">
        <p14:creationId xmlns:p14="http://schemas.microsoft.com/office/powerpoint/2010/main" val="2774680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it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0492" y="444257"/>
            <a:ext cx="9568595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/>
            </a:lvl1pPr>
          </a:lstStyle>
          <a:p>
            <a:r>
              <a:rPr lang="de-DE" dirty="0"/>
              <a:t>Titel mit Inhalt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BEFC134-44F4-4ACC-9EF7-B0CCCECBE3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11303000" cy="4929187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200">
                <a:solidFill>
                  <a:srgbClr val="616468"/>
                </a:solidFill>
              </a:defRPr>
            </a:lvl1pPr>
            <a:lvl2pPr>
              <a:buClr>
                <a:schemeClr val="tx1"/>
              </a:buClr>
              <a:defRPr sz="2100">
                <a:solidFill>
                  <a:srgbClr val="616468"/>
                </a:solidFill>
              </a:defRPr>
            </a:lvl2pPr>
            <a:lvl3pPr>
              <a:buClr>
                <a:schemeClr val="tx1"/>
              </a:buClr>
              <a:defRPr sz="2000">
                <a:solidFill>
                  <a:srgbClr val="616468"/>
                </a:solidFill>
              </a:defRPr>
            </a:lvl3pPr>
            <a:lvl4pPr>
              <a:buClr>
                <a:schemeClr val="tx1"/>
              </a:buClr>
              <a:defRPr sz="1900">
                <a:solidFill>
                  <a:srgbClr val="616468"/>
                </a:solidFill>
              </a:defRPr>
            </a:lvl4pPr>
            <a:lvl5pPr>
              <a:buClr>
                <a:schemeClr val="tx1"/>
              </a:buClr>
              <a:defRPr sz="1800">
                <a:solidFill>
                  <a:srgbClr val="616468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95358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1700" y="444257"/>
            <a:ext cx="9577387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/>
            </a:lvl1pPr>
          </a:lstStyle>
          <a:p>
            <a:r>
              <a:rPr lang="de-DE" dirty="0"/>
              <a:t>Nur Titel</a:t>
            </a:r>
          </a:p>
        </p:txBody>
      </p:sp>
    </p:spTree>
    <p:extLst>
      <p:ext uri="{BB962C8B-B14F-4D97-AF65-F5344CB8AC3E}">
        <p14:creationId xmlns:p14="http://schemas.microsoft.com/office/powerpoint/2010/main" val="610248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25F89-1710-447C-BA80-DE17C2EF19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0" y="2151208"/>
            <a:ext cx="7200000" cy="141846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1. Erstes Kapitel</a:t>
            </a:r>
          </a:p>
        </p:txBody>
      </p:sp>
    </p:spTree>
    <p:extLst>
      <p:ext uri="{BB962C8B-B14F-4D97-AF65-F5344CB8AC3E}">
        <p14:creationId xmlns:p14="http://schemas.microsoft.com/office/powerpoint/2010/main" val="143152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6">
            <a:extLst>
              <a:ext uri="{FF2B5EF4-FFF2-40B4-BE49-F238E27FC236}">
                <a16:creationId xmlns:a16="http://schemas.microsoft.com/office/drawing/2014/main" id="{61DF7720-7E46-0340-BCE7-71A2014BEE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400" y="2160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360"/>
              </a:lnSpc>
              <a:spcBef>
                <a:spcPts val="0"/>
              </a:spcBef>
              <a:buFontTx/>
              <a:buNone/>
              <a:defRPr sz="2800" b="1" i="0" baseline="0"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1. Erstes Kapitel</a:t>
            </a:r>
          </a:p>
        </p:txBody>
      </p:sp>
    </p:spTree>
    <p:extLst>
      <p:ext uri="{BB962C8B-B14F-4D97-AF65-F5344CB8AC3E}">
        <p14:creationId xmlns:p14="http://schemas.microsoft.com/office/powerpoint/2010/main" val="2315739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6">
            <a:extLst>
              <a:ext uri="{FF2B5EF4-FFF2-40B4-BE49-F238E27FC236}">
                <a16:creationId xmlns:a16="http://schemas.microsoft.com/office/drawing/2014/main" id="{61DF7720-7E46-0340-BCE7-71A2014BEE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400" y="2160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360"/>
              </a:lnSpc>
              <a:spcBef>
                <a:spcPts val="0"/>
              </a:spcBef>
              <a:buFontTx/>
              <a:buNone/>
              <a:defRPr sz="2800" b="1" i="0" baseline="0"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1. Erstes Kapitel</a:t>
            </a:r>
          </a:p>
        </p:txBody>
      </p:sp>
    </p:spTree>
    <p:extLst>
      <p:ext uri="{BB962C8B-B14F-4D97-AF65-F5344CB8AC3E}">
        <p14:creationId xmlns:p14="http://schemas.microsoft.com/office/powerpoint/2010/main" val="1757909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6">
            <a:extLst>
              <a:ext uri="{FF2B5EF4-FFF2-40B4-BE49-F238E27FC236}">
                <a16:creationId xmlns:a16="http://schemas.microsoft.com/office/drawing/2014/main" id="{61DF7720-7E46-0340-BCE7-71A2014BEE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400" y="2160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360"/>
              </a:lnSpc>
              <a:spcBef>
                <a:spcPts val="0"/>
              </a:spcBef>
              <a:buFontTx/>
              <a:buNone/>
              <a:defRPr sz="2800" b="1" i="0" baseline="0"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1. Erstes Kapitel</a:t>
            </a:r>
          </a:p>
        </p:txBody>
      </p:sp>
    </p:spTree>
    <p:extLst>
      <p:ext uri="{BB962C8B-B14F-4D97-AF65-F5344CB8AC3E}">
        <p14:creationId xmlns:p14="http://schemas.microsoft.com/office/powerpoint/2010/main" val="2946976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ück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63CEC714-79BB-CB4B-8FB7-5903011CD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56496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Absendername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Musterstraße 00 · 80000 München · Tel. +49 89 0000 0000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 err="1">
                <a:effectLst/>
                <a:latin typeface="Arial" panose="020B0604020202020204" pitchFamily="34" charset="0"/>
              </a:rPr>
              <a:t>info@musterdomain.de</a:t>
            </a:r>
            <a:r>
              <a:rPr lang="de-DE" b="1" dirty="0">
                <a:effectLst/>
                <a:latin typeface="Arial" panose="020B0604020202020204" pitchFamily="34" charset="0"/>
              </a:rPr>
              <a:t> · </a:t>
            </a:r>
            <a:r>
              <a:rPr lang="de-DE" b="1" dirty="0" err="1">
                <a:effectLst/>
                <a:latin typeface="Arial" panose="020B0604020202020204" pitchFamily="34" charset="0"/>
              </a:rPr>
              <a:t>www.musterdomain.de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D72F1F-1A49-6848-A8CB-5DD9EC0B6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8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t="8872" b="1720"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2BFC629-71E6-471E-8487-188A0F977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4D7C6A-4C73-4663-8682-62AF58C8B9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100" y="1484313"/>
            <a:ext cx="6819900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23C141-9C08-4C77-B8A1-5F3A1981A0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283523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MU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E3EC0D9-ADF9-484A-8AF7-707A2C63B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4D6F9D-B6EB-4F72-A2AF-B87B1D3A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397F4FF-24FF-46A8-9FD5-D8297FC33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  <p:pic>
        <p:nvPicPr>
          <p:cNvPr id="10" name="Bildplatzhalter 11">
            <a:extLst>
              <a:ext uri="{FF2B5EF4-FFF2-40B4-BE49-F238E27FC236}">
                <a16:creationId xmlns:a16="http://schemas.microsoft.com/office/drawing/2014/main" id="{E49330AE-63CD-4FA0-B981-354A53DBE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" b="5"/>
          <a:stretch>
            <a:fillRect/>
          </a:stretch>
        </p:blipFill>
        <p:spPr>
          <a:xfrm>
            <a:off x="5372100" y="1493641"/>
            <a:ext cx="6819900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5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E3EC0D9-ADF9-484A-8AF7-707A2C63B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54D6F9D-B6EB-4F72-A2AF-B87B1D3A9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8D60EF3-4399-487D-BFA4-B4727760F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62575" y="1484313"/>
            <a:ext cx="6829425" cy="537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397F4FF-24FF-46A8-9FD5-D8297FC334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261245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rgbClr val="61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925BAD-1A03-46E3-83C6-927F3F232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8A3F8208-5ABF-4B9A-B91A-356813173B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38747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CB3A64BB-66BD-574D-8D10-B6B91D0A2D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FD34168-7A63-4BE9-B1FA-940397BC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69A4752-2B43-4B39-B027-47806A5DDC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208614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rgbClr val="616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Untertitel</a:t>
            </a: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00.00.2020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54FBD0-4BBB-413C-96F0-376E5E59C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189713"/>
            <a:ext cx="4513400" cy="146304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D4982841-B6DD-4A02-88CD-381D8C4A32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40471"/>
            <a:ext cx="7720013" cy="80645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680" b="1" cap="all" spc="80" baseline="0"/>
            </a:lvl1pPr>
          </a:lstStyle>
          <a:p>
            <a:pPr lvl="0"/>
            <a:r>
              <a:rPr lang="de-DE" dirty="0"/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302347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25F89-1710-447C-BA80-DE17C2EF19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400" y="2151208"/>
            <a:ext cx="7200000" cy="1418469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de-DE" dirty="0"/>
              <a:t>1. Erstes Kapitel</a:t>
            </a:r>
          </a:p>
        </p:txBody>
      </p:sp>
    </p:spTree>
    <p:extLst>
      <p:ext uri="{BB962C8B-B14F-4D97-AF65-F5344CB8AC3E}">
        <p14:creationId xmlns:p14="http://schemas.microsoft.com/office/powerpoint/2010/main" val="2178750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mit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565346-2219-4849-9A7A-79720DD03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0492" y="444257"/>
            <a:ext cx="9568595" cy="10499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 b="1"/>
            </a:lvl1pPr>
          </a:lstStyle>
          <a:p>
            <a:r>
              <a:rPr lang="de-DE" dirty="0"/>
              <a:t>Titel mit Inhalt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BEFC134-44F4-4ACC-9EF7-B0CCCECBE3A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11303000" cy="4929187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200">
                <a:solidFill>
                  <a:srgbClr val="616468"/>
                </a:solidFill>
              </a:defRPr>
            </a:lvl1pPr>
            <a:lvl2pPr>
              <a:buClr>
                <a:schemeClr val="tx1"/>
              </a:buClr>
              <a:defRPr sz="2100">
                <a:solidFill>
                  <a:srgbClr val="616468"/>
                </a:solidFill>
              </a:defRPr>
            </a:lvl2pPr>
            <a:lvl3pPr>
              <a:buClr>
                <a:schemeClr val="tx1"/>
              </a:buClr>
              <a:defRPr sz="2000">
                <a:solidFill>
                  <a:srgbClr val="616468"/>
                </a:solidFill>
              </a:defRPr>
            </a:lvl3pPr>
            <a:lvl4pPr>
              <a:buClr>
                <a:schemeClr val="tx1"/>
              </a:buClr>
              <a:defRPr sz="1900">
                <a:solidFill>
                  <a:srgbClr val="616468"/>
                </a:solidFill>
              </a:defRPr>
            </a:lvl4pPr>
            <a:lvl5pPr>
              <a:buClr>
                <a:schemeClr val="tx1"/>
              </a:buClr>
              <a:defRPr sz="1800">
                <a:solidFill>
                  <a:srgbClr val="616468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3246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D8EF26-FA82-6D40-93F2-70EAE952FA46}"/>
              </a:ext>
            </a:extLst>
          </p:cNvPr>
          <p:cNvSpPr/>
          <p:nvPr userDrawn="1"/>
        </p:nvSpPr>
        <p:spPr>
          <a:xfrm>
            <a:off x="1" y="1483200"/>
            <a:ext cx="5376454" cy="537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A465598-6EE5-EE49-A177-6E3551F9A56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6400" y="434007"/>
            <a:ext cx="11303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6" r:id="rId2"/>
    <p:sldLayoutId id="2147483661" r:id="rId3"/>
    <p:sldLayoutId id="2147483677" r:id="rId4"/>
    <p:sldLayoutId id="2147483669" r:id="rId5"/>
    <p:sldLayoutId id="2147483655" r:id="rId6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orient="horz" pos="935" userDrawn="1">
          <p15:clr>
            <a:srgbClr val="F26B43"/>
          </p15:clr>
        </p15:guide>
        <p15:guide id="5" orient="horz" pos="4042" userDrawn="1">
          <p15:clr>
            <a:srgbClr val="F26B43"/>
          </p15:clr>
        </p15:guide>
        <p15:guide id="9" pos="7401" userDrawn="1">
          <p15:clr>
            <a:srgbClr val="F26B43"/>
          </p15:clr>
        </p15:guide>
        <p15:guide id="13" pos="279" userDrawn="1">
          <p15:clr>
            <a:srgbClr val="F26B43"/>
          </p15:clr>
        </p15:guide>
        <p15:guide id="14" orient="horz" pos="278" userDrawn="1">
          <p15:clr>
            <a:srgbClr val="F26B43"/>
          </p15:clr>
        </p15:guide>
        <p15:guide id="15" orient="horz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D8EF26-FA82-6D40-93F2-70EAE952FA46}"/>
              </a:ext>
            </a:extLst>
          </p:cNvPr>
          <p:cNvSpPr/>
          <p:nvPr userDrawn="1"/>
        </p:nvSpPr>
        <p:spPr>
          <a:xfrm>
            <a:off x="1" y="1483200"/>
            <a:ext cx="5376454" cy="537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EC720E-3048-2B4D-B927-E08F3BECF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4500" y="416422"/>
            <a:ext cx="11303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5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799E554-D74C-2D46-A4A0-20AFFC9B03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7DF8FA-2683-4642-B02D-78840267E6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9" y="441325"/>
            <a:ext cx="1744349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4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9" r:id="rId2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6BA1FC-2AA7-46D3-BA9A-D73D533597C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6399" y="432533"/>
            <a:ext cx="1744349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8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4" r:id="rId3"/>
    <p:sldLayoutId id="2147483675" r:id="rId4"/>
    <p:sldLayoutId id="2147483678" r:id="rId5"/>
    <p:sldLayoutId id="2147483680" r:id="rId6"/>
    <p:sldLayoutId id="2147483681" r:id="rId7"/>
    <p:sldLayoutId id="2147483682" r:id="rId8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DED63A8-5311-184A-B74C-C37B428BF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400" y="442801"/>
            <a:ext cx="1745167" cy="8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0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10" Type="http://schemas.openxmlformats.org/officeDocument/2006/relationships/image" Target="../media/image36.jp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hyperlink" Target="https://www.geo.lmu.de/geographie/de/studium/studienberatung-und-anlaufstellen/studiengangskoordination/" TargetMode="External"/><Relationship Id="rId4" Type="http://schemas.openxmlformats.org/officeDocument/2006/relationships/hyperlink" Target="mailto:koordination@geographie.uni-muenchen.d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geographie.pani.pa@verwaltung.uni-muenchen.de" TargetMode="Externa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4" Type="http://schemas.openxmlformats.org/officeDocument/2006/relationships/hyperlink" Target="https://www.pani.pa.uni-muenchen.de/oeffnungszeiten/index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.lmu.de/geographie/de/studium/studieneinstieg/einstieg-lsf/einfuehrungsveranstaltungen-fuer-erstsemester/praesentationsfolien-der-einfuehrungsveranstaltunge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.lmu.de/geographie/de/studium/studienangebot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geo.lmu.de/geographie/de/studium/studienangebot/bachelor-hauptfach/das-nebenfach-im-bachelor-hauptfach/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mu.de/zs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1.png"/><Relationship Id="rId4" Type="http://schemas.openxmlformats.org/officeDocument/2006/relationships/image" Target="../media/image70.tm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sgmuenchen.de/" TargetMode="External"/><Relationship Id="rId3" Type="http://schemas.openxmlformats.org/officeDocument/2006/relationships/hyperlink" Target="https://www.studentenwerk-muenchen.de/" TargetMode="External"/><Relationship Id="rId7" Type="http://schemas.openxmlformats.org/officeDocument/2006/relationships/hyperlink" Target="https://geographie.fs.lmu.de/" TargetMode="External"/><Relationship Id="rId2" Type="http://schemas.openxmlformats.org/officeDocument/2006/relationships/hyperlink" Target="https://www.elmundo.lehrerbildung-at-lmu.mzl.uni-muenchen.de/index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mu.de/de/studium/wichtige-kontakte/referat-internationale-angelegenheiten/index.html" TargetMode="External"/><Relationship Id="rId5" Type="http://schemas.openxmlformats.org/officeDocument/2006/relationships/hyperlink" Target="https://www.lmu.de/de/workspace-fuer-studierende/support-angebote/studieren-mit-beeintraechtigung/index.html" TargetMode="External"/><Relationship Id="rId4" Type="http://schemas.openxmlformats.org/officeDocument/2006/relationships/hyperlink" Target="https://www.lmu.de/de/workspace-fuer-studierende/support-angebote/studieren-mit-kind/index.html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lmu.de/en/study/important-contacts/international-office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mu.de/barrierefre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behindertenberatung@lmu.de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mu.de/inklusionstutor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pn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968699E0-D0F2-485A-8266-3E1A138955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de-DE" altLang="de-DE" dirty="0"/>
              <a:t>Einführungsveranstaltung für alle Spätimmatrikulierte „Geographie“ im Wintersemester </a:t>
            </a:r>
            <a:r>
              <a:rPr lang="de-DE" altLang="de-DE" dirty="0" smtClean="0"/>
              <a:t>2025/2026</a:t>
            </a:r>
          </a:p>
          <a:p>
            <a:pPr>
              <a:spcBef>
                <a:spcPct val="0"/>
              </a:spcBef>
            </a:pPr>
            <a:r>
              <a:rPr lang="de-DE" altLang="de-DE" smtClean="0"/>
              <a:t>16.10.2025</a:t>
            </a:r>
            <a:endParaRPr lang="de-DE" altLang="de-DE" dirty="0"/>
          </a:p>
          <a:p>
            <a:endParaRPr lang="de-DE" dirty="0" smtClean="0">
              <a:latin typeface="LMU CompatilFact" panose="02000500060000020003" pitchFamily="2" charset="0"/>
            </a:endParaRPr>
          </a:p>
          <a:p>
            <a:endParaRPr lang="de-DE" dirty="0">
              <a:latin typeface="LMU CompatilFact" panose="02000500060000020003" pitchFamily="2" charset="0"/>
            </a:endParaRPr>
          </a:p>
        </p:txBody>
      </p:sp>
      <p:sp>
        <p:nvSpPr>
          <p:cNvPr id="28" name="Titel 27">
            <a:extLst>
              <a:ext uri="{FF2B5EF4-FFF2-40B4-BE49-F238E27FC236}">
                <a16:creationId xmlns:a16="http://schemas.microsoft.com/office/drawing/2014/main" id="{C59BDE9D-9DBD-4845-99B3-C4653C4A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189713"/>
            <a:ext cx="4513401" cy="1463042"/>
          </a:xfrm>
        </p:spPr>
        <p:txBody>
          <a:bodyPr/>
          <a:lstStyle/>
          <a:p>
            <a:r>
              <a:rPr lang="de-DE" dirty="0" smtClean="0"/>
              <a:t>Willkommen am Department für Geographie !</a:t>
            </a:r>
            <a:endParaRPr lang="de-DE" dirty="0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9BFB71F5-6ED9-48C6-A18F-3CCC0EACE5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6000" y="441219"/>
            <a:ext cx="7720013" cy="806450"/>
          </a:xfrm>
        </p:spPr>
        <p:txBody>
          <a:bodyPr/>
          <a:lstStyle/>
          <a:p>
            <a:r>
              <a:rPr lang="de-DE" dirty="0" smtClean="0">
                <a:latin typeface="+mj-lt"/>
              </a:rPr>
              <a:t>Fakultät für </a:t>
            </a:r>
            <a:r>
              <a:rPr lang="de-DE" altLang="de-DE" dirty="0">
                <a:latin typeface="+mj-lt"/>
                <a:cs typeface="Helvetica" panose="020B0604020202020204" pitchFamily="34" charset="0"/>
              </a:rPr>
              <a:t>Geowissenschaften</a:t>
            </a:r>
            <a:r>
              <a:rPr lang="de-DE" dirty="0" smtClean="0">
                <a:latin typeface="+mj-lt"/>
              </a:rPr>
              <a:t> / Department für Geographie / Studiengangskoordination</a:t>
            </a:r>
            <a:endParaRPr lang="de-DE" dirty="0">
              <a:latin typeface="+mj-lt"/>
            </a:endParaRPr>
          </a:p>
        </p:txBody>
      </p:sp>
      <p:pic>
        <p:nvPicPr>
          <p:cNvPr id="2" name="Bildplatzhalter 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 t="1565" r="25743" b="177"/>
          <a:stretch/>
        </p:blipFill>
        <p:spPr>
          <a:xfrm>
            <a:off x="5372100" y="1485899"/>
            <a:ext cx="6838950" cy="5372101"/>
          </a:xfrm>
        </p:spPr>
      </p:pic>
    </p:spTree>
    <p:extLst>
      <p:ext uri="{BB962C8B-B14F-4D97-AF65-F5344CB8AC3E}">
        <p14:creationId xmlns:p14="http://schemas.microsoft.com/office/powerpoint/2010/main" val="2797848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10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80492" y="445557"/>
            <a:ext cx="9568595" cy="1049985"/>
          </a:xfrm>
        </p:spPr>
        <p:txBody>
          <a:bodyPr/>
          <a:lstStyle/>
          <a:p>
            <a:r>
              <a:rPr lang="de-DE" altLang="de-DE" dirty="0"/>
              <a:t>1. Das Department stellt sich vor: </a:t>
            </a:r>
            <a:r>
              <a:rPr lang="de-DE" altLang="de-DE" dirty="0" smtClean="0"/>
              <a:t>Lehrstühle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5938087" cy="4929187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000" b="1" dirty="0" smtClean="0">
                <a:solidFill>
                  <a:srgbClr val="006C31"/>
                </a:solidFill>
                <a:latin typeface="LMU CompatilFact" panose="02000500060000020003"/>
              </a:rPr>
              <a:t>Mensch-Umwelt-Beziehungen</a:t>
            </a:r>
            <a:endParaRPr lang="de-DE" sz="2000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altLang="de-DE" sz="2000" b="1" dirty="0" smtClean="0">
                <a:solidFill>
                  <a:srgbClr val="006C31"/>
                </a:solidFill>
                <a:latin typeface="LMU CompatilFact" panose="02000500060000020003"/>
              </a:rPr>
              <a:t>Wirtschaftsgeographien </a:t>
            </a:r>
            <a:r>
              <a:rPr lang="de-DE" altLang="de-DE" sz="2000" b="1" dirty="0">
                <a:solidFill>
                  <a:srgbClr val="006C31"/>
                </a:solidFill>
                <a:latin typeface="LMU CompatilFact" panose="02000500060000020003"/>
              </a:rPr>
              <a:t>der Zukunft</a:t>
            </a:r>
            <a:endParaRPr lang="de-DE" sz="2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818"/>
          <a:stretch/>
        </p:blipFill>
        <p:spPr>
          <a:xfrm>
            <a:off x="769439" y="1948159"/>
            <a:ext cx="1474998" cy="175100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926975" y="1444053"/>
            <a:ext cx="5622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6C31"/>
                </a:solidFill>
                <a:latin typeface="LMU CompatilFact" panose="02000500060000020003"/>
              </a:rPr>
              <a:t>Wissenschaftskommunikation </a:t>
            </a:r>
            <a:r>
              <a:rPr lang="de-DE" sz="2000" b="1" dirty="0">
                <a:solidFill>
                  <a:srgbClr val="006C31"/>
                </a:solidFill>
                <a:latin typeface="LMU CompatilFact" panose="02000500060000020003"/>
              </a:rPr>
              <a:t>und </a:t>
            </a:r>
            <a:r>
              <a:rPr lang="de-DE" sz="2000" b="1" dirty="0" smtClean="0">
                <a:solidFill>
                  <a:srgbClr val="006C31"/>
                </a:solidFill>
                <a:latin typeface="LMU CompatilFact" panose="02000500060000020003"/>
              </a:rPr>
              <a:t>Klimabildung </a:t>
            </a:r>
            <a:endParaRPr lang="de-DE" sz="16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070" y="2004687"/>
            <a:ext cx="1637948" cy="163794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246" y="3720762"/>
            <a:ext cx="1237595" cy="28044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186" y="3720762"/>
            <a:ext cx="1219306" cy="27434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93" y="4413485"/>
            <a:ext cx="1647272" cy="164727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19" y="4414751"/>
            <a:ext cx="1683793" cy="168379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076" y="6098544"/>
            <a:ext cx="1396105" cy="27434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439" y="6159474"/>
            <a:ext cx="1950889" cy="27434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r="6195"/>
          <a:stretch/>
        </p:blipFill>
        <p:spPr>
          <a:xfrm>
            <a:off x="3466222" y="1952297"/>
            <a:ext cx="1478959" cy="1746867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3358102" y="3708299"/>
            <a:ext cx="1778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rPr>
              <a:t>Prof. Matthias </a:t>
            </a:r>
            <a:r>
              <a:rPr lang="de-DE" sz="1000" b="1" dirty="0" err="1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rPr>
              <a:t>Garschagen</a:t>
            </a:r>
            <a:endParaRPr lang="de-DE" sz="1000" b="1" dirty="0">
              <a:solidFill>
                <a:srgbClr val="006C30"/>
              </a:solidFill>
              <a:latin typeface="LMU CompatilFact" panose="02000500060000020003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789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A2E3-3E4C-4AE2-B42D-5F559DEB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Die Studiengangskoordination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798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12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80492" y="445036"/>
            <a:ext cx="9568595" cy="1049985"/>
          </a:xfrm>
        </p:spPr>
        <p:txBody>
          <a:bodyPr/>
          <a:lstStyle/>
          <a:p>
            <a:r>
              <a:rPr lang="de-DE" dirty="0"/>
              <a:t>2. Studiengangskoordination</a:t>
            </a:r>
          </a:p>
        </p:txBody>
      </p:sp>
      <p:pic>
        <p:nvPicPr>
          <p:cNvPr id="7" name="Grafik 1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9" r="12872"/>
          <a:stretch>
            <a:fillRect/>
          </a:stretch>
        </p:blipFill>
        <p:spPr bwMode="auto">
          <a:xfrm>
            <a:off x="929631" y="1573279"/>
            <a:ext cx="1896694" cy="175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9" r="18723"/>
          <a:stretch>
            <a:fillRect/>
          </a:stretch>
        </p:blipFill>
        <p:spPr bwMode="auto">
          <a:xfrm>
            <a:off x="8400798" y="1495021"/>
            <a:ext cx="1884362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446400" y="3433352"/>
            <a:ext cx="28631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</a:pPr>
            <a:r>
              <a:rPr lang="de-DE" altLang="de-DE" sz="1600" b="1" dirty="0">
                <a:solidFill>
                  <a:srgbClr val="006C31"/>
                </a:solidFill>
              </a:rPr>
              <a:t>Dr. Claudia Berninghausen </a:t>
            </a:r>
          </a:p>
        </p:txBody>
      </p:sp>
      <p:sp>
        <p:nvSpPr>
          <p:cNvPr id="10" name="Rechteck 9"/>
          <p:cNvSpPr/>
          <p:nvPr/>
        </p:nvSpPr>
        <p:spPr>
          <a:xfrm>
            <a:off x="8102960" y="3387760"/>
            <a:ext cx="24800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600" b="1" dirty="0">
                <a:solidFill>
                  <a:srgbClr val="006C31"/>
                </a:solidFill>
              </a:rPr>
              <a:t>Dipl.-Geogr. Isabel Paul</a:t>
            </a:r>
          </a:p>
        </p:txBody>
      </p:sp>
      <p:sp>
        <p:nvSpPr>
          <p:cNvPr id="11" name="Rechteck 1"/>
          <p:cNvSpPr>
            <a:spLocks noChangeArrowheads="1"/>
          </p:cNvSpPr>
          <p:nvPr/>
        </p:nvSpPr>
        <p:spPr bwMode="auto">
          <a:xfrm>
            <a:off x="2332404" y="4368080"/>
            <a:ext cx="73612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anose="02000500060000020003" pitchFamily="2" charset="0"/>
              <a:buChar char="–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de-DE" altLang="de-DE" sz="1600" b="1" dirty="0">
                <a:solidFill>
                  <a:srgbClr val="006C31"/>
                </a:solidFill>
                <a:latin typeface="+mn-lt"/>
              </a:rPr>
              <a:t>Per E-Mail: </a:t>
            </a:r>
            <a:r>
              <a:rPr lang="de-DE" altLang="de-DE" sz="1600" b="1" dirty="0">
                <a:solidFill>
                  <a:srgbClr val="92D050"/>
                </a:solidFill>
                <a:latin typeface="+mn-lt"/>
                <a:hlinkClick r:id="rId4"/>
              </a:rPr>
              <a:t>koordination@geographie.uni-muenchen.de</a:t>
            </a:r>
            <a:r>
              <a:rPr lang="de-DE" altLang="de-DE" sz="1600" b="1" dirty="0">
                <a:solidFill>
                  <a:srgbClr val="006C31"/>
                </a:solidFill>
                <a:latin typeface="+mn-lt"/>
              </a:rPr>
              <a:t> </a:t>
            </a:r>
          </a:p>
          <a:p>
            <a:pPr>
              <a:spcBef>
                <a:spcPct val="0"/>
              </a:spcBef>
              <a:buClrTx/>
            </a:pPr>
            <a:r>
              <a:rPr lang="de-DE" altLang="de-DE" sz="1200" dirty="0">
                <a:solidFill>
                  <a:srgbClr val="006C31"/>
                </a:solidFill>
                <a:latin typeface="+mn-lt"/>
              </a:rPr>
              <a:t>Bei E-Mail-Kontakt bitte immer angeben: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de-DE" altLang="de-DE" sz="1200" dirty="0">
                <a:solidFill>
                  <a:srgbClr val="006C31"/>
                </a:solidFill>
                <a:latin typeface="+mn-lt"/>
              </a:rPr>
              <a:t>Campus-E-Mail Adresse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de-DE" altLang="de-DE" sz="1200" dirty="0">
                <a:solidFill>
                  <a:srgbClr val="006C31"/>
                </a:solidFill>
                <a:latin typeface="+mn-lt"/>
              </a:rPr>
              <a:t>Matrikel-Nr.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de-DE" altLang="de-DE" sz="1200" dirty="0">
                <a:solidFill>
                  <a:srgbClr val="006C31"/>
                </a:solidFill>
                <a:latin typeface="+mn-lt"/>
              </a:rPr>
              <a:t>Studiengang und Semesterhöhe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de-DE" altLang="de-DE" sz="1200" dirty="0">
                <a:solidFill>
                  <a:srgbClr val="006C31"/>
                </a:solidFill>
                <a:latin typeface="+mn-lt"/>
              </a:rPr>
              <a:t>Nachname und Vorname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endParaRPr lang="de-DE" altLang="de-DE" sz="1600" b="1" dirty="0">
              <a:solidFill>
                <a:srgbClr val="006C31"/>
              </a:solidFill>
              <a:latin typeface="+mn-lt"/>
            </a:endParaRPr>
          </a:p>
          <a:p>
            <a:pPr>
              <a:spcBef>
                <a:spcPct val="0"/>
              </a:spcBef>
              <a:buClrTx/>
            </a:pPr>
            <a:r>
              <a:rPr lang="de-DE" altLang="de-DE" sz="1600" b="1" dirty="0">
                <a:solidFill>
                  <a:srgbClr val="92D050"/>
                </a:solidFill>
                <a:latin typeface="+mn-lt"/>
                <a:hlinkClick r:id="rId5"/>
              </a:rPr>
              <a:t>Sprechzeiten und Beratung</a:t>
            </a:r>
            <a:endParaRPr lang="de-DE" altLang="de-DE" sz="16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207696" y="3409680"/>
            <a:ext cx="2454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</a:pPr>
            <a:r>
              <a:rPr lang="de-DE" altLang="de-DE" b="1" dirty="0">
                <a:solidFill>
                  <a:srgbClr val="006C31"/>
                </a:solidFill>
                <a:latin typeface="Arial" panose="020B0604020202020204" pitchFamily="34" charset="0"/>
              </a:rPr>
              <a:t>Dr. Sophie Hüdepohl</a:t>
            </a:r>
          </a:p>
        </p:txBody>
      </p:sp>
      <p:pic>
        <p:nvPicPr>
          <p:cNvPr id="12" name="Inhaltsplatzhalt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b="18"/>
          <a:stretch/>
        </p:blipFill>
        <p:spPr>
          <a:xfrm>
            <a:off x="4396330" y="1495021"/>
            <a:ext cx="2077314" cy="169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09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13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</a:rPr>
              <a:t>2. Studiengangskoordination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19900"/>
              </a:buClr>
              <a:buNone/>
              <a:defRPr/>
            </a:pPr>
            <a:r>
              <a:rPr lang="en-US" altLang="de-DE" sz="2000" b="1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Studierendencoaching</a:t>
            </a:r>
            <a:endParaRPr lang="en-US" altLang="de-DE" sz="20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19900"/>
              </a:buClr>
              <a:buNone/>
              <a:defRPr/>
            </a:pPr>
            <a:endParaRPr lang="en-US" altLang="de-DE" sz="24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19900"/>
              </a:buClr>
              <a:defRPr/>
            </a:pP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Entscheidungsfindung</a:t>
            </a:r>
            <a:r>
              <a:rPr lang="en-US" altLang="de-DE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(welches </a:t>
            </a: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Studium</a:t>
            </a:r>
            <a:r>
              <a:rPr lang="en-US" altLang="de-DE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?, </a:t>
            </a: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Nebenfachwechsel</a:t>
            </a:r>
            <a:r>
              <a:rPr lang="en-US" altLang="de-DE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?, Bachelor </a:t>
            </a: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oder</a:t>
            </a:r>
            <a:r>
              <a:rPr lang="en-US" altLang="de-DE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Lehramt</a:t>
            </a:r>
            <a:r>
              <a:rPr lang="en-US" altLang="de-DE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?)</a:t>
            </a: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19900"/>
              </a:buClr>
              <a:defRPr/>
            </a:pP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Krise</a:t>
            </a:r>
            <a:endParaRPr lang="en-US" altLang="de-DE" sz="16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19900"/>
              </a:buClr>
              <a:defRPr/>
            </a:pP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Studienabbruch</a:t>
            </a:r>
            <a:r>
              <a:rPr lang="en-US" altLang="de-DE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?</a:t>
            </a: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19900"/>
              </a:buClr>
              <a:defRPr/>
            </a:pP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Lernstrategien</a:t>
            </a:r>
            <a:endParaRPr lang="en-US" altLang="de-DE" sz="16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19900"/>
              </a:buClr>
              <a:defRPr/>
            </a:pP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Prüfungsangst</a:t>
            </a:r>
            <a:endParaRPr lang="en-US" altLang="de-DE" sz="16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19900"/>
              </a:buClr>
              <a:buNone/>
              <a:defRPr/>
            </a:pPr>
            <a:endParaRPr lang="en-US" altLang="de-DE" sz="16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19900"/>
              </a:buClr>
              <a:buFont typeface="Wingdings" pitchFamily="2" charset="2"/>
              <a:buChar char="ü"/>
              <a:defRPr/>
            </a:pP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nur</a:t>
            </a:r>
            <a:r>
              <a:rPr lang="en-US" altLang="de-DE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nach</a:t>
            </a:r>
            <a:r>
              <a:rPr lang="en-US" altLang="de-DE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Vereinbarung</a:t>
            </a:r>
            <a:endParaRPr lang="en-US" altLang="de-DE" sz="16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19900"/>
              </a:buClr>
              <a:buFont typeface="Wingdings" pitchFamily="2" charset="2"/>
              <a:buChar char="ü"/>
              <a:defRPr/>
            </a:pP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kostenlos</a:t>
            </a:r>
            <a:r>
              <a:rPr lang="en-US" altLang="de-DE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für LMU </a:t>
            </a:r>
            <a:r>
              <a:rPr lang="en-US" altLang="de-DE" sz="160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Studierende</a:t>
            </a:r>
            <a:endParaRPr lang="en-US" altLang="de-DE" sz="16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4004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A2E3-3E4C-4AE2-B42D-5F559DEB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99" y="2151208"/>
            <a:ext cx="7678425" cy="1418469"/>
          </a:xfrm>
        </p:spPr>
        <p:txBody>
          <a:bodyPr/>
          <a:lstStyle/>
          <a:p>
            <a:r>
              <a:rPr lang="de-DE" dirty="0" smtClean="0"/>
              <a:t>3. </a:t>
            </a:r>
            <a:r>
              <a:rPr lang="de-DE" dirty="0" err="1" smtClean="0"/>
              <a:t>Ansprechpartner:innen</a:t>
            </a:r>
            <a:r>
              <a:rPr lang="de-DE" dirty="0" smtClean="0"/>
              <a:t> und Anlaufstellen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0854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15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Ansprechpartner:innen und Anlaufstellen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 smtClean="0">
                <a:solidFill>
                  <a:schemeClr val="tx1">
                    <a:lumMod val="75000"/>
                  </a:schemeClr>
                </a:solidFill>
              </a:rPr>
              <a:t>Das Prüfungsamt für Naturwissenschaften (PANI) – Kontaktstelle Geographie</a:t>
            </a:r>
          </a:p>
          <a:p>
            <a:pPr marL="0" indent="0">
              <a:buNone/>
            </a:pPr>
            <a:endParaRPr lang="de-DE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 smtClean="0">
                <a:solidFill>
                  <a:schemeClr val="tx1">
                    <a:lumMod val="75000"/>
                  </a:schemeClr>
                </a:solidFill>
              </a:rPr>
              <a:t>Ansprechpartnerin: 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		Simona Duffner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 smtClean="0">
                <a:solidFill>
                  <a:schemeClr val="tx1">
                    <a:lumMod val="75000"/>
                  </a:schemeClr>
                </a:solidFill>
              </a:rPr>
              <a:t>Kontaktadresse: 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		</a:t>
            </a:r>
            <a:r>
              <a:rPr lang="de-DE" sz="1600" dirty="0" err="1" smtClean="0">
                <a:solidFill>
                  <a:schemeClr val="tx1">
                    <a:lumMod val="75000"/>
                  </a:schemeClr>
                </a:solidFill>
              </a:rPr>
              <a:t>Theresienstraße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 29, Raum B 032, 80333 München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 smtClean="0">
                <a:solidFill>
                  <a:schemeClr val="tx1">
                    <a:lumMod val="75000"/>
                  </a:schemeClr>
                </a:solidFill>
              </a:rPr>
              <a:t>E-Mail: 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				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  <a:hlinkClick r:id="rId3"/>
              </a:rPr>
              <a:t>geographie.pani.pa@verwaltung.uni-muenchen.de</a:t>
            </a:r>
            <a:endParaRPr lang="de-DE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 smtClean="0">
                <a:solidFill>
                  <a:schemeClr val="tx1">
                    <a:lumMod val="75000"/>
                  </a:schemeClr>
                </a:solidFill>
              </a:rPr>
              <a:t>Telefon: 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			+49 (0) 89/ 2180 – 6509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 smtClean="0">
                <a:solidFill>
                  <a:schemeClr val="tx1">
                    <a:lumMod val="75000"/>
                  </a:schemeClr>
                </a:solidFill>
              </a:rPr>
              <a:t>Telefonische Sprechzeiten: 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de-DE" altLang="de-DE" sz="1600" dirty="0" smtClean="0">
                <a:solidFill>
                  <a:schemeClr val="tx1">
                    <a:lumMod val="75000"/>
                  </a:schemeClr>
                </a:solidFill>
                <a:hlinkClick r:id="rId4"/>
              </a:rPr>
              <a:t>https</a:t>
            </a:r>
            <a:r>
              <a:rPr lang="de-DE" altLang="de-DE" sz="1600" dirty="0">
                <a:solidFill>
                  <a:schemeClr val="tx1">
                    <a:lumMod val="75000"/>
                  </a:schemeClr>
                </a:solidFill>
                <a:hlinkClick r:id="rId4"/>
              </a:rPr>
              <a:t>://</a:t>
            </a:r>
            <a:r>
              <a:rPr lang="de-DE" altLang="de-DE" sz="1600" dirty="0" smtClean="0">
                <a:solidFill>
                  <a:schemeClr val="tx1">
                    <a:lumMod val="75000"/>
                  </a:schemeClr>
                </a:solidFill>
                <a:hlinkClick r:id="rId4"/>
              </a:rPr>
              <a:t>www.pani.pa.uni-muenchen.de/oeffnungszeiten/index.html</a:t>
            </a:r>
            <a:endParaRPr lang="de-DE" altLang="de-DE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 smtClean="0">
                <a:solidFill>
                  <a:schemeClr val="tx1">
                    <a:lumMod val="75000"/>
                  </a:schemeClr>
                </a:solidFill>
              </a:rPr>
              <a:t>Anfragen zu: 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			Rückfragen </a:t>
            </a: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zu Prüfungsergebnissen: Nach ca. zwei Wochen im LSF 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Notenspiegel 				einsehbar </a:t>
            </a:r>
            <a:r>
              <a:rPr lang="de-DE" altLang="de-DE" sz="1600" dirty="0">
                <a:solidFill>
                  <a:schemeClr val="tx1">
                    <a:lumMod val="75000"/>
                  </a:schemeClr>
                </a:solidFill>
              </a:rPr>
              <a:t>Fehler in Kontoauszügen, Zeugnisse, Urkunden, </a:t>
            </a:r>
            <a:r>
              <a:rPr lang="de-DE" altLang="de-DE" sz="1600" dirty="0" smtClean="0">
                <a:solidFill>
                  <a:schemeClr val="tx1">
                    <a:lumMod val="75000"/>
                  </a:schemeClr>
                </a:solidFill>
              </a:rPr>
              <a:t>Diplome, </a:t>
            </a:r>
            <a:r>
              <a:rPr lang="de-DE" altLang="de-DE" sz="1600" dirty="0">
                <a:solidFill>
                  <a:schemeClr val="tx1">
                    <a:lumMod val="75000"/>
                  </a:schemeClr>
                </a:solidFill>
              </a:rPr>
              <a:t>Supplement, </a:t>
            </a:r>
            <a:r>
              <a:rPr lang="de-DE" altLang="de-DE" sz="1600" dirty="0" smtClean="0">
                <a:solidFill>
                  <a:schemeClr val="tx1">
                    <a:lumMod val="75000"/>
                  </a:schemeClr>
                </a:solidFill>
              </a:rPr>
              <a:t>				Anträge</a:t>
            </a:r>
            <a:r>
              <a:rPr lang="de-DE" altLang="de-DE" sz="1600" dirty="0">
                <a:solidFill>
                  <a:schemeClr val="tx1">
                    <a:lumMod val="75000"/>
                  </a:schemeClr>
                </a:solidFill>
              </a:rPr>
              <a:t>, BAföG. </a:t>
            </a:r>
            <a:endParaRPr lang="de-DE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60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16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 Ansprechpartner:innen und Anlaufstellen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Partneruniversitäten des Departments für Geographie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2038892" lvl="5" indent="0">
              <a:buNone/>
            </a:pPr>
            <a:endParaRPr lang="de-DE" dirty="0" smtClean="0"/>
          </a:p>
          <a:p>
            <a:pPr marL="2038892" lvl="5" indent="0">
              <a:buNone/>
            </a:pPr>
            <a:r>
              <a:rPr lang="de-DE" dirty="0" smtClean="0"/>
              <a:t>		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Bewerbungsschluss: 31. Januar eines jeden </a:t>
            </a: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J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ahres.</a:t>
            </a:r>
          </a:p>
          <a:p>
            <a:pPr marL="2038892" lvl="5" indent="0">
              <a:buNone/>
            </a:pPr>
            <a:endParaRPr lang="de-DE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2038892" lvl="5" indent="0">
              <a:buNone/>
            </a:pP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		Weitere Informationen auf der Homepage</a:t>
            </a:r>
          </a:p>
          <a:p>
            <a:pPr marL="2038892" lvl="5" indent="0">
              <a:buNone/>
            </a:pPr>
            <a:endParaRPr lang="de-DE" dirty="0" smtClean="0"/>
          </a:p>
          <a:p>
            <a:pPr marL="2038892" lvl="5" indent="0">
              <a:buNone/>
            </a:pPr>
            <a:endParaRPr lang="de-DE" sz="1200" b="1" dirty="0" smtClean="0"/>
          </a:p>
          <a:p>
            <a:pPr marL="2038892" lvl="5" indent="0">
              <a:buNone/>
            </a:pPr>
            <a:endParaRPr lang="de-DE" sz="1200" b="1" dirty="0"/>
          </a:p>
        </p:txBody>
      </p:sp>
      <p:sp>
        <p:nvSpPr>
          <p:cNvPr id="5" name="Abgerundetes Rechteck 4"/>
          <p:cNvSpPr/>
          <p:nvPr/>
        </p:nvSpPr>
        <p:spPr>
          <a:xfrm>
            <a:off x="1809750" y="19810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1804194" y="29335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bgerundetes Rechteck 6"/>
          <p:cNvSpPr/>
          <p:nvPr/>
        </p:nvSpPr>
        <p:spPr>
          <a:xfrm>
            <a:off x="1809750" y="38860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3981450" y="29335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>
            <a:off x="3981450" y="38860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6155164" y="38860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s Rechteck 10"/>
          <p:cNvSpPr/>
          <p:nvPr/>
        </p:nvSpPr>
        <p:spPr>
          <a:xfrm>
            <a:off x="8324850" y="38860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6155164" y="29335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8324850" y="29335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/>
          <p:cNvSpPr/>
          <p:nvPr/>
        </p:nvSpPr>
        <p:spPr>
          <a:xfrm>
            <a:off x="8324850" y="19810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/>
          <p:cNvSpPr/>
          <p:nvPr/>
        </p:nvSpPr>
        <p:spPr>
          <a:xfrm>
            <a:off x="6153150" y="19810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/>
          <p:cNvSpPr/>
          <p:nvPr/>
        </p:nvSpPr>
        <p:spPr>
          <a:xfrm>
            <a:off x="3981450" y="1981087"/>
            <a:ext cx="1866900" cy="8001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1890688" y="2057971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</a:rPr>
              <a:t>Amsterdam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Niederlande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886609" y="3010471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</a:rPr>
              <a:t>Angers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Frankreich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890688" y="3962971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</a:rPr>
              <a:t>Barcelona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Spanien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067346" y="3010470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solidFill>
                  <a:schemeClr val="tx1">
                    <a:lumMod val="75000"/>
                  </a:schemeClr>
                </a:solidFill>
              </a:rPr>
              <a:t>Umeå</a:t>
            </a:r>
            <a:endParaRPr lang="de-DE" b="1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Schweden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067346" y="3968527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</a:rPr>
              <a:t>Prag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Tschechien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39644" y="3961164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</a:rPr>
              <a:t>Rom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Italien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411344" y="3972201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</a:rPr>
              <a:t>Klagenfurt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Österreich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239644" y="3010471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</a:rPr>
              <a:t>Lecce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Italien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8411344" y="3010471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</a:rPr>
              <a:t>Lissabon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Portugal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411344" y="2057971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  <a:latin typeface="LMU CompatilFact" panose="02000500060000020003" pitchFamily="2" charset="0"/>
              </a:rPr>
              <a:t>Porto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  <a:latin typeface="LMU CompatilFact" panose="02000500060000020003" pitchFamily="2" charset="0"/>
              </a:rPr>
              <a:t>Portugal</a:t>
            </a:r>
            <a:endParaRPr lang="de-DE" dirty="0">
              <a:solidFill>
                <a:schemeClr val="tx1">
                  <a:lumMod val="75000"/>
                </a:schemeClr>
              </a:solidFill>
              <a:latin typeface="LMU CompatilFact" panose="02000500060000020003" pitchFamily="2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239644" y="2057971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</a:rPr>
              <a:t>Tours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Frankreich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067346" y="2057971"/>
            <a:ext cx="169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tx1">
                    <a:lumMod val="75000"/>
                  </a:schemeClr>
                </a:solidFill>
              </a:rPr>
              <a:t>Stockholm</a:t>
            </a:r>
          </a:p>
          <a:p>
            <a:pPr algn="ctr"/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Schweden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846525"/>
            <a:ext cx="1406637" cy="1406637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082" y="4846525"/>
            <a:ext cx="93968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feld 31"/>
          <p:cNvSpPr txBox="1"/>
          <p:nvPr/>
        </p:nvSpPr>
        <p:spPr>
          <a:xfrm>
            <a:off x="1477548" y="6267349"/>
            <a:ext cx="1842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75000"/>
                  </a:schemeClr>
                </a:solidFill>
              </a:rPr>
              <a:t>Dr. Philipp Namberger</a:t>
            </a:r>
            <a:endParaRPr lang="de-DE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9020704" y="6267348"/>
            <a:ext cx="1842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75000"/>
                  </a:schemeClr>
                </a:solidFill>
              </a:rPr>
              <a:t>Dr. Peter </a:t>
            </a:r>
            <a:r>
              <a:rPr lang="de-DE" sz="1200" b="1" dirty="0" err="1" smtClean="0">
                <a:solidFill>
                  <a:schemeClr val="tx1">
                    <a:lumMod val="75000"/>
                  </a:schemeClr>
                </a:solidFill>
              </a:rPr>
              <a:t>Hasdenteufel</a:t>
            </a:r>
            <a:endParaRPr lang="de-DE" sz="12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00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A2E3-3E4C-4AE2-B42D-5F559DEB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</a:t>
            </a:r>
            <a:r>
              <a:rPr lang="de-DE" dirty="0" smtClean="0"/>
              <a:t>. Grundbegriffe im Studium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4095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18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</a:t>
            </a:r>
            <a:r>
              <a:rPr lang="de-DE" dirty="0" smtClean="0"/>
              <a:t>. Grundbegriffe im Studium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de-DE" sz="2000" b="1" dirty="0" smtClean="0">
              <a:solidFill>
                <a:schemeClr val="tx1"/>
              </a:solidFill>
            </a:endParaRPr>
          </a:p>
          <a:p>
            <a:pPr marL="864978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>
                <a:solidFill>
                  <a:schemeClr val="tx1">
                    <a:lumMod val="75000"/>
                  </a:schemeClr>
                </a:solidFill>
              </a:rPr>
              <a:t>s</a:t>
            </a:r>
            <a:r>
              <a:rPr lang="de-DE" sz="2000" b="1" dirty="0" smtClean="0">
                <a:solidFill>
                  <a:schemeClr val="tx1">
                    <a:lumMod val="75000"/>
                  </a:schemeClr>
                </a:solidFill>
              </a:rPr>
              <a:t>.t. und c.t.</a:t>
            </a:r>
          </a:p>
          <a:p>
            <a:pPr marL="864978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 smtClean="0">
                <a:solidFill>
                  <a:schemeClr val="tx1">
                    <a:lumMod val="75000"/>
                  </a:schemeClr>
                </a:solidFill>
              </a:rPr>
              <a:t>Modul und Veranstaltungsart</a:t>
            </a:r>
          </a:p>
          <a:p>
            <a:pPr marL="864978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 smtClean="0">
                <a:solidFill>
                  <a:schemeClr val="tx1">
                    <a:lumMod val="75000"/>
                  </a:schemeClr>
                </a:solidFill>
              </a:rPr>
              <a:t>ECTS-Punkte</a:t>
            </a:r>
          </a:p>
          <a:p>
            <a:pPr marL="864978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 smtClean="0">
                <a:solidFill>
                  <a:schemeClr val="tx1">
                    <a:lumMod val="75000"/>
                  </a:schemeClr>
                </a:solidFill>
              </a:rPr>
              <a:t>Prüfungs- und Studienordnung (PSTO) und Studienplan</a:t>
            </a:r>
          </a:p>
          <a:p>
            <a:pPr marL="864978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sz="2000" b="1" dirty="0" smtClean="0">
                <a:solidFill>
                  <a:schemeClr val="tx1">
                    <a:lumMod val="75000"/>
                  </a:schemeClr>
                </a:solidFill>
              </a:rPr>
              <a:t>Wählbare Nebenfächer</a:t>
            </a:r>
            <a:endParaRPr lang="de-DE" sz="20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35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19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</a:t>
            </a:r>
            <a:r>
              <a:rPr lang="de-DE" dirty="0" smtClean="0"/>
              <a:t>.1 Grundbegriffe im Studium: s.t. und c.t.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ClrTx/>
              <a:buNone/>
            </a:pPr>
            <a:endParaRPr lang="de-DE" altLang="de-DE" sz="20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endParaRPr lang="de-DE" altLang="de-DE" sz="2000" b="1" dirty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endParaRPr lang="de-DE" altLang="de-DE" sz="20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endParaRPr lang="de-DE" altLang="de-DE" sz="2000" b="1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de-DE" altLang="de-DE" sz="2000" b="1" dirty="0" smtClean="0">
                <a:solidFill>
                  <a:schemeClr val="tx1">
                    <a:lumMod val="75000"/>
                  </a:schemeClr>
                </a:solidFill>
              </a:rPr>
              <a:t>	s.t</a:t>
            </a:r>
            <a:r>
              <a:rPr lang="de-DE" altLang="de-DE" sz="2000" b="1" dirty="0">
                <a:solidFill>
                  <a:schemeClr val="tx1">
                    <a:lumMod val="75000"/>
                  </a:schemeClr>
                </a:solidFill>
              </a:rPr>
              <a:t>. = „sine tempore“</a:t>
            </a: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de-DE" altLang="de-DE" sz="2000" dirty="0" smtClean="0">
                <a:solidFill>
                  <a:schemeClr val="tx1">
                    <a:lumMod val="75000"/>
                  </a:schemeClr>
                </a:solidFill>
              </a:rPr>
              <a:t>	Die </a:t>
            </a: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Veranstaltung beginnt zum angegeben Zeitpunkt.</a:t>
            </a:r>
            <a:b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de-DE" altLang="de-DE" sz="2000" dirty="0" smtClean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de-DE" altLang="de-DE" sz="2000" b="1" dirty="0" smtClean="0">
                <a:solidFill>
                  <a:schemeClr val="tx1">
                    <a:lumMod val="75000"/>
                  </a:schemeClr>
                </a:solidFill>
              </a:rPr>
              <a:t>Beispiel</a:t>
            </a: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: 10-12 Uhr s.t. -&gt; Die Veranstaltung findet von 10:</a:t>
            </a:r>
            <a:r>
              <a:rPr lang="de-DE" altLang="de-DE" sz="2000" b="1" dirty="0">
                <a:solidFill>
                  <a:schemeClr val="tx1">
                    <a:lumMod val="75000"/>
                  </a:schemeClr>
                </a:solidFill>
              </a:rPr>
              <a:t>00</a:t>
            </a: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-11:30 Uhr statt.</a:t>
            </a:r>
          </a:p>
          <a:p>
            <a:pPr marL="0" indent="0">
              <a:spcBef>
                <a:spcPct val="0"/>
              </a:spcBef>
              <a:buClrTx/>
              <a:buNone/>
            </a:pPr>
            <a:endParaRPr lang="de-DE" altLang="de-DE" sz="20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endParaRPr lang="de-DE" altLang="de-DE" sz="20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endParaRPr lang="de-DE" altLang="de-DE" sz="20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de-DE" altLang="de-DE" sz="2000" b="1" dirty="0" smtClean="0">
                <a:solidFill>
                  <a:schemeClr val="tx1">
                    <a:lumMod val="75000"/>
                  </a:schemeClr>
                </a:solidFill>
              </a:rPr>
              <a:t>	c.t</a:t>
            </a:r>
            <a:r>
              <a:rPr lang="de-DE" altLang="de-DE" sz="2000" b="1" dirty="0">
                <a:solidFill>
                  <a:schemeClr val="tx1">
                    <a:lumMod val="75000"/>
                  </a:schemeClr>
                </a:solidFill>
              </a:rPr>
              <a:t>. = „cum tempore“</a:t>
            </a: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de-DE" altLang="de-DE" sz="2000" dirty="0" smtClean="0">
                <a:solidFill>
                  <a:schemeClr val="tx1">
                    <a:lumMod val="75000"/>
                  </a:schemeClr>
                </a:solidFill>
              </a:rPr>
              <a:t>	Die </a:t>
            </a: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Veranstaltung beginnt um die akademische Viertelstunde später.</a:t>
            </a: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de-DE" altLang="de-DE" sz="2000" b="1" dirty="0" smtClean="0">
                <a:solidFill>
                  <a:schemeClr val="tx1">
                    <a:lumMod val="75000"/>
                  </a:schemeClr>
                </a:solidFill>
              </a:rPr>
              <a:t>	Beispiel</a:t>
            </a:r>
            <a:r>
              <a:rPr lang="de-DE" altLang="de-DE" sz="2000" b="1" dirty="0">
                <a:solidFill>
                  <a:schemeClr val="tx1">
                    <a:lumMod val="75000"/>
                  </a:schemeClr>
                </a:solidFill>
              </a:rPr>
              <a:t>:</a:t>
            </a: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 10-12 Uhr c.t. -&gt; Die Veranstaltung findet von 10:</a:t>
            </a:r>
            <a:r>
              <a:rPr lang="de-DE" altLang="de-DE" sz="2000" b="1" dirty="0">
                <a:solidFill>
                  <a:schemeClr val="tx1">
                    <a:lumMod val="75000"/>
                  </a:schemeClr>
                </a:solidFill>
              </a:rPr>
              <a:t>15</a:t>
            </a: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-11:45 Uhr statt</a:t>
            </a:r>
            <a:endParaRPr lang="de-DE" sz="20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2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Präsentationsfolien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EB19DE8-68CD-4831-A0FD-745C34A762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6400" y="2200506"/>
            <a:ext cx="4223015" cy="2602165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Die </a:t>
            </a:r>
            <a:r>
              <a:rPr lang="de-DE" sz="1600" b="1" dirty="0">
                <a:solidFill>
                  <a:schemeClr val="tx1"/>
                </a:solidFill>
              </a:rPr>
              <a:t>Präsentationsfolien</a:t>
            </a: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 finden Sie auf 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der Homepage unter: </a:t>
            </a:r>
          </a:p>
          <a:p>
            <a:pPr marL="0" indent="0">
              <a:buNone/>
            </a:pPr>
            <a:endParaRPr lang="de-DE" sz="16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Studium </a:t>
            </a:r>
            <a:r>
              <a:rPr lang="de-DE" sz="16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Informationen für Erstsemester  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Einführungsveranstaltungen für Erstsemester  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Termine </a:t>
            </a:r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Einführungsveranstaltungen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  <a:hlinkClick r:id="rId3"/>
              </a:rPr>
              <a:t>Download</a:t>
            </a:r>
            <a:endParaRPr lang="de-DE" sz="1600" dirty="0">
              <a:solidFill>
                <a:schemeClr val="tx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1600" dirty="0">
              <a:solidFill>
                <a:schemeClr val="tx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507" y="233388"/>
            <a:ext cx="7000895" cy="6463385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9192552" y="6159735"/>
            <a:ext cx="898216" cy="4109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594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20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</a:t>
            </a:r>
            <a:r>
              <a:rPr lang="de-DE" dirty="0" smtClean="0"/>
              <a:t>.2 Grundbegriffe im Studium: Modul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ClrTx/>
              <a:buNone/>
            </a:pPr>
            <a:endParaRPr lang="de-DE" altLang="de-DE" sz="2000" dirty="0" smtClean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de-DE" altLang="de-DE" sz="1800" dirty="0" smtClean="0">
                <a:solidFill>
                  <a:schemeClr val="tx1">
                    <a:lumMod val="75000"/>
                  </a:schemeClr>
                </a:solidFill>
              </a:rPr>
              <a:t>Ein </a:t>
            </a:r>
            <a:r>
              <a:rPr lang="de-DE" altLang="de-DE" sz="1800" b="1" dirty="0">
                <a:solidFill>
                  <a:schemeClr val="tx1">
                    <a:lumMod val="75000"/>
                  </a:schemeClr>
                </a:solidFill>
              </a:rPr>
              <a:t>Modul</a:t>
            </a:r>
            <a:r>
              <a:rPr lang="de-DE" altLang="de-DE" sz="1800" dirty="0">
                <a:solidFill>
                  <a:schemeClr val="tx1">
                    <a:lumMod val="75000"/>
                  </a:schemeClr>
                </a:solidFill>
              </a:rPr>
              <a:t> bezeichnet einen Verbund von mehreren, zeitlich und thematisch aufeinander abgestimmten </a:t>
            </a:r>
            <a:r>
              <a:rPr lang="de-DE" altLang="de-DE" sz="1800" b="1" dirty="0">
                <a:solidFill>
                  <a:schemeClr val="tx1">
                    <a:lumMod val="75000"/>
                  </a:schemeClr>
                </a:solidFill>
              </a:rPr>
              <a:t>Lehrveranstaltungen</a:t>
            </a:r>
            <a:r>
              <a:rPr lang="de-DE" altLang="de-DE" sz="1800" dirty="0">
                <a:solidFill>
                  <a:schemeClr val="tx1">
                    <a:lumMod val="75000"/>
                  </a:schemeClr>
                </a:solidFill>
              </a:rPr>
              <a:t>, die ein </a:t>
            </a:r>
            <a:r>
              <a:rPr lang="de-DE" altLang="de-DE" sz="1800" b="1" dirty="0">
                <a:solidFill>
                  <a:schemeClr val="tx1">
                    <a:lumMod val="75000"/>
                  </a:schemeClr>
                </a:solidFill>
              </a:rPr>
              <a:t>gemeinsames Lernziel </a:t>
            </a:r>
            <a:r>
              <a:rPr lang="de-DE" altLang="de-DE" sz="1800" dirty="0">
                <a:solidFill>
                  <a:schemeClr val="tx1">
                    <a:lumMod val="75000"/>
                  </a:schemeClr>
                </a:solidFill>
              </a:rPr>
              <a:t>vermitteln und mindestens eine </a:t>
            </a:r>
            <a:r>
              <a:rPr lang="de-DE" altLang="de-DE" sz="1800" b="1" dirty="0">
                <a:solidFill>
                  <a:schemeClr val="tx1">
                    <a:lumMod val="75000"/>
                  </a:schemeClr>
                </a:solidFill>
              </a:rPr>
              <a:t>integrierte Prüfungsleistung </a:t>
            </a:r>
            <a:r>
              <a:rPr lang="de-DE" altLang="de-DE" sz="1800" dirty="0">
                <a:solidFill>
                  <a:schemeClr val="tx1">
                    <a:lumMod val="75000"/>
                  </a:schemeClr>
                </a:solidFill>
              </a:rPr>
              <a:t>beinhalten. </a:t>
            </a:r>
          </a:p>
          <a:p>
            <a:pPr marL="0" indent="0">
              <a:spcBef>
                <a:spcPct val="0"/>
              </a:spcBef>
              <a:buClrTx/>
              <a:buNone/>
            </a:pPr>
            <a:endParaRPr lang="de-DE" altLang="de-DE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de-DE" altLang="de-DE" sz="1800" dirty="0">
                <a:solidFill>
                  <a:schemeClr val="tx1">
                    <a:lumMod val="75000"/>
                  </a:schemeClr>
                </a:solidFill>
              </a:rPr>
              <a:t>Module können dabei aus ganz </a:t>
            </a:r>
            <a:r>
              <a:rPr lang="de-DE" altLang="de-DE" sz="1800" b="1" dirty="0">
                <a:solidFill>
                  <a:schemeClr val="tx1">
                    <a:lumMod val="75000"/>
                  </a:schemeClr>
                </a:solidFill>
              </a:rPr>
              <a:t>verschiedenen Lehr- und Lernformen </a:t>
            </a:r>
            <a:r>
              <a:rPr lang="de-DE" altLang="de-DE" sz="1800" dirty="0">
                <a:solidFill>
                  <a:schemeClr val="tx1">
                    <a:lumMod val="75000"/>
                  </a:schemeClr>
                </a:solidFill>
              </a:rPr>
              <a:t>oder</a:t>
            </a:r>
            <a:r>
              <a:rPr lang="de-DE" altLang="de-DE" sz="1800" b="1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de-DE" altLang="de-DE" sz="1800" dirty="0">
                <a:solidFill>
                  <a:schemeClr val="tx1">
                    <a:lumMod val="75000"/>
                  </a:schemeClr>
                </a:solidFill>
              </a:rPr>
              <a:t>aus</a:t>
            </a:r>
            <a:r>
              <a:rPr lang="de-DE" altLang="de-DE" sz="1800" b="1" dirty="0">
                <a:solidFill>
                  <a:schemeClr val="tx1">
                    <a:lumMod val="75000"/>
                  </a:schemeClr>
                </a:solidFill>
              </a:rPr>
              <a:t> Kombinationen </a:t>
            </a:r>
            <a:r>
              <a:rPr lang="de-DE" altLang="de-DE" sz="1800" dirty="0">
                <a:solidFill>
                  <a:schemeClr val="tx1">
                    <a:lumMod val="75000"/>
                  </a:schemeClr>
                </a:solidFill>
              </a:rPr>
              <a:t>bestehen, z.B. </a:t>
            </a:r>
            <a:r>
              <a:rPr lang="de-DE" altLang="de-DE" sz="1800" dirty="0" smtClean="0">
                <a:solidFill>
                  <a:schemeClr val="tx1">
                    <a:lumMod val="75000"/>
                  </a:schemeClr>
                </a:solidFill>
              </a:rPr>
              <a:t>aus:</a:t>
            </a:r>
          </a:p>
          <a:p>
            <a:pPr marL="0" indent="0">
              <a:spcBef>
                <a:spcPct val="0"/>
              </a:spcBef>
              <a:buClrTx/>
              <a:buNone/>
            </a:pPr>
            <a:endParaRPr lang="de-DE" altLang="de-DE" sz="18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endParaRPr lang="de-DE" altLang="de-DE" sz="16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 Vorlesung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 Übung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 Seminar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 Projektseminar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de-DE" altLang="de-DE" sz="2000" dirty="0" smtClean="0">
                <a:solidFill>
                  <a:schemeClr val="tx1">
                    <a:lumMod val="75000"/>
                  </a:schemeClr>
                </a:solidFill>
              </a:rPr>
              <a:t> Projektarbeit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de-DE" altLang="de-DE" sz="20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de-DE" altLang="de-DE" sz="2000" dirty="0">
                <a:solidFill>
                  <a:schemeClr val="tx1">
                    <a:lumMod val="75000"/>
                  </a:schemeClr>
                </a:solidFill>
              </a:rPr>
              <a:t>Selbststudium</a:t>
            </a: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2456E27C-D6A1-8149-B75A-E9FE5414B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135350"/>
              </p:ext>
            </p:extLst>
          </p:nvPr>
        </p:nvGraphicFramePr>
        <p:xfrm>
          <a:off x="5502584" y="4110754"/>
          <a:ext cx="3251480" cy="1494342"/>
        </p:xfrm>
        <a:graphic>
          <a:graphicData uri="http://schemas.openxmlformats.org/drawingml/2006/table">
            <a:tbl>
              <a:tblPr/>
              <a:tblGrid>
                <a:gridCol w="325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71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V Einführung in die Anthropogeographie</a:t>
                      </a:r>
                    </a:p>
                  </a:txBody>
                  <a:tcPr marT="45564" marB="455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1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Ü Einführung in die Anthropogeographie</a:t>
                      </a:r>
                    </a:p>
                  </a:txBody>
                  <a:tcPr marT="45564" marB="4556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5419209" y="3648452"/>
            <a:ext cx="312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LMU CompatilFact" panose="02000500060000020003" pitchFamily="2" charset="0"/>
              </a:rPr>
              <a:t>Beispiel für ein Modul P2:</a:t>
            </a:r>
            <a:endParaRPr lang="de-DE" b="1" dirty="0">
              <a:latin typeface="LMU CompatilFact" panose="0200050006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01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21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4.2 Grundbegriffe im Studium: Veranstaltungsarten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altLang="de-DE" sz="1800" b="1" kern="0" dirty="0" smtClean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1</a:t>
            </a:r>
            <a:r>
              <a:rPr lang="de-DE" altLang="de-DE" sz="1800" b="1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. Vorlesungen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Vermittlung der theoretischen Grundlagen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Werden i.d.R. von </a:t>
            </a:r>
            <a:r>
              <a:rPr lang="de-DE" altLang="de-DE" sz="1600" kern="0" dirty="0" err="1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Professor:innen</a:t>
            </a: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 gehalten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Unbegrenzte Anzahl an Studierenden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 smtClean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  <a:cs typeface="Helvetica" panose="020B0604020202020204" pitchFamily="34" charset="0"/>
              </a:rPr>
              <a:t>Anmeldung über Vorlesungsverzeichnis</a:t>
            </a: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/>
            </a:r>
            <a:b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endParaRPr lang="de-DE" altLang="de-DE" sz="1600" kern="0" dirty="0">
              <a:solidFill>
                <a:schemeClr val="tx1">
                  <a:lumMod val="75000"/>
                </a:schemeClr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de-DE" altLang="de-DE" sz="1800" b="1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2. Übungen oder Praktika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Vertiefung und praktische Anwendung der Vorlesungsinhalte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Sind immer im gleichen Semester wie die Vorlesung zu besuchen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Werden von Lehrstuhlmitarbeitenden gehalten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Begrenzte Anzahl an Studierenden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Anmeldepflichtig und regelmäßige Teilnahme erforderlich</a:t>
            </a:r>
            <a:b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endParaRPr lang="de-DE" altLang="de-DE" sz="1600" kern="0" dirty="0">
              <a:solidFill>
                <a:schemeClr val="tx1">
                  <a:lumMod val="75000"/>
                </a:schemeClr>
              </a:solidFill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de-DE" altLang="de-DE" sz="1800" b="1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3. Seminare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Vermittlung der theoretischen und methodischen Grundlagen für empirische Arbeiten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Übungen, Diskussionen und Referate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Kleine Gruppen (begrenzte Anzahl an Studierenden)</a:t>
            </a:r>
          </a:p>
          <a:p>
            <a:pPr marL="742950" lvl="1" indent="-285750">
              <a:spcBef>
                <a:spcPct val="0"/>
              </a:spcBef>
            </a:pPr>
            <a:r>
              <a:rPr lang="de-DE" altLang="de-DE" sz="1600" kern="0" dirty="0">
                <a:solidFill>
                  <a:schemeClr val="tx1">
                    <a:lumMod val="75000"/>
                  </a:schemeClr>
                </a:solidFill>
                <a:ea typeface="ＭＳ Ｐゴシック" panose="020B0600070205080204" pitchFamily="34" charset="-128"/>
              </a:rPr>
              <a:t>Anmeldepflichtig und regelmäßige Teilnahme erforderlich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5226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22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4.3 Grundbegriffe im Studium: ECTS Punkte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None/>
              <a:defRPr/>
            </a:pPr>
            <a:endParaRPr lang="de-DE" altLang="de-DE" sz="1800" b="1" dirty="0" smtClean="0">
              <a:solidFill>
                <a:srgbClr val="006C30"/>
              </a:solidFill>
              <a:ea typeface="ＭＳ Ｐゴシック" panose="020B0600070205080204" pitchFamily="34" charset="-128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None/>
              <a:defRPr/>
            </a:pPr>
            <a:r>
              <a:rPr lang="de-DE" altLang="de-DE" sz="1800" b="1" dirty="0" smtClean="0">
                <a:solidFill>
                  <a:srgbClr val="006C30"/>
                </a:solidFill>
                <a:ea typeface="ＭＳ Ｐゴシック" panose="020B0600070205080204" pitchFamily="34" charset="-128"/>
              </a:rPr>
              <a:t>ECTS-Punktesystem</a:t>
            </a:r>
            <a:r>
              <a:rPr lang="de-DE" altLang="de-DE" sz="1800" b="1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: European </a:t>
            </a:r>
            <a:r>
              <a:rPr lang="de-DE" altLang="de-DE" sz="1800" b="1" dirty="0" err="1">
                <a:solidFill>
                  <a:srgbClr val="006C30"/>
                </a:solidFill>
                <a:ea typeface="ＭＳ Ｐゴシック" panose="020B0600070205080204" pitchFamily="34" charset="-128"/>
              </a:rPr>
              <a:t>Credit</a:t>
            </a:r>
            <a:r>
              <a:rPr lang="de-DE" altLang="de-DE" sz="1800" b="1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 Transfer System: </a:t>
            </a:r>
          </a:p>
          <a:p>
            <a:pPr marL="742950" lvl="1" indent="-285750" defTabSz="9144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Times" panose="02020603050405020304" pitchFamily="18" charset="0"/>
              <a:buChar char="•"/>
              <a:defRPr/>
            </a:pPr>
            <a:r>
              <a:rPr lang="de-DE" altLang="de-DE" sz="1600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1 ECTS - Punkt entspricht einem Arbeitsaufwand von </a:t>
            </a:r>
            <a:r>
              <a:rPr lang="de-DE" altLang="de-DE" sz="1600" b="1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30</a:t>
            </a:r>
            <a:r>
              <a:rPr lang="de-DE" altLang="de-DE" sz="1600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 Arbeitsstunden</a:t>
            </a:r>
          </a:p>
          <a:p>
            <a:pPr marL="742950" lvl="1" indent="-285750" defTabSz="9144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Times" panose="02020603050405020304" pitchFamily="18" charset="0"/>
              <a:buChar char="•"/>
              <a:defRPr/>
            </a:pPr>
            <a:r>
              <a:rPr lang="de-DE" altLang="de-DE" sz="1600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Im Bachelor Geographie sind 180 ECTS zu erzielen, davon 30 ECTS im Nebenfach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None/>
              <a:defRPr/>
            </a:pPr>
            <a:endParaRPr lang="de-DE" altLang="de-DE" sz="1600" b="1" dirty="0">
              <a:solidFill>
                <a:srgbClr val="006C30"/>
              </a:solidFill>
              <a:ea typeface="ＭＳ Ｐゴシック" panose="020B0600070205080204" pitchFamily="34" charset="-128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None/>
              <a:defRPr/>
            </a:pPr>
            <a:r>
              <a:rPr lang="de-DE" altLang="de-DE" sz="1600" b="1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Beispiel: 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None/>
              <a:defRPr/>
            </a:pPr>
            <a:r>
              <a:rPr lang="de-DE" altLang="de-DE" sz="1600" b="1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Gesamtbelastung bei einer Vorlesung: </a:t>
            </a:r>
            <a:r>
              <a:rPr lang="de-DE" altLang="de-DE" sz="1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3 ECTS </a:t>
            </a:r>
            <a:r>
              <a:rPr lang="de-DE" altLang="de-DE" sz="1600" b="1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= </a:t>
            </a:r>
            <a:r>
              <a:rPr lang="de-DE" altLang="de-DE" sz="1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90 Arbeitsstunden</a:t>
            </a:r>
          </a:p>
          <a:p>
            <a:pPr marL="742950" lvl="1" indent="-285750" defTabSz="9144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Times" panose="02020603050405020304" pitchFamily="18" charset="0"/>
              <a:buChar char="•"/>
              <a:defRPr/>
            </a:pPr>
            <a:r>
              <a:rPr lang="de-DE" altLang="de-DE" sz="1600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Vor- und Nachbereitung </a:t>
            </a:r>
          </a:p>
          <a:p>
            <a:pPr marL="742950" lvl="1" indent="-285750" defTabSz="9144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Times" panose="02020603050405020304" pitchFamily="18" charset="0"/>
              <a:buChar char="•"/>
              <a:defRPr/>
            </a:pPr>
            <a:r>
              <a:rPr lang="de-DE" altLang="de-DE" sz="1600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Präsenzzeit</a:t>
            </a:r>
          </a:p>
          <a:p>
            <a:pPr marL="742950" lvl="1" indent="-285750" defTabSz="9144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Times" panose="02020603050405020304" pitchFamily="18" charset="0"/>
              <a:buChar char="•"/>
              <a:defRPr/>
            </a:pPr>
            <a:r>
              <a:rPr lang="de-DE" altLang="de-DE" sz="1600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Selbststudium</a:t>
            </a:r>
          </a:p>
          <a:p>
            <a:pPr marL="742950" lvl="1" indent="-285750" defTabSz="914400" eaLnBrk="0" fontAlgn="base" hangingPunct="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Times" panose="02020603050405020304" pitchFamily="18" charset="0"/>
              <a:buChar char="•"/>
              <a:defRPr/>
            </a:pPr>
            <a:r>
              <a:rPr lang="de-DE" altLang="de-DE" sz="1600" dirty="0">
                <a:solidFill>
                  <a:srgbClr val="006C30"/>
                </a:solidFill>
                <a:ea typeface="ＭＳ Ｐゴシック" panose="020B0600070205080204" pitchFamily="34" charset="-128"/>
              </a:rPr>
              <a:t>Prüfungsvorbereitung und ggf. anzufertigende wissenschaftliche Arbeiten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5067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A2E3-3E4C-4AE2-B42D-5F559DEB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99" y="2151208"/>
            <a:ext cx="8438655" cy="1418469"/>
          </a:xfrm>
        </p:spPr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Informationsbeschaffung auf der Homepage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960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24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</a:t>
            </a:r>
            <a:r>
              <a:rPr lang="de-DE" dirty="0"/>
              <a:t>Informationsbeschaffung auf der Homepage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2" y="1323975"/>
            <a:ext cx="4569773" cy="37433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994" y="927671"/>
            <a:ext cx="4283968" cy="30212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421" y="659517"/>
            <a:ext cx="2718771" cy="3557541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sz="quarter" idx="10"/>
          </p:nvPr>
        </p:nvPicPr>
        <p:blipFill>
          <a:blip r:embed="rId5"/>
          <a:stretch>
            <a:fillRect/>
          </a:stretch>
        </p:blipFill>
        <p:spPr>
          <a:xfrm>
            <a:off x="4829584" y="4161244"/>
            <a:ext cx="3181772" cy="246459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207" y="4360309"/>
            <a:ext cx="2249708" cy="206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8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25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</a:t>
            </a:r>
            <a:r>
              <a:rPr lang="de-DE" dirty="0"/>
              <a:t>Informationsbeschaffung auf der Homepage: Personenverzeichnis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353343"/>
            <a:ext cx="4191000" cy="51911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2071687"/>
            <a:ext cx="6093478" cy="3081338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781300" y="5475225"/>
            <a:ext cx="2505075" cy="106924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779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26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Informationsbeschaffung auf der Homepage: Personenverzeichnis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5" y="-642938"/>
            <a:ext cx="12401550" cy="8143875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6675" y="285750"/>
            <a:ext cx="2638425" cy="390525"/>
          </a:xfrm>
          <a:prstGeom prst="ellipse">
            <a:avLst/>
          </a:prstGeom>
          <a:noFill/>
          <a:ln w="19050">
            <a:solidFill>
              <a:srgbClr val="DC0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940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27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Informationsbeschaffung: Wichtige Termine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2" y="1368998"/>
            <a:ext cx="736282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26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28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</a:rPr>
              <a:t>3. Informationsbeschaffung auf der Homepage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916238" y="1672431"/>
            <a:ext cx="6362700" cy="45529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238" y="1262856"/>
            <a:ext cx="6315075" cy="409575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 bwMode="auto">
          <a:xfrm>
            <a:off x="1529395" y="1771662"/>
            <a:ext cx="1181238" cy="5040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MU CompatilFact" pitchFamily="2" charset="0"/>
            </a:endParaRPr>
          </a:p>
        </p:txBody>
      </p:sp>
      <p:sp>
        <p:nvSpPr>
          <p:cNvPr id="9" name="Pfeil nach rechts 8"/>
          <p:cNvSpPr/>
          <p:nvPr/>
        </p:nvSpPr>
        <p:spPr bwMode="auto">
          <a:xfrm>
            <a:off x="1529395" y="2661786"/>
            <a:ext cx="1181238" cy="5040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MU CompatilFact" pitchFamily="2" charset="0"/>
            </a:endParaRPr>
          </a:p>
        </p:txBody>
      </p:sp>
      <p:sp>
        <p:nvSpPr>
          <p:cNvPr id="10" name="Pfeil nach rechts 9"/>
          <p:cNvSpPr/>
          <p:nvPr/>
        </p:nvSpPr>
        <p:spPr bwMode="auto">
          <a:xfrm>
            <a:off x="1529395" y="4393481"/>
            <a:ext cx="1181238" cy="50405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MU CompatilFac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38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29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Informationsbeschaffung: Veranstaltungs- und Prüfungsanmeldung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64" y="2579767"/>
            <a:ext cx="4433261" cy="229711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969249"/>
            <a:ext cx="7001919" cy="5518150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552700" y="4210050"/>
            <a:ext cx="390525" cy="228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285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Gliederung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altLang="de-DE" sz="1400" b="1" dirty="0">
                <a:solidFill>
                  <a:schemeClr val="tx1">
                    <a:lumMod val="75000"/>
                  </a:schemeClr>
                </a:solidFill>
                <a:cs typeface="Helvetica" panose="020B0604020202020204" pitchFamily="34" charset="0"/>
              </a:rPr>
              <a:t>Vorstellung des Departments für Geographie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altLang="de-DE" sz="1400" dirty="0">
                <a:solidFill>
                  <a:schemeClr val="tx1">
                    <a:lumMod val="75000"/>
                  </a:schemeClr>
                </a:solidFill>
                <a:cs typeface="Helvetica" panose="020B0604020202020204" pitchFamily="34" charset="0"/>
              </a:rPr>
              <a:t>Vorstellung der Studiengangskoordination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altLang="de-DE" sz="1400" dirty="0">
                <a:solidFill>
                  <a:schemeClr val="tx1">
                    <a:lumMod val="75000"/>
                  </a:schemeClr>
                </a:solidFill>
                <a:cs typeface="Helvetica" panose="020B0604020202020204" pitchFamily="34" charset="0"/>
              </a:rPr>
              <a:t>Ansprechpartner:innen und Anlaufstellen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altLang="de-DE" sz="1400" dirty="0" smtClean="0">
                <a:solidFill>
                  <a:schemeClr val="tx1">
                    <a:lumMod val="75000"/>
                  </a:schemeClr>
                </a:solidFill>
                <a:cs typeface="Helvetica" panose="020B0604020202020204" pitchFamily="34" charset="0"/>
              </a:rPr>
              <a:t>Grundbegriffe </a:t>
            </a:r>
            <a:r>
              <a:rPr lang="de-DE" altLang="de-DE" sz="1400" dirty="0">
                <a:solidFill>
                  <a:schemeClr val="tx1">
                    <a:lumMod val="75000"/>
                  </a:schemeClr>
                </a:solidFill>
                <a:cs typeface="Helvetica" panose="020B0604020202020204" pitchFamily="34" charset="0"/>
              </a:rPr>
              <a:t>im Studium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altLang="de-DE" sz="1400" dirty="0">
                <a:solidFill>
                  <a:schemeClr val="tx1">
                    <a:lumMod val="75000"/>
                  </a:schemeClr>
                </a:solidFill>
                <a:cs typeface="Helvetica" panose="020B0604020202020204" pitchFamily="34" charset="0"/>
              </a:rPr>
              <a:t>Informationsbeschaffung auf der Homepage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altLang="de-DE" sz="1400" dirty="0">
                <a:solidFill>
                  <a:schemeClr val="tx1">
                    <a:lumMod val="75000"/>
                  </a:schemeClr>
                </a:solidFill>
                <a:cs typeface="Helvetica" panose="020B0604020202020204" pitchFamily="34" charset="0"/>
              </a:rPr>
              <a:t>LSF und Stundenplanerstellung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altLang="de-DE" sz="1400" dirty="0" err="1" smtClean="0">
                <a:solidFill>
                  <a:schemeClr val="tx1">
                    <a:lumMod val="75000"/>
                  </a:schemeClr>
                </a:solidFill>
                <a:cs typeface="Helvetica" panose="020B0604020202020204" pitchFamily="34" charset="0"/>
              </a:rPr>
              <a:t>Moodle</a:t>
            </a:r>
            <a:endParaRPr lang="de-DE" altLang="de-DE" sz="1400" dirty="0">
              <a:solidFill>
                <a:schemeClr val="tx1">
                  <a:lumMod val="75000"/>
                </a:schemeClr>
              </a:solidFill>
              <a:cs typeface="Helvetica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altLang="de-DE" sz="1400" dirty="0">
                <a:solidFill>
                  <a:schemeClr val="tx1">
                    <a:lumMod val="75000"/>
                  </a:schemeClr>
                </a:solidFill>
                <a:cs typeface="Helvetica" panose="020B0604020202020204" pitchFamily="34" charset="0"/>
              </a:rPr>
              <a:t>Vorstellung der Fachschaft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de-DE" altLang="de-DE" sz="1400" dirty="0">
                <a:solidFill>
                  <a:schemeClr val="tx1">
                    <a:lumMod val="75000"/>
                  </a:schemeClr>
                </a:solidFill>
                <a:cs typeface="Helvetica" panose="020B0604020202020204" pitchFamily="34" charset="0"/>
              </a:rPr>
              <a:t>Fakultätsübergreifende Anlaufstellen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4" b="59"/>
          <a:stretch/>
        </p:blipFill>
        <p:spPr>
          <a:xfrm>
            <a:off x="8731306" y="0"/>
            <a:ext cx="3083740" cy="68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1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30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Informationsbeschaffung: Alles zum Aufbau und Ablauf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692" y="55651"/>
            <a:ext cx="7916008" cy="68023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7175" y="2764327"/>
            <a:ext cx="1999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Alles zum Aufbau und Ablauf Ihres Studiums finden Sie unter Ihrem Studiengang: </a:t>
            </a:r>
            <a:r>
              <a:rPr lang="de-DE" sz="1200" dirty="0">
                <a:hlinkClick r:id="rId3"/>
              </a:rPr>
              <a:t>https://www.geo.lmu.de/geographie/de/studium/studienangebot/</a:t>
            </a:r>
            <a:r>
              <a:rPr lang="de-D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7452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31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. Informationsbeschaffung: Prüfungs- und Studienordnung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42" y="1104851"/>
            <a:ext cx="8863745" cy="547692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057775" y="6086475"/>
            <a:ext cx="1247775" cy="219075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8039100" y="6086475"/>
            <a:ext cx="1543783" cy="219075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161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32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</a:t>
            </a:r>
            <a:r>
              <a:rPr lang="de-DE" altLang="de-DE" dirty="0">
                <a:ea typeface="ＭＳ Ｐゴシック" panose="020B0600070205080204" pitchFamily="34" charset="-128"/>
              </a:rPr>
              <a:t>Prüfungs- und Studienordnung PSTO für </a:t>
            </a: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Bachelor Hauptfach</a:t>
            </a:r>
            <a:r>
              <a:rPr lang="de-DE" altLang="de-DE" dirty="0">
                <a:ea typeface="ＭＳ Ｐゴシック" panose="020B0600070205080204" pitchFamily="34" charset="-128"/>
              </a:rPr>
              <a:t>, </a:t>
            </a:r>
            <a:r>
              <a:rPr lang="de-DE" altLang="de-DE" dirty="0">
                <a:solidFill>
                  <a:srgbClr val="0D733B"/>
                </a:solidFill>
                <a:ea typeface="ＭＳ Ｐゴシック" panose="020B0600070205080204" pitchFamily="34" charset="-128"/>
              </a:rPr>
              <a:t>Anlage 2</a:t>
            </a:r>
            <a:endParaRPr lang="de-DE" dirty="0"/>
          </a:p>
        </p:txBody>
      </p:sp>
      <p:grpSp>
        <p:nvGrpSpPr>
          <p:cNvPr id="11" name="Gruppieren 5"/>
          <p:cNvGrpSpPr>
            <a:grpSpLocks/>
          </p:cNvGrpSpPr>
          <p:nvPr/>
        </p:nvGrpSpPr>
        <p:grpSpPr bwMode="auto">
          <a:xfrm>
            <a:off x="1763406" y="1268413"/>
            <a:ext cx="8247062" cy="5037137"/>
            <a:chOff x="468851" y="1268760"/>
            <a:chExt cx="8246524" cy="5036045"/>
          </a:xfrm>
        </p:grpSpPr>
        <p:pic>
          <p:nvPicPr>
            <p:cNvPr id="12" name="Grafi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51" y="1268760"/>
              <a:ext cx="8246524" cy="5036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Pfeil nach rechts 6"/>
            <p:cNvSpPr>
              <a:spLocks noChangeArrowheads="1"/>
            </p:cNvSpPr>
            <p:nvPr/>
          </p:nvSpPr>
          <p:spPr bwMode="auto">
            <a:xfrm rot="-8077664">
              <a:off x="5843542" y="3646583"/>
              <a:ext cx="658420" cy="152669"/>
            </a:xfrm>
            <a:prstGeom prst="rightArrow">
              <a:avLst>
                <a:gd name="adj1" fmla="val 50000"/>
                <a:gd name="adj2" fmla="val 49796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9900"/>
                </a:buClr>
                <a:buFont typeface="Wingdings" panose="05000000000000000000" pitchFamily="2" charset="2"/>
                <a:defRPr sz="24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140000"/>
                </a:lnSpc>
                <a:spcBef>
                  <a:spcPct val="20000"/>
                </a:spcBef>
                <a:buClr>
                  <a:srgbClr val="006600"/>
                </a:buClr>
                <a:buFont typeface="Times" panose="02020603050405020304" pitchFamily="18" charset="0"/>
                <a:buChar char="•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600"/>
                </a:buClr>
                <a:buFont typeface="LMU CompatilFact" panose="02000500060000020003" pitchFamily="2" charset="0"/>
                <a:buChar char="–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600"/>
                </a:buClr>
                <a:buChar char="-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de-DE" altLang="de-DE" sz="14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552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33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5.</a:t>
            </a:r>
            <a:r>
              <a:rPr lang="de-DE" altLang="de-DE" dirty="0" smtClean="0">
                <a:ea typeface="ＭＳ Ｐゴシック" panose="020B0600070205080204" pitchFamily="34" charset="-128"/>
              </a:rPr>
              <a:t> </a:t>
            </a:r>
            <a:r>
              <a:rPr lang="de-DE" altLang="de-DE" dirty="0">
                <a:ea typeface="ＭＳ Ｐゴシック" panose="020B0600070205080204" pitchFamily="34" charset="-128"/>
              </a:rPr>
              <a:t>Studienplan </a:t>
            </a: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Bachelor Hauptfach</a:t>
            </a:r>
            <a:endParaRPr lang="de-DE" dirty="0"/>
          </a:p>
        </p:txBody>
      </p:sp>
      <p:pic>
        <p:nvPicPr>
          <p:cNvPr id="7" name="Picture 171" descr="C:\Users\Mattia\AppData\Local\Temp\Studienplan_Bachelor_HF_Oktober_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9055" r="8125" b="14946"/>
          <a:stretch>
            <a:fillRect/>
          </a:stretch>
        </p:blipFill>
        <p:spPr bwMode="auto">
          <a:xfrm>
            <a:off x="1693988" y="1080198"/>
            <a:ext cx="899001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652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34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</a:t>
            </a:r>
            <a:r>
              <a:rPr lang="de-DE" dirty="0"/>
              <a:t>Wählbare Nebenfächer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446400" y="1427668"/>
            <a:ext cx="11303000" cy="4929187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2400" dirty="0" err="1">
                <a:solidFill>
                  <a:srgbClr val="006229"/>
                </a:solidFill>
                <a:sym typeface="Wingdings" panose="05000000000000000000" pitchFamily="2" charset="2"/>
              </a:rPr>
              <a:t>Ansprechpartner:innen</a:t>
            </a:r>
            <a:r>
              <a:rPr lang="de-DE" altLang="de-DE" sz="2400" dirty="0">
                <a:solidFill>
                  <a:srgbClr val="006229"/>
                </a:solidFill>
                <a:sym typeface="Wingdings" panose="05000000000000000000" pitchFamily="2" charset="2"/>
              </a:rPr>
              <a:t>, Erfahrungsberichte sowie Links zu der Website des jeweiligen Fachs finden Sie unter: </a:t>
            </a:r>
            <a:r>
              <a:rPr lang="de-DE" altLang="de-DE" sz="2400" dirty="0">
                <a:solidFill>
                  <a:srgbClr val="006229"/>
                </a:solidFill>
                <a:sym typeface="Wingdings" panose="05000000000000000000" pitchFamily="2" charset="2"/>
                <a:hlinkClick r:id="rId2"/>
              </a:rPr>
              <a:t>Nebenfächer</a:t>
            </a:r>
            <a:endParaRPr lang="de-DE" altLang="de-DE" sz="2400" dirty="0">
              <a:solidFill>
                <a:srgbClr val="006229"/>
              </a:solidFill>
              <a:sym typeface="Wingdings" panose="05000000000000000000" pitchFamily="2" charset="2"/>
            </a:endParaRPr>
          </a:p>
          <a:p>
            <a:endParaRPr lang="de-DE" dirty="0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84" y="2797610"/>
            <a:ext cx="82391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23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35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 Wählbare Nebenfächer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11303000" cy="4929187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rgbClr val="006229"/>
                </a:solidFill>
              </a:rPr>
              <a:t>Allgemeine Informationen zum Nebenfach</a:t>
            </a:r>
          </a:p>
          <a:p>
            <a:pPr marL="285750" indent="-285750">
              <a:lnSpc>
                <a:spcPct val="150000"/>
              </a:lnSpc>
            </a:pPr>
            <a:endParaRPr lang="de-DE" altLang="de-DE" sz="1000" dirty="0" smtClean="0">
              <a:solidFill>
                <a:srgbClr val="006229"/>
              </a:solidFill>
            </a:endParaRPr>
          </a:p>
          <a:p>
            <a:pPr marL="285750" indent="-285750">
              <a:lnSpc>
                <a:spcPct val="150000"/>
              </a:lnSpc>
            </a:pPr>
            <a:r>
              <a:rPr lang="de-DE" altLang="de-DE" sz="1600" dirty="0" smtClean="0">
                <a:solidFill>
                  <a:srgbClr val="006229"/>
                </a:solidFill>
              </a:rPr>
              <a:t>Informationen </a:t>
            </a:r>
            <a:r>
              <a:rPr lang="de-DE" altLang="de-DE" sz="1600" dirty="0">
                <a:solidFill>
                  <a:srgbClr val="006229"/>
                </a:solidFill>
              </a:rPr>
              <a:t>zu Ihrem Nebenfach entnehmen Sie auf der jeweiligen </a:t>
            </a:r>
            <a:r>
              <a:rPr lang="de-DE" altLang="de-DE" sz="1600" b="1" dirty="0">
                <a:solidFill>
                  <a:srgbClr val="006229"/>
                </a:solidFill>
              </a:rPr>
              <a:t>Homepage</a:t>
            </a:r>
          </a:p>
          <a:p>
            <a:pPr marL="285750" indent="-285750">
              <a:lnSpc>
                <a:spcPct val="150000"/>
              </a:lnSpc>
            </a:pPr>
            <a:r>
              <a:rPr lang="de-DE" altLang="de-DE" sz="1600" dirty="0">
                <a:solidFill>
                  <a:srgbClr val="006229"/>
                </a:solidFill>
              </a:rPr>
              <a:t>Jedes Nebenfach hat eine eigene </a:t>
            </a:r>
            <a:r>
              <a:rPr lang="de-DE" altLang="de-DE" sz="1600" b="1" dirty="0">
                <a:solidFill>
                  <a:srgbClr val="006229"/>
                </a:solidFill>
              </a:rPr>
              <a:t>Prüfungs- und Studienordnung</a:t>
            </a:r>
          </a:p>
          <a:p>
            <a:pPr marL="285750" indent="-285750">
              <a:lnSpc>
                <a:spcPct val="100000"/>
              </a:lnSpc>
            </a:pPr>
            <a:r>
              <a:rPr lang="de-DE" altLang="de-DE" sz="1600" dirty="0">
                <a:solidFill>
                  <a:srgbClr val="FF0000"/>
                </a:solidFill>
              </a:rPr>
              <a:t>Nebenfach-Studiengänge bieten z.T. auch </a:t>
            </a:r>
            <a:r>
              <a:rPr lang="de-DE" altLang="de-DE" sz="1600" b="1" dirty="0">
                <a:solidFill>
                  <a:srgbClr val="FF0000"/>
                </a:solidFill>
              </a:rPr>
              <a:t>Einführungsveranstaltungen</a:t>
            </a:r>
            <a:r>
              <a:rPr lang="de-DE" altLang="de-DE" sz="1600" dirty="0">
                <a:solidFill>
                  <a:srgbClr val="FF0000"/>
                </a:solidFill>
              </a:rPr>
              <a:t> (z.B. Statistik, Bodenordnung (TUM))</a:t>
            </a:r>
          </a:p>
          <a:p>
            <a:pPr marL="285750" indent="-285750">
              <a:lnSpc>
                <a:spcPct val="100000"/>
              </a:lnSpc>
            </a:pPr>
            <a:r>
              <a:rPr lang="de-DE" altLang="de-DE" sz="1600" dirty="0">
                <a:solidFill>
                  <a:srgbClr val="006229"/>
                </a:solidFill>
              </a:rPr>
              <a:t>Bei Fragen zu Ihrem Nebenfach wenden Sie sich an die jeweiligen </a:t>
            </a:r>
            <a:r>
              <a:rPr lang="de-DE" altLang="de-DE" sz="1600" b="1" dirty="0">
                <a:solidFill>
                  <a:srgbClr val="006229"/>
                </a:solidFill>
              </a:rPr>
              <a:t>Fachbereiche und dortigen Koordinationsstellen</a:t>
            </a:r>
            <a:endParaRPr lang="de-DE" altLang="de-DE" sz="1600" dirty="0">
              <a:solidFill>
                <a:srgbClr val="006229"/>
              </a:solidFill>
            </a:endParaRPr>
          </a:p>
          <a:p>
            <a:pPr>
              <a:lnSpc>
                <a:spcPct val="150000"/>
              </a:lnSpc>
            </a:pPr>
            <a:endParaRPr lang="de-DE" altLang="de-DE" sz="1600" b="1" dirty="0">
              <a:solidFill>
                <a:srgbClr val="006229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alt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600" b="1" dirty="0">
                <a:solidFill>
                  <a:srgbClr val="FF0000"/>
                </a:solidFill>
              </a:rPr>
              <a:t>Sonderfälle BWL, VWL und Politikwissenschaften (8 Semester!)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4279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36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>
                <a:ea typeface="ＭＳ Ｐゴシック" panose="020B0600070205080204" pitchFamily="34" charset="-128"/>
              </a:rPr>
              <a:t>5. Prüfungs- </a:t>
            </a:r>
            <a:r>
              <a:rPr lang="de-DE" altLang="de-DE" dirty="0">
                <a:ea typeface="ＭＳ Ｐゴシック" panose="020B0600070205080204" pitchFamily="34" charset="-128"/>
              </a:rPr>
              <a:t>und Studienordnung PSTO für </a:t>
            </a: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Bachelor Nebenfach 60 ECTS</a:t>
            </a:r>
            <a:r>
              <a:rPr lang="de-DE" altLang="de-DE" dirty="0">
                <a:ea typeface="ＭＳ Ｐゴシック" panose="020B0600070205080204" pitchFamily="34" charset="-128"/>
              </a:rPr>
              <a:t>, </a:t>
            </a:r>
            <a:r>
              <a:rPr lang="de-DE" altLang="de-DE" dirty="0">
                <a:solidFill>
                  <a:srgbClr val="0D733B"/>
                </a:solidFill>
                <a:ea typeface="ＭＳ Ｐゴシック" panose="020B0600070205080204" pitchFamily="34" charset="-128"/>
              </a:rPr>
              <a:t>Anlage 2</a:t>
            </a:r>
            <a:endParaRPr lang="de-DE" dirty="0"/>
          </a:p>
        </p:txBody>
      </p:sp>
      <p:pic>
        <p:nvPicPr>
          <p:cNvPr id="5" name="Grafik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21" y="1415707"/>
            <a:ext cx="7863194" cy="499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242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37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>
                <a:ea typeface="ＭＳ Ｐゴシック" panose="020B0600070205080204" pitchFamily="34" charset="-128"/>
              </a:rPr>
              <a:t>5. </a:t>
            </a:r>
            <a:r>
              <a:rPr lang="de-DE" altLang="de-DE" dirty="0">
                <a:ea typeface="ＭＳ Ｐゴシック" panose="020B0600070205080204" pitchFamily="34" charset="-128"/>
              </a:rPr>
              <a:t>Studienplan </a:t>
            </a: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Bachelor NF 60 ECTS</a:t>
            </a:r>
            <a:endParaRPr lang="de-DE" dirty="0"/>
          </a:p>
        </p:txBody>
      </p:sp>
      <p:pic>
        <p:nvPicPr>
          <p:cNvPr id="5" name="Grafik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233" y="1189529"/>
            <a:ext cx="7891406" cy="522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763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38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kern="0" dirty="0" smtClean="0">
                <a:ea typeface="ＭＳ Ｐゴシック" panose="020B0600070205080204" pitchFamily="34" charset="-128"/>
              </a:rPr>
              <a:t>5. Prüfungs- </a:t>
            </a:r>
            <a:r>
              <a:rPr lang="de-DE" altLang="de-DE" kern="0" dirty="0">
                <a:ea typeface="ＭＳ Ｐゴシック" panose="020B0600070205080204" pitchFamily="34" charset="-128"/>
              </a:rPr>
              <a:t>und Studienordnung PSTO für </a:t>
            </a:r>
            <a:r>
              <a:rPr lang="de-DE" altLang="de-DE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Bachelor Nebenfach 30 ECTS</a:t>
            </a:r>
            <a:r>
              <a:rPr lang="de-DE" altLang="de-DE" kern="0" dirty="0">
                <a:ea typeface="ＭＳ Ｐゴシック" panose="020B0600070205080204" pitchFamily="34" charset="-128"/>
              </a:rPr>
              <a:t>, </a:t>
            </a:r>
            <a:r>
              <a:rPr lang="de-DE" altLang="de-DE" kern="0" dirty="0">
                <a:solidFill>
                  <a:srgbClr val="0D733B"/>
                </a:solidFill>
                <a:ea typeface="ＭＳ Ｐゴシック" panose="020B0600070205080204" pitchFamily="34" charset="-128"/>
              </a:rPr>
              <a:t>Anlage 2</a:t>
            </a:r>
            <a:r>
              <a:rPr lang="de-DE" altLang="de-DE" sz="2400" kern="0" dirty="0">
                <a:solidFill>
                  <a:srgbClr val="0D733B"/>
                </a:solidFill>
                <a:ea typeface="ＭＳ Ｐゴシック" panose="020B0600070205080204" pitchFamily="34" charset="-128"/>
              </a:rPr>
              <a:t/>
            </a:r>
            <a:br>
              <a:rPr lang="de-DE" altLang="de-DE" sz="2400" kern="0" dirty="0">
                <a:solidFill>
                  <a:srgbClr val="0D733B"/>
                </a:solidFill>
                <a:ea typeface="ＭＳ Ｐゴシック" panose="020B0600070205080204" pitchFamily="34" charset="-128"/>
              </a:rPr>
            </a:b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33" y="1246173"/>
            <a:ext cx="8819268" cy="516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16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39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>
                <a:ea typeface="ＭＳ Ｐゴシック" panose="020B0600070205080204" pitchFamily="34" charset="-128"/>
              </a:rPr>
              <a:t>5. </a:t>
            </a:r>
            <a:r>
              <a:rPr lang="de-DE" altLang="de-DE" dirty="0">
                <a:ea typeface="ＭＳ Ｐゴシック" panose="020B0600070205080204" pitchFamily="34" charset="-128"/>
              </a:rPr>
              <a:t>Studienplan </a:t>
            </a:r>
            <a:r>
              <a:rPr lang="de-DE" altLang="de-D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Bachelor NF 30 ECTS</a:t>
            </a:r>
            <a:endParaRPr lang="de-DE" dirty="0"/>
          </a:p>
        </p:txBody>
      </p:sp>
      <p:pic>
        <p:nvPicPr>
          <p:cNvPr id="5" name="Grafik 1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59" y="1004657"/>
            <a:ext cx="8139450" cy="54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73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A2E3-3E4C-4AE2-B42D-5F559DEB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Das Department für </a:t>
            </a:r>
            <a:r>
              <a:rPr lang="de-DE" dirty="0"/>
              <a:t>G</a:t>
            </a:r>
            <a:r>
              <a:rPr lang="de-DE" dirty="0" smtClean="0"/>
              <a:t>eographie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6919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40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>
                <a:ea typeface="ＭＳ Ｐゴシック" panose="020B0600070205080204" pitchFamily="34" charset="-128"/>
              </a:rPr>
              <a:t>5. Details </a:t>
            </a:r>
            <a:r>
              <a:rPr lang="de-DE" altLang="de-DE" dirty="0">
                <a:ea typeface="ＭＳ Ｐゴシック" panose="020B0600070205080204" pitchFamily="34" charset="-128"/>
              </a:rPr>
              <a:t>zum Studienplan Liste der einzelnen Lehrveranstaltungen </a:t>
            </a:r>
            <a:r>
              <a:rPr lang="de-DE" altLang="de-DE" dirty="0" smtClean="0">
                <a:ea typeface="ＭＳ Ｐゴシック" panose="020B0600070205080204" pitchFamily="34" charset="-128"/>
              </a:rPr>
              <a:t>in </a:t>
            </a:r>
            <a:r>
              <a:rPr lang="de-DE" altLang="de-DE" dirty="0">
                <a:ea typeface="ＭＳ Ｐゴシック" panose="020B0600070205080204" pitchFamily="34" charset="-128"/>
              </a:rPr>
              <a:t>der Anlage 2 der </a:t>
            </a:r>
            <a:r>
              <a:rPr lang="de-DE" altLang="de-DE" dirty="0" err="1">
                <a:ea typeface="ＭＳ Ｐゴシック" panose="020B0600070205080204" pitchFamily="34" charset="-128"/>
              </a:rPr>
              <a:t>PStO</a:t>
            </a:r>
            <a:r>
              <a:rPr lang="de-DE" altLang="de-DE" dirty="0">
                <a:ea typeface="ＭＳ Ｐゴシック" panose="020B0600070205080204" pitchFamily="34" charset="-128"/>
              </a:rPr>
              <a:t> </a:t>
            </a:r>
            <a:r>
              <a:rPr lang="de-DE" altLang="de-DE" sz="2400" dirty="0">
                <a:solidFill>
                  <a:srgbClr val="00682F"/>
                </a:solidFill>
                <a:latin typeface="Calibri" panose="020F0502020204030204" pitchFamily="34" charset="0"/>
              </a:rPr>
              <a:t/>
            </a:r>
            <a:br>
              <a:rPr lang="de-DE" altLang="de-DE" sz="2400" dirty="0">
                <a:solidFill>
                  <a:srgbClr val="00682F"/>
                </a:solidFill>
                <a:latin typeface="Calibri" panose="020F0502020204030204" pitchFamily="34" charset="0"/>
              </a:rPr>
            </a:b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altLang="de-D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Beispiel: Anlage 2 für LA Gymnasium – 1. und 2. Semester </a:t>
            </a:r>
            <a:endParaRPr lang="de-DE" altLang="de-DE" sz="24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e-DE" altLang="de-DE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7" y="1809357"/>
            <a:ext cx="8038215" cy="475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942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41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>
                <a:ea typeface="ＭＳ Ｐゴシック" panose="020B0600070205080204" pitchFamily="34" charset="-128"/>
              </a:rPr>
              <a:t>5. </a:t>
            </a:r>
            <a:r>
              <a:rPr lang="de-DE" altLang="de-DE" dirty="0">
                <a:ea typeface="ＭＳ Ｐゴシック" panose="020B0600070205080204" pitchFamily="34" charset="-128"/>
              </a:rPr>
              <a:t>Studienplan Beispiel: Gymnasium</a:t>
            </a:r>
            <a:r>
              <a:rPr lang="de-DE" altLang="de-DE" sz="2400" dirty="0">
                <a:solidFill>
                  <a:srgbClr val="006C31"/>
                </a:solidFill>
              </a:rPr>
              <a:t/>
            </a:r>
            <a:br>
              <a:rPr lang="de-DE" altLang="de-DE" sz="2400" dirty="0">
                <a:solidFill>
                  <a:srgbClr val="006C31"/>
                </a:solidFill>
              </a:rPr>
            </a:b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33" y="1045559"/>
            <a:ext cx="7547526" cy="538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767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A2E3-3E4C-4AE2-B42D-5F559DEB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</a:t>
            </a:r>
            <a:r>
              <a:rPr lang="de-DE" dirty="0" smtClean="0"/>
              <a:t>. LSF und Stundenplanerstellung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1844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43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</a:t>
            </a:r>
            <a:r>
              <a:rPr lang="de-DE" dirty="0" smtClean="0"/>
              <a:t>. LSF und Stundenplanerstellung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446087" y="1484313"/>
            <a:ext cx="11303000" cy="4929187"/>
          </a:xfrm>
        </p:spPr>
        <p:txBody>
          <a:bodyPr/>
          <a:lstStyle/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4000" b="1" dirty="0" smtClean="0">
                <a:solidFill>
                  <a:schemeClr val="tx1">
                    <a:lumMod val="75000"/>
                  </a:schemeClr>
                </a:solidFill>
              </a:rPr>
              <a:t>LSF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41596"/>
              </p:ext>
            </p:extLst>
          </p:nvPr>
        </p:nvGraphicFramePr>
        <p:xfrm>
          <a:off x="2033588" y="3658584"/>
          <a:ext cx="8128000" cy="701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34273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12889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Lehrveranstaltungen</a:t>
                      </a:r>
                    </a:p>
                    <a:p>
                      <a:pPr algn="ctr"/>
                      <a:r>
                        <a:rPr lang="de-DE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belegen/ abmelden</a:t>
                      </a:r>
                      <a:endParaRPr lang="de-DE" sz="20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Prüfungs-</a:t>
                      </a:r>
                      <a:r>
                        <a:rPr lang="de-DE" sz="20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an und </a:t>
                      </a:r>
                    </a:p>
                    <a:p>
                      <a:pPr algn="ctr"/>
                      <a:r>
                        <a:rPr lang="de-DE" sz="2000" baseline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abmeldung</a:t>
                      </a:r>
                      <a:endParaRPr lang="de-DE" sz="20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50088"/>
                  </a:ext>
                </a:extLst>
              </a:tr>
            </a:tbl>
          </a:graphicData>
        </a:graphic>
      </p:graphicFrame>
      <p:cxnSp>
        <p:nvCxnSpPr>
          <p:cNvPr id="10" name="Gerader Verbinder 9"/>
          <p:cNvCxnSpPr/>
          <p:nvPr/>
        </p:nvCxnSpPr>
        <p:spPr>
          <a:xfrm flipH="1">
            <a:off x="4276725" y="2905125"/>
            <a:ext cx="1304925" cy="657225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6638926" y="2905125"/>
            <a:ext cx="1362074" cy="657225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721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44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LSF und Stundenplanerstellung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46088" y="1891562"/>
            <a:ext cx="11303000" cy="41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69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45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6. LSF und Stundenplanerstellung</a:t>
            </a:r>
          </a:p>
        </p:txBody>
      </p:sp>
      <p:pic>
        <p:nvPicPr>
          <p:cNvPr id="5" name="Grafik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8"/>
          <a:stretch/>
        </p:blipFill>
        <p:spPr bwMode="auto">
          <a:xfrm>
            <a:off x="1472447" y="1494242"/>
            <a:ext cx="8739247" cy="476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53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75" y="3678196"/>
            <a:ext cx="7661557" cy="27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46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</a:t>
            </a:r>
            <a:r>
              <a:rPr lang="de-DE" dirty="0" smtClean="0"/>
              <a:t>. LSF und Stundenplanerstellung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55454" y="1580292"/>
            <a:ext cx="6367883" cy="2820687"/>
          </a:xfrm>
          <a:solidFill>
            <a:srgbClr val="FFFFCC"/>
          </a:solidFill>
        </p:spPr>
        <p:txBody>
          <a:bodyPr/>
          <a:lstStyle/>
          <a:p>
            <a:pPr marL="0" indent="0">
              <a:spcBef>
                <a:spcPct val="0"/>
              </a:spcBef>
              <a:buClrTx/>
              <a:buNone/>
            </a:pPr>
            <a:r>
              <a:rPr lang="de-DE" altLang="de-DE" sz="2000" b="1" dirty="0">
                <a:solidFill>
                  <a:srgbClr val="00682F"/>
                </a:solidFill>
                <a:latin typeface="Arial" panose="020B0604020202020204" pitchFamily="34" charset="0"/>
              </a:rPr>
              <a:t>Platzvergabe:</a:t>
            </a:r>
          </a:p>
          <a:p>
            <a:pPr marL="0" indent="0">
              <a:spcBef>
                <a:spcPct val="0"/>
              </a:spcBef>
              <a:buClrTx/>
            </a:pPr>
            <a:endParaRPr lang="de-DE" altLang="de-DE" sz="1800" b="1" dirty="0">
              <a:solidFill>
                <a:srgbClr val="00682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de-DE" altLang="de-DE" sz="1600" dirty="0">
                <a:solidFill>
                  <a:srgbClr val="00682F"/>
                </a:solidFill>
                <a:latin typeface="Arial" panose="020B0604020202020204" pitchFamily="34" charset="0"/>
              </a:rPr>
              <a:t>Immer möglichst </a:t>
            </a:r>
            <a:r>
              <a:rPr lang="de-DE" altLang="de-DE" sz="1600" b="1" dirty="0">
                <a:solidFill>
                  <a:srgbClr val="00682F"/>
                </a:solidFill>
                <a:latin typeface="Arial" panose="020B0604020202020204" pitchFamily="34" charset="0"/>
              </a:rPr>
              <a:t>viele Prioritäten </a:t>
            </a:r>
            <a:r>
              <a:rPr lang="de-DE" altLang="de-DE" sz="1600" dirty="0">
                <a:solidFill>
                  <a:srgbClr val="00682F"/>
                </a:solidFill>
                <a:latin typeface="Arial" panose="020B0604020202020204" pitchFamily="34" charset="0"/>
              </a:rPr>
              <a:t>angeben</a:t>
            </a:r>
          </a:p>
          <a:p>
            <a:pPr>
              <a:spcBef>
                <a:spcPct val="0"/>
              </a:spcBef>
              <a:buClrTx/>
            </a:pPr>
            <a:endParaRPr lang="de-DE" altLang="de-DE" sz="1600" dirty="0">
              <a:solidFill>
                <a:srgbClr val="00682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de-DE" altLang="de-DE" sz="1600" dirty="0">
                <a:solidFill>
                  <a:srgbClr val="00682F"/>
                </a:solidFill>
                <a:latin typeface="Arial" panose="020B0604020202020204" pitchFamily="34" charset="0"/>
              </a:rPr>
              <a:t>Während des Anmeldezeitraumes ist ein Kurswechsel </a:t>
            </a:r>
            <a:r>
              <a:rPr lang="de-DE" altLang="de-DE" sz="1600" b="1" dirty="0">
                <a:solidFill>
                  <a:srgbClr val="00682F"/>
                </a:solidFill>
                <a:latin typeface="Arial" panose="020B0604020202020204" pitchFamily="34" charset="0"/>
              </a:rPr>
              <a:t>jederzeit möglich</a:t>
            </a:r>
          </a:p>
          <a:p>
            <a:pPr>
              <a:spcBef>
                <a:spcPct val="0"/>
              </a:spcBef>
              <a:buClrTx/>
            </a:pPr>
            <a:endParaRPr lang="de-DE" altLang="de-DE" sz="1600" dirty="0">
              <a:solidFill>
                <a:srgbClr val="00682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de-DE" altLang="de-DE" sz="1600" b="1" dirty="0">
                <a:solidFill>
                  <a:srgbClr val="00682F"/>
                </a:solidFill>
                <a:latin typeface="Arial" panose="020B0604020202020204" pitchFamily="34" charset="0"/>
              </a:rPr>
              <a:t>Umverteilungen</a:t>
            </a:r>
            <a:r>
              <a:rPr lang="de-DE" altLang="de-DE" sz="1600" dirty="0">
                <a:solidFill>
                  <a:srgbClr val="00682F"/>
                </a:solidFill>
                <a:latin typeface="Arial" panose="020B0604020202020204" pitchFamily="34" charset="0"/>
              </a:rPr>
              <a:t> bei ungleich belegten Kursen</a:t>
            </a:r>
          </a:p>
          <a:p>
            <a:pPr>
              <a:spcBef>
                <a:spcPct val="0"/>
              </a:spcBef>
              <a:buClrTx/>
            </a:pPr>
            <a:endParaRPr lang="de-DE" altLang="de-DE" sz="1600" dirty="0">
              <a:solidFill>
                <a:srgbClr val="00682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</a:pPr>
            <a:r>
              <a:rPr lang="de-DE" altLang="de-DE" sz="1600" dirty="0">
                <a:solidFill>
                  <a:srgbClr val="00682F"/>
                </a:solidFill>
                <a:latin typeface="Arial" panose="020B0604020202020204" pitchFamily="34" charset="0"/>
              </a:rPr>
              <a:t>Die Platzvergabe erfolgt nach der Satzung vom 24. Juli 2009:</a:t>
            </a:r>
          </a:p>
          <a:p>
            <a:pPr lvl="1">
              <a:spcBef>
                <a:spcPct val="0"/>
              </a:spcBef>
              <a:buClrTx/>
            </a:pPr>
            <a:r>
              <a:rPr lang="de-DE" altLang="de-DE" sz="1600" b="1" dirty="0">
                <a:solidFill>
                  <a:srgbClr val="00682F"/>
                </a:solidFill>
                <a:latin typeface="Arial" panose="020B0604020202020204" pitchFamily="34" charset="0"/>
              </a:rPr>
              <a:t>Semesterhöhe</a:t>
            </a:r>
            <a:r>
              <a:rPr lang="de-DE" altLang="de-DE" sz="1600" dirty="0">
                <a:solidFill>
                  <a:srgbClr val="00682F"/>
                </a:solidFill>
                <a:latin typeface="Arial" panose="020B0604020202020204" pitchFamily="34" charset="0"/>
              </a:rPr>
              <a:t> </a:t>
            </a:r>
          </a:p>
          <a:p>
            <a:pPr lvl="1">
              <a:spcBef>
                <a:spcPct val="0"/>
              </a:spcBef>
              <a:buClrTx/>
            </a:pPr>
            <a:r>
              <a:rPr lang="de-DE" altLang="de-DE" sz="1600" dirty="0">
                <a:solidFill>
                  <a:srgbClr val="00682F"/>
                </a:solidFill>
                <a:latin typeface="Arial" panose="020B0604020202020204" pitchFamily="34" charset="0"/>
              </a:rPr>
              <a:t>Bei gleicher Semesterhöhe entscheidet das </a:t>
            </a:r>
            <a:r>
              <a:rPr lang="de-DE" altLang="de-DE" sz="1600" b="1" dirty="0">
                <a:solidFill>
                  <a:srgbClr val="00682F"/>
                </a:solidFill>
                <a:latin typeface="Arial" panose="020B0604020202020204" pitchFamily="34" charset="0"/>
              </a:rPr>
              <a:t>Los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7770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47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</a:t>
            </a:r>
            <a:r>
              <a:rPr lang="de-DE" dirty="0" smtClean="0"/>
              <a:t>. LSF und Stundenplanerstellung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446087" y="1484313"/>
            <a:ext cx="11303000" cy="4929187"/>
          </a:xfrm>
        </p:spPr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14995F7-EA99-3342-985A-78DDE97DD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069472"/>
              </p:ext>
            </p:extLst>
          </p:nvPr>
        </p:nvGraphicFramePr>
        <p:xfrm>
          <a:off x="811779" y="1733878"/>
          <a:ext cx="7021571" cy="2813848"/>
        </p:xfrm>
        <a:graphic>
          <a:graphicData uri="http://schemas.openxmlformats.org/drawingml/2006/table">
            <a:tbl>
              <a:tblPr/>
              <a:tblGrid>
                <a:gridCol w="7021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2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Bachelor Hauptfach</a:t>
                      </a:r>
                    </a:p>
                  </a:txBody>
                  <a:tcPr marL="91426" marR="91426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B8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V + Ü Einführung in die Physische Geographie </a:t>
                      </a:r>
                    </a:p>
                  </a:txBody>
                  <a:tcPr marL="91426" marR="91426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V + Ü Einführung in die Anthropogeographie</a:t>
                      </a:r>
                    </a:p>
                  </a:txBody>
                  <a:tcPr marL="91426" marR="91426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V + Ü Einführung in Statistik und EDV</a:t>
                      </a:r>
                    </a:p>
                  </a:txBody>
                  <a:tcPr marL="91426" marR="91426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D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7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V + Ü Einführung in GIS und thematische Kartographie </a:t>
                      </a:r>
                    </a:p>
                  </a:txBody>
                  <a:tcPr marL="91426" marR="91426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87D971EC-5F82-B341-BC17-B21ABA69CE72}"/>
              </a:ext>
            </a:extLst>
          </p:cNvPr>
          <p:cNvSpPr txBox="1"/>
          <p:nvPr/>
        </p:nvSpPr>
        <p:spPr>
          <a:xfrm>
            <a:off x="8101274" y="3945771"/>
            <a:ext cx="392756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>
                <a:solidFill>
                  <a:schemeClr val="tx1">
                    <a:lumMod val="75000"/>
                  </a:schemeClr>
                </a:solidFill>
                <a:ea typeface="MS PGothic" pitchFamily="34" charset="-128"/>
              </a:rPr>
              <a:t>VL: keine Anwesenheitspflicht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>
                <a:solidFill>
                  <a:schemeClr val="tx1">
                    <a:lumMod val="75000"/>
                  </a:schemeClr>
                </a:solidFill>
                <a:ea typeface="MS PGothic" pitchFamily="34" charset="-128"/>
              </a:rPr>
              <a:t>Ü:   r</a:t>
            </a:r>
            <a:r>
              <a:rPr lang="de-DE" altLang="de-DE" sz="1600" dirty="0" smtClean="0">
                <a:solidFill>
                  <a:schemeClr val="tx1">
                    <a:lumMod val="75000"/>
                  </a:schemeClr>
                </a:solidFill>
                <a:ea typeface="MS PGothic" pitchFamily="34" charset="-128"/>
              </a:rPr>
              <a:t>egelmäßige Teilnahme erforderlich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806400" y="4818893"/>
            <a:ext cx="78769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anose="02000500060000020003" pitchFamily="2" charset="0"/>
              <a:buChar char="–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6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Zusätzlich gibt es noch </a:t>
            </a:r>
            <a:r>
              <a:rPr lang="de-DE" altLang="de-DE" sz="16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Tutorien</a:t>
            </a:r>
            <a:r>
              <a:rPr lang="de-DE" altLang="de-DE" sz="16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für die </a:t>
            </a:r>
            <a:r>
              <a:rPr lang="de-DE" altLang="de-DE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Einführung in die Physische Geographie: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600" dirty="0" smtClean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6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nicht</a:t>
            </a:r>
            <a:r>
              <a:rPr lang="de-DE" altLang="de-DE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 </a:t>
            </a:r>
            <a:r>
              <a:rPr lang="de-DE" altLang="de-DE" sz="16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anwesenheits- und </a:t>
            </a:r>
            <a:r>
              <a:rPr lang="de-DE" altLang="de-DE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anmeldepflichtig</a:t>
            </a:r>
            <a:endParaRPr lang="de-DE" altLang="de-DE" sz="16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Infos </a:t>
            </a:r>
            <a:r>
              <a:rPr lang="de-DE" altLang="de-DE" sz="16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zu den Tutorien werden in den Übungen </a:t>
            </a:r>
            <a:r>
              <a:rPr lang="de-DE" altLang="de-DE" sz="1600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kommuniziert</a:t>
            </a:r>
          </a:p>
          <a:p>
            <a:pPr>
              <a:spcBef>
                <a:spcPct val="0"/>
              </a:spcBef>
              <a:buClrTx/>
            </a:pPr>
            <a:endParaRPr lang="de-DE" altLang="de-DE" sz="16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14470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48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</a:t>
            </a:r>
            <a:r>
              <a:rPr lang="de-DE" dirty="0" smtClean="0"/>
              <a:t>. LSF und Stundenplanerstellung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446087" y="1484313"/>
            <a:ext cx="11303000" cy="4929187"/>
          </a:xfrm>
        </p:spPr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5B218246-8427-BD41-929A-361D7EC19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43067"/>
              </p:ext>
            </p:extLst>
          </p:nvPr>
        </p:nvGraphicFramePr>
        <p:xfrm>
          <a:off x="1088731" y="1411839"/>
          <a:ext cx="7827415" cy="3572864"/>
        </p:xfrm>
        <a:graphic>
          <a:graphicData uri="http://schemas.openxmlformats.org/drawingml/2006/table">
            <a:tbl>
              <a:tblPr/>
              <a:tblGrid>
                <a:gridCol w="3913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3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46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Bachelor Hauptfach</a:t>
                      </a:r>
                      <a:endParaRPr kumimoji="0" lang="de-DE" alt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LMU CompatilFact" panose="02000500060000020003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B8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Lehramt – alle Studiengänge</a:t>
                      </a:r>
                      <a:endParaRPr kumimoji="0" lang="de-DE" alt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LMU CompatilFact" panose="02000500060000020003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B8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6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Ü Einführung in die Physische Geographie </a:t>
                      </a: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MU CompatilFact" panose="02000500060000020003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AC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Ü Einführung in die Physische Geographie </a:t>
                      </a: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MU CompatilFact" panose="02000500060000020003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6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  <a:cs typeface="+mn-cs"/>
                        </a:rPr>
                        <a:t>Ü Einführung in die Anthropogeographie</a:t>
                      </a:r>
                      <a:endParaRPr kumimoji="0" lang="de-DE" alt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LMU CompatilFact" panose="02000500060000020003" pitchFamily="2" charset="0"/>
                        <a:ea typeface="ＭＳ Ｐゴシック" panose="020B0600070205080204" pitchFamily="34" charset="-128"/>
                        <a:cs typeface="+mn-cs"/>
                      </a:endParaRP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CE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uLnTx/>
                          <a:uFillTx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  <a:cs typeface="+mn-cs"/>
                        </a:rPr>
                        <a:t>Ü Einführung in die Anthropogeographie</a:t>
                      </a:r>
                      <a:endParaRPr kumimoji="0" lang="de-DE" alt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uLnTx/>
                        <a:uFillTx/>
                        <a:latin typeface="LMU CompatilFact" panose="02000500060000020003" pitchFamily="2" charset="0"/>
                        <a:ea typeface="ＭＳ Ｐゴシック" panose="020B0600070205080204" pitchFamily="34" charset="-128"/>
                        <a:cs typeface="+mn-cs"/>
                      </a:endParaRPr>
                    </a:p>
                  </a:txBody>
                  <a:tcPr marL="91430" marR="91430"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6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de-DE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Ü Einführung in Statistik und EDV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MU CompatilFact" panose="02000500060000020003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D4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MU CompatilFact" panose="02000500060000020003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D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de-DE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Ü Einführung in GIS und thematische Kartographie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MU CompatilFact" panose="02000500060000020003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D4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MU CompatilFact" panose="02000500060000020003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D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68591"/>
                  </a:ext>
                </a:extLst>
              </a:tr>
            </a:tbl>
          </a:graphicData>
        </a:graphic>
      </p:graphicFrame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1088731" y="5108347"/>
            <a:ext cx="8064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anose="02000500060000020003" pitchFamily="2" charset="0"/>
              <a:buChar char="–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600" dirty="0">
                <a:solidFill>
                  <a:srgbClr val="006600"/>
                </a:solidFill>
              </a:rPr>
              <a:t>Zusätzlich gibt es noch </a:t>
            </a:r>
            <a:r>
              <a:rPr lang="de-DE" altLang="de-DE" sz="1600" b="1" dirty="0">
                <a:solidFill>
                  <a:srgbClr val="006600"/>
                </a:solidFill>
              </a:rPr>
              <a:t>Tutorien</a:t>
            </a:r>
            <a:r>
              <a:rPr lang="de-DE" altLang="de-DE" sz="1600" dirty="0">
                <a:solidFill>
                  <a:srgbClr val="006600"/>
                </a:solidFill>
              </a:rPr>
              <a:t> für die </a:t>
            </a:r>
            <a:r>
              <a:rPr lang="de-DE" altLang="de-DE" sz="1600" dirty="0" smtClean="0">
                <a:solidFill>
                  <a:srgbClr val="006600"/>
                </a:solidFill>
              </a:rPr>
              <a:t>Einführung in die Physische Geographie: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altLang="de-DE" sz="1600" dirty="0" smtClean="0">
              <a:solidFill>
                <a:srgbClr val="006600"/>
              </a:solidFill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e-DE" altLang="de-DE" sz="1600" b="1" dirty="0" smtClean="0">
                <a:solidFill>
                  <a:srgbClr val="006600"/>
                </a:solidFill>
              </a:rPr>
              <a:t>nicht</a:t>
            </a:r>
            <a:r>
              <a:rPr lang="de-DE" altLang="de-DE" sz="1600" dirty="0" smtClean="0">
                <a:solidFill>
                  <a:srgbClr val="006600"/>
                </a:solidFill>
              </a:rPr>
              <a:t> </a:t>
            </a:r>
            <a:r>
              <a:rPr lang="de-DE" altLang="de-DE" sz="1600" dirty="0">
                <a:solidFill>
                  <a:srgbClr val="006600"/>
                </a:solidFill>
              </a:rPr>
              <a:t>anwesenheits- und </a:t>
            </a:r>
            <a:r>
              <a:rPr lang="de-DE" altLang="de-DE" sz="1600" dirty="0" smtClean="0">
                <a:solidFill>
                  <a:srgbClr val="006600"/>
                </a:solidFill>
              </a:rPr>
              <a:t>anmeldepflichtig</a:t>
            </a:r>
            <a:endParaRPr lang="de-DE" altLang="de-DE" sz="1600" dirty="0">
              <a:solidFill>
                <a:srgbClr val="006600"/>
              </a:solidFill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e-DE" altLang="de-DE" sz="1600" dirty="0" smtClean="0">
                <a:solidFill>
                  <a:srgbClr val="006600"/>
                </a:solidFill>
              </a:rPr>
              <a:t>Infos </a:t>
            </a:r>
            <a:r>
              <a:rPr lang="de-DE" altLang="de-DE" sz="1600" dirty="0">
                <a:solidFill>
                  <a:srgbClr val="006600"/>
                </a:solidFill>
              </a:rPr>
              <a:t>zu den Tutorien werden in den Übungen </a:t>
            </a:r>
            <a:r>
              <a:rPr lang="de-DE" altLang="de-DE" sz="1600" dirty="0" smtClean="0">
                <a:solidFill>
                  <a:srgbClr val="006600"/>
                </a:solidFill>
              </a:rPr>
              <a:t>kommuniziert</a:t>
            </a:r>
          </a:p>
        </p:txBody>
      </p:sp>
    </p:spTree>
    <p:extLst>
      <p:ext uri="{BB962C8B-B14F-4D97-AF65-F5344CB8AC3E}">
        <p14:creationId xmlns:p14="http://schemas.microsoft.com/office/powerpoint/2010/main" val="1123692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49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6</a:t>
            </a:r>
            <a:r>
              <a:rPr lang="de-DE" dirty="0" smtClean="0"/>
              <a:t>. LSF und Stundenplanerstellung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446087" y="1484313"/>
            <a:ext cx="11303000" cy="4929187"/>
          </a:xfrm>
        </p:spPr>
        <p:txBody>
          <a:bodyPr/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5B218246-8427-BD41-929A-361D7EC19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342991"/>
              </p:ext>
            </p:extLst>
          </p:nvPr>
        </p:nvGraphicFramePr>
        <p:xfrm>
          <a:off x="976720" y="1660074"/>
          <a:ext cx="8064500" cy="2735264"/>
        </p:xfrm>
        <a:graphic>
          <a:graphicData uri="http://schemas.openxmlformats.org/drawingml/2006/table">
            <a:tbl>
              <a:tblPr/>
              <a:tblGrid>
                <a:gridCol w="4032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38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Bachelor Nebenfach 60 ECTS</a:t>
                      </a: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B8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Bachelor Nebenfach 30 ECTS</a:t>
                      </a: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6B8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8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Ü Einführung in die Physische Geographie </a:t>
                      </a: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AC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Ü Einführung in die Physische Geographie </a:t>
                      </a: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D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8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Ü Einführung in die Anthropogeographie</a:t>
                      </a: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CE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ODER</a:t>
                      </a:r>
                    </a:p>
                  </a:txBody>
                  <a:tcPr marL="91430" marR="91430" marT="45714" marB="457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8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LMU CompatilFact" panose="02000500060000020003" pitchFamily="2" charset="0"/>
                        <a:ea typeface="ＭＳ Ｐゴシック" panose="020B0600070205080204" pitchFamily="34" charset="-128"/>
                      </a:endParaRP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D4C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9900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lnSpc>
                          <a:spcPct val="140000"/>
                        </a:lnSpc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Times" panose="02020603050405020304" pitchFamily="18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buFont typeface="LMU CompatilFact" panose="02000500060000020003" pitchFamily="2" charset="0"/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6600"/>
                        </a:buClr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006C30"/>
                          </a:solidFill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Ü</a:t>
                      </a:r>
                      <a:r>
                        <a:rPr kumimoji="0" lang="de-DE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LMU CompatilFact" panose="02000500060000020003" pitchFamily="2" charset="0"/>
                          <a:ea typeface="ＭＳ Ｐゴシック" panose="020B0600070205080204" pitchFamily="34" charset="-128"/>
                        </a:rPr>
                        <a:t> Einführung in die Anthropogeographie</a:t>
                      </a:r>
                    </a:p>
                  </a:txBody>
                  <a:tcPr marL="91430" marR="91430"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D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feld 5"/>
          <p:cNvSpPr txBox="1">
            <a:spLocks noChangeArrowheads="1"/>
          </p:cNvSpPr>
          <p:nvPr/>
        </p:nvSpPr>
        <p:spPr bwMode="auto">
          <a:xfrm>
            <a:off x="976720" y="4571099"/>
            <a:ext cx="80645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anose="02000500060000020003" pitchFamily="2" charset="0"/>
              <a:buChar char="–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de-DE" altLang="de-DE" sz="1600" dirty="0">
                <a:solidFill>
                  <a:srgbClr val="006600"/>
                </a:solidFill>
              </a:rPr>
              <a:t>Zusätzlich gibt es noch </a:t>
            </a:r>
            <a:r>
              <a:rPr lang="de-DE" altLang="de-DE" sz="1600" b="1" dirty="0">
                <a:solidFill>
                  <a:srgbClr val="006600"/>
                </a:solidFill>
              </a:rPr>
              <a:t>Tutorien</a:t>
            </a:r>
            <a:r>
              <a:rPr lang="de-DE" altLang="de-DE" sz="1600" dirty="0">
                <a:solidFill>
                  <a:srgbClr val="006600"/>
                </a:solidFill>
              </a:rPr>
              <a:t> für die </a:t>
            </a:r>
            <a:r>
              <a:rPr lang="de-DE" altLang="de-DE" sz="1600" dirty="0" smtClean="0">
                <a:solidFill>
                  <a:srgbClr val="006600"/>
                </a:solidFill>
              </a:rPr>
              <a:t>Einführung in die Physische Geographie: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de-DE" altLang="de-DE" sz="1600" dirty="0" smtClean="0">
              <a:solidFill>
                <a:srgbClr val="006600"/>
              </a:solidFill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e-DE" altLang="de-DE" sz="1600" b="1" dirty="0" smtClean="0">
                <a:solidFill>
                  <a:srgbClr val="006600"/>
                </a:solidFill>
              </a:rPr>
              <a:t>nicht</a:t>
            </a:r>
            <a:r>
              <a:rPr lang="de-DE" altLang="de-DE" sz="1600" dirty="0" smtClean="0">
                <a:solidFill>
                  <a:srgbClr val="006600"/>
                </a:solidFill>
              </a:rPr>
              <a:t> </a:t>
            </a:r>
            <a:r>
              <a:rPr lang="de-DE" altLang="de-DE" sz="1600" dirty="0">
                <a:solidFill>
                  <a:srgbClr val="006600"/>
                </a:solidFill>
              </a:rPr>
              <a:t>anwesenheits- und </a:t>
            </a:r>
            <a:r>
              <a:rPr lang="de-DE" altLang="de-DE" sz="1600" dirty="0" smtClean="0">
                <a:solidFill>
                  <a:srgbClr val="006600"/>
                </a:solidFill>
              </a:rPr>
              <a:t>anmeldepflichtig</a:t>
            </a:r>
            <a:endParaRPr lang="de-DE" altLang="de-DE" sz="1600" dirty="0">
              <a:solidFill>
                <a:srgbClr val="006600"/>
              </a:solidFill>
            </a:endParaRPr>
          </a:p>
          <a:p>
            <a:pPr marL="285750" indent="-28575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e-DE" altLang="de-DE" sz="1600" dirty="0" smtClean="0">
                <a:solidFill>
                  <a:srgbClr val="006600"/>
                </a:solidFill>
              </a:rPr>
              <a:t>Infos </a:t>
            </a:r>
            <a:r>
              <a:rPr lang="de-DE" altLang="de-DE" sz="1600" dirty="0">
                <a:solidFill>
                  <a:srgbClr val="006600"/>
                </a:solidFill>
              </a:rPr>
              <a:t>zu den Tutorien werden in den Übungen </a:t>
            </a:r>
            <a:r>
              <a:rPr lang="de-DE" altLang="de-DE" sz="1600" dirty="0" smtClean="0">
                <a:solidFill>
                  <a:srgbClr val="006600"/>
                </a:solidFill>
              </a:rPr>
              <a:t>kommuniziert</a:t>
            </a:r>
            <a:endParaRPr lang="de-DE" altLang="de-DE" sz="1600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90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5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Moderatorinnen</a:t>
            </a:r>
            <a:endParaRPr lang="de-DE" dirty="0"/>
          </a:p>
        </p:txBody>
      </p:sp>
      <p:pic>
        <p:nvPicPr>
          <p:cNvPr id="7" name="Grafik 1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9" r="12872"/>
          <a:stretch>
            <a:fillRect/>
          </a:stretch>
        </p:blipFill>
        <p:spPr bwMode="auto">
          <a:xfrm>
            <a:off x="2949801" y="1489216"/>
            <a:ext cx="1896694" cy="175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9" r="18723"/>
          <a:stretch>
            <a:fillRect/>
          </a:stretch>
        </p:blipFill>
        <p:spPr bwMode="auto">
          <a:xfrm>
            <a:off x="7512498" y="1495021"/>
            <a:ext cx="1884362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2383681" y="3429000"/>
            <a:ext cx="319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</a:pPr>
            <a:r>
              <a:rPr lang="de-DE" altLang="de-DE" b="1" dirty="0">
                <a:solidFill>
                  <a:srgbClr val="006C31"/>
                </a:solidFill>
                <a:latin typeface="+mj-lt"/>
              </a:rPr>
              <a:t>Dr. Claudia Berninghausen </a:t>
            </a:r>
          </a:p>
        </p:txBody>
      </p:sp>
      <p:sp>
        <p:nvSpPr>
          <p:cNvPr id="10" name="Rechteck 9"/>
          <p:cNvSpPr/>
          <p:nvPr/>
        </p:nvSpPr>
        <p:spPr>
          <a:xfrm>
            <a:off x="7105976" y="3429000"/>
            <a:ext cx="2762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b="1" dirty="0">
                <a:solidFill>
                  <a:srgbClr val="006C31"/>
                </a:solidFill>
                <a:latin typeface="+mj-lt"/>
              </a:rPr>
              <a:t>Dipl.-Geogr. Isabel Paul</a:t>
            </a:r>
          </a:p>
        </p:txBody>
      </p:sp>
      <p:sp>
        <p:nvSpPr>
          <p:cNvPr id="11" name="Rechteck 1"/>
          <p:cNvSpPr>
            <a:spLocks noChangeArrowheads="1"/>
          </p:cNvSpPr>
          <p:nvPr/>
        </p:nvSpPr>
        <p:spPr bwMode="auto">
          <a:xfrm>
            <a:off x="2383681" y="4454525"/>
            <a:ext cx="736123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anose="02000500060000020003" pitchFamily="2" charset="0"/>
              <a:buChar char="–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de-DE" altLang="de-DE" sz="1600" b="1" dirty="0" err="1">
                <a:solidFill>
                  <a:srgbClr val="006C31"/>
                </a:solidFill>
                <a:latin typeface="+mj-lt"/>
              </a:rPr>
              <a:t>Studiengangskoordination</a:t>
            </a:r>
            <a:r>
              <a:rPr lang="de-DE" altLang="de-DE" sz="1600" b="1" dirty="0">
                <a:solidFill>
                  <a:srgbClr val="006C31"/>
                </a:solidFill>
                <a:latin typeface="+mj-lt"/>
              </a:rPr>
              <a:t/>
            </a:r>
            <a:br>
              <a:rPr lang="de-DE" altLang="de-DE" sz="1600" b="1" dirty="0">
                <a:solidFill>
                  <a:srgbClr val="006C31"/>
                </a:solidFill>
                <a:latin typeface="+mj-lt"/>
              </a:rPr>
            </a:br>
            <a:r>
              <a:rPr lang="de-DE" altLang="de-DE" sz="1600" b="1" dirty="0">
                <a:solidFill>
                  <a:srgbClr val="006C31"/>
                </a:solidFill>
                <a:latin typeface="+mj-lt"/>
              </a:rPr>
              <a:t>Studienberatung &amp; Studierendencoaching</a:t>
            </a:r>
          </a:p>
          <a:p>
            <a:pPr algn="ctr">
              <a:spcBef>
                <a:spcPct val="0"/>
              </a:spcBef>
              <a:buClrTx/>
            </a:pPr>
            <a:r>
              <a:rPr lang="de-DE" altLang="de-DE" sz="1600" b="1" dirty="0">
                <a:solidFill>
                  <a:srgbClr val="006C31"/>
                </a:solidFill>
                <a:latin typeface="+mj-lt"/>
              </a:rPr>
              <a:t/>
            </a:r>
            <a:br>
              <a:rPr lang="de-DE" altLang="de-DE" sz="1600" b="1" dirty="0">
                <a:solidFill>
                  <a:srgbClr val="006C31"/>
                </a:solidFill>
                <a:latin typeface="+mj-lt"/>
              </a:rPr>
            </a:br>
            <a:r>
              <a:rPr lang="de-DE" altLang="de-DE" sz="1600" dirty="0">
                <a:latin typeface="+mj-lt"/>
              </a:rPr>
              <a:t>Büro: Luisenstr. 37, 2. Stock, Raum A 226</a:t>
            </a:r>
          </a:p>
          <a:p>
            <a:pPr algn="ctr">
              <a:spcBef>
                <a:spcPct val="0"/>
              </a:spcBef>
              <a:buClrTx/>
            </a:pPr>
            <a:endParaRPr lang="de-DE" altLang="de-DE" sz="1600" dirty="0">
              <a:latin typeface="LMU CompatilFact" panose="02000500060000020003"/>
            </a:endParaRPr>
          </a:p>
          <a:p>
            <a:pPr algn="ctr">
              <a:spcBef>
                <a:spcPct val="0"/>
              </a:spcBef>
              <a:buClrTx/>
            </a:pPr>
            <a:endParaRPr lang="de-DE" altLang="de-DE" sz="1600" dirty="0">
              <a:solidFill>
                <a:srgbClr val="00682F"/>
              </a:solidFill>
              <a:latin typeface="LMU CompatilFact" panose="02000500060000020003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>
              <a:solidFill>
                <a:srgbClr val="006C31"/>
              </a:solidFill>
              <a:latin typeface="LMU CompatilFact" panose="0200050006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1774152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A2E3-3E4C-4AE2-B42D-5F559DEB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</a:t>
            </a:r>
            <a:r>
              <a:rPr lang="de-DE" dirty="0" smtClean="0"/>
              <a:t>. </a:t>
            </a:r>
            <a:r>
              <a:rPr lang="de-DE" dirty="0" err="1" smtClean="0"/>
              <a:t>Moodle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58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51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</a:t>
            </a:r>
            <a:r>
              <a:rPr lang="de-DE" dirty="0" smtClean="0"/>
              <a:t>. </a:t>
            </a:r>
            <a:r>
              <a:rPr lang="de-DE" dirty="0" err="1" smtClean="0"/>
              <a:t>Moodle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9FDEAE-707B-0640-9CDF-DEEABAC7AC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3473" y="2032592"/>
            <a:ext cx="3804124" cy="315117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81010D3-65B5-0940-A2CA-158F1C58D2B9}"/>
              </a:ext>
            </a:extLst>
          </p:cNvPr>
          <p:cNvSpPr/>
          <p:nvPr/>
        </p:nvSpPr>
        <p:spPr bwMode="auto">
          <a:xfrm>
            <a:off x="4791405" y="2702530"/>
            <a:ext cx="2734289" cy="1348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MU CompatilFact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674E1DD-B1DA-7F40-BDC5-AFDAD5FA9D73}"/>
              </a:ext>
            </a:extLst>
          </p:cNvPr>
          <p:cNvSpPr/>
          <p:nvPr/>
        </p:nvSpPr>
        <p:spPr bwMode="auto">
          <a:xfrm>
            <a:off x="4789391" y="2700677"/>
            <a:ext cx="2736304" cy="130769"/>
          </a:xfrm>
          <a:prstGeom prst="rect">
            <a:avLst/>
          </a:prstGeom>
          <a:solidFill>
            <a:srgbClr val="00944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MU CompatilFact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00A5E2-58A6-A047-9C29-ED482F09CA93}"/>
              </a:ext>
            </a:extLst>
          </p:cNvPr>
          <p:cNvSpPr txBox="1"/>
          <p:nvPr/>
        </p:nvSpPr>
        <p:spPr>
          <a:xfrm>
            <a:off x="5074541" y="2990580"/>
            <a:ext cx="231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Moodle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!</a:t>
            </a:r>
          </a:p>
        </p:txBody>
      </p:sp>
      <p:sp>
        <p:nvSpPr>
          <p:cNvPr id="13" name="Wolke 12">
            <a:extLst>
              <a:ext uri="{FF2B5EF4-FFF2-40B4-BE49-F238E27FC236}">
                <a16:creationId xmlns:a16="http://schemas.microsoft.com/office/drawing/2014/main" id="{F26548E0-EE88-E140-91E5-8EC7AC71C330}"/>
              </a:ext>
            </a:extLst>
          </p:cNvPr>
          <p:cNvSpPr/>
          <p:nvPr/>
        </p:nvSpPr>
        <p:spPr bwMode="auto">
          <a:xfrm rot="21082771">
            <a:off x="1989363" y="1487071"/>
            <a:ext cx="1824256" cy="1030078"/>
          </a:xfrm>
          <a:prstGeom prst="cloud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ArcGIS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daheim?</a:t>
            </a:r>
          </a:p>
        </p:txBody>
      </p:sp>
      <p:sp>
        <p:nvSpPr>
          <p:cNvPr id="14" name="Wolke 13">
            <a:extLst>
              <a:ext uri="{FF2B5EF4-FFF2-40B4-BE49-F238E27FC236}">
                <a16:creationId xmlns:a16="http://schemas.microsoft.com/office/drawing/2014/main" id="{19AD71ED-05A0-4F47-AAD0-A4A9FAF5B052}"/>
              </a:ext>
            </a:extLst>
          </p:cNvPr>
          <p:cNvSpPr/>
          <p:nvPr/>
        </p:nvSpPr>
        <p:spPr bwMode="auto">
          <a:xfrm rot="1926023">
            <a:off x="414395" y="2918431"/>
            <a:ext cx="1727066" cy="659750"/>
          </a:xfrm>
          <a:prstGeom prst="cloud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ERDAS?</a:t>
            </a:r>
          </a:p>
        </p:txBody>
      </p:sp>
      <p:sp>
        <p:nvSpPr>
          <p:cNvPr id="15" name="Wolke 14">
            <a:extLst>
              <a:ext uri="{FF2B5EF4-FFF2-40B4-BE49-F238E27FC236}">
                <a16:creationId xmlns:a16="http://schemas.microsoft.com/office/drawing/2014/main" id="{B6E28410-CFBA-E841-A069-3A1E94516E3F}"/>
              </a:ext>
            </a:extLst>
          </p:cNvPr>
          <p:cNvSpPr/>
          <p:nvPr/>
        </p:nvSpPr>
        <p:spPr bwMode="auto">
          <a:xfrm rot="1788612">
            <a:off x="1770657" y="4688874"/>
            <a:ext cx="1824256" cy="1030078"/>
          </a:xfrm>
          <a:prstGeom prst="cloud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Drucken im CIP?</a:t>
            </a:r>
          </a:p>
        </p:txBody>
      </p:sp>
      <p:sp>
        <p:nvSpPr>
          <p:cNvPr id="16" name="Wolke 15">
            <a:extLst>
              <a:ext uri="{FF2B5EF4-FFF2-40B4-BE49-F238E27FC236}">
                <a16:creationId xmlns:a16="http://schemas.microsoft.com/office/drawing/2014/main" id="{D7EA27B3-0230-C447-8313-2B58FCA7288B}"/>
              </a:ext>
            </a:extLst>
          </p:cNvPr>
          <p:cNvSpPr/>
          <p:nvPr/>
        </p:nvSpPr>
        <p:spPr bwMode="auto">
          <a:xfrm rot="21034245">
            <a:off x="5128870" y="5251446"/>
            <a:ext cx="2278902" cy="1065838"/>
          </a:xfrm>
          <a:prstGeom prst="cloud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Belegungs-pläne?</a:t>
            </a:r>
          </a:p>
        </p:txBody>
      </p:sp>
      <p:sp>
        <p:nvSpPr>
          <p:cNvPr id="17" name="Wolke 16">
            <a:extLst>
              <a:ext uri="{FF2B5EF4-FFF2-40B4-BE49-F238E27FC236}">
                <a16:creationId xmlns:a16="http://schemas.microsoft.com/office/drawing/2014/main" id="{2B6B952B-489E-C642-B41E-8535B4C81EB2}"/>
              </a:ext>
            </a:extLst>
          </p:cNvPr>
          <p:cNvSpPr/>
          <p:nvPr/>
        </p:nvSpPr>
        <p:spPr bwMode="auto">
          <a:xfrm rot="20620093">
            <a:off x="8807255" y="4745430"/>
            <a:ext cx="2002221" cy="1065838"/>
          </a:xfrm>
          <a:prstGeom prst="cloud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Software?</a:t>
            </a:r>
          </a:p>
        </p:txBody>
      </p:sp>
      <p:sp>
        <p:nvSpPr>
          <p:cNvPr id="18" name="Wolke 17">
            <a:extLst>
              <a:ext uri="{FF2B5EF4-FFF2-40B4-BE49-F238E27FC236}">
                <a16:creationId xmlns:a16="http://schemas.microsoft.com/office/drawing/2014/main" id="{2602F6F0-9300-9548-9403-B6D007EC8497}"/>
              </a:ext>
            </a:extLst>
          </p:cNvPr>
          <p:cNvSpPr/>
          <p:nvPr/>
        </p:nvSpPr>
        <p:spPr bwMode="auto">
          <a:xfrm rot="708467">
            <a:off x="9465017" y="3204219"/>
            <a:ext cx="2198277" cy="1065838"/>
          </a:xfrm>
          <a:prstGeom prst="cloud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Fragen und Probleme?</a:t>
            </a:r>
          </a:p>
        </p:txBody>
      </p:sp>
      <p:sp>
        <p:nvSpPr>
          <p:cNvPr id="19" name="Wolke 18">
            <a:extLst>
              <a:ext uri="{FF2B5EF4-FFF2-40B4-BE49-F238E27FC236}">
                <a16:creationId xmlns:a16="http://schemas.microsoft.com/office/drawing/2014/main" id="{F1DB7033-8A49-8447-94A6-60F7B18B127B}"/>
              </a:ext>
            </a:extLst>
          </p:cNvPr>
          <p:cNvSpPr/>
          <p:nvPr/>
        </p:nvSpPr>
        <p:spPr bwMode="auto">
          <a:xfrm rot="2354687">
            <a:off x="8706557" y="1360285"/>
            <a:ext cx="1886833" cy="1030078"/>
          </a:xfrm>
          <a:prstGeom prst="cloud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Remote-nutzung?</a:t>
            </a:r>
          </a:p>
        </p:txBody>
      </p:sp>
    </p:spTree>
    <p:extLst>
      <p:ext uri="{BB962C8B-B14F-4D97-AF65-F5344CB8AC3E}">
        <p14:creationId xmlns:p14="http://schemas.microsoft.com/office/powerpoint/2010/main" val="4291046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52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</a:t>
            </a:r>
            <a:r>
              <a:rPr lang="de-DE" dirty="0" smtClean="0"/>
              <a:t>. </a:t>
            </a:r>
            <a:r>
              <a:rPr lang="de-DE" dirty="0" err="1" smtClean="0"/>
              <a:t>Moodle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D88C94-F278-0F4D-B8CC-017CB0BEDF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2655" y="2106779"/>
            <a:ext cx="3804124" cy="315117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1B13559-582F-2945-B506-74D9D091E7CF}"/>
              </a:ext>
            </a:extLst>
          </p:cNvPr>
          <p:cNvSpPr/>
          <p:nvPr/>
        </p:nvSpPr>
        <p:spPr bwMode="auto">
          <a:xfrm>
            <a:off x="2470587" y="2776717"/>
            <a:ext cx="2734289" cy="13481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MU CompatilFact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C03D984-05C3-7B4E-9567-E6B68D0193B5}"/>
              </a:ext>
            </a:extLst>
          </p:cNvPr>
          <p:cNvSpPr/>
          <p:nvPr/>
        </p:nvSpPr>
        <p:spPr bwMode="auto">
          <a:xfrm>
            <a:off x="2468573" y="2774864"/>
            <a:ext cx="2736304" cy="130769"/>
          </a:xfrm>
          <a:prstGeom prst="rect">
            <a:avLst/>
          </a:prstGeom>
          <a:solidFill>
            <a:srgbClr val="00944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MU CompatilFact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745201-33EF-1D44-BFE3-67DFC1E41506}"/>
              </a:ext>
            </a:extLst>
          </p:cNvPr>
          <p:cNvSpPr txBox="1"/>
          <p:nvPr/>
        </p:nvSpPr>
        <p:spPr>
          <a:xfrm>
            <a:off x="2753723" y="3064767"/>
            <a:ext cx="231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Moodle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9440"/>
                </a:solidFill>
                <a:effectLst/>
                <a:uLnTx/>
                <a:uFillTx/>
                <a:ea typeface="ＭＳ Ｐゴシック" panose="020B0600070205080204" pitchFamily="34" charset="-128"/>
                <a:cs typeface="+mn-cs"/>
              </a:rPr>
              <a:t>!</a:t>
            </a:r>
          </a:p>
        </p:txBody>
      </p:sp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9F49A3AC-99EB-7140-ADE4-84B801B8ED8C}"/>
              </a:ext>
            </a:extLst>
          </p:cNvPr>
          <p:cNvSpPr/>
          <p:nvPr/>
        </p:nvSpPr>
        <p:spPr bwMode="auto">
          <a:xfrm flipH="1">
            <a:off x="5916131" y="3114891"/>
            <a:ext cx="1080120" cy="720080"/>
          </a:xfrm>
          <a:prstGeom prst="rightArrow">
            <a:avLst/>
          </a:prstGeom>
          <a:solidFill>
            <a:srgbClr val="00944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MU CompatilFact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0581824-3C34-6E44-AEFF-5D04D5EA847B}"/>
              </a:ext>
            </a:extLst>
          </p:cNvPr>
          <p:cNvSpPr/>
          <p:nvPr/>
        </p:nvSpPr>
        <p:spPr bwMode="auto">
          <a:xfrm>
            <a:off x="7245603" y="2358807"/>
            <a:ext cx="3402028" cy="223224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MU CompatilFact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E47E42-4F3A-9C4C-A3C6-387602474301}"/>
              </a:ext>
            </a:extLst>
          </p:cNvPr>
          <p:cNvSpPr txBox="1"/>
          <p:nvPr/>
        </p:nvSpPr>
        <p:spPr>
          <a:xfrm>
            <a:off x="7245603" y="2485879"/>
            <a:ext cx="34020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„Nutzung der CIP-Infrastruktur der LMU Fakultät für Geowissenschaften“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34EE77-F645-8A48-8379-6115DF8107DE}"/>
              </a:ext>
            </a:extLst>
          </p:cNvPr>
          <p:cNvSpPr txBox="1"/>
          <p:nvPr/>
        </p:nvSpPr>
        <p:spPr>
          <a:xfrm>
            <a:off x="6660617" y="353628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Einschreibeschlüssel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/>
            </a:r>
            <a:b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CIP4evR</a:t>
            </a:r>
          </a:p>
        </p:txBody>
      </p:sp>
    </p:spTree>
    <p:extLst>
      <p:ext uri="{BB962C8B-B14F-4D97-AF65-F5344CB8AC3E}">
        <p14:creationId xmlns:p14="http://schemas.microsoft.com/office/powerpoint/2010/main" val="171735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53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</a:t>
            </a:r>
            <a:r>
              <a:rPr lang="de-DE" dirty="0" smtClean="0"/>
              <a:t>. </a:t>
            </a:r>
            <a:r>
              <a:rPr lang="de-DE" dirty="0" err="1" smtClean="0"/>
              <a:t>Moodle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F178B8-80CB-7241-98B7-97D494EACD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1100" y="1489134"/>
            <a:ext cx="5040022" cy="48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9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A2E3-3E4C-4AE2-B42D-5F559DEB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</a:t>
            </a:r>
            <a:r>
              <a:rPr lang="de-DE" dirty="0" smtClean="0"/>
              <a:t>. Vorstellung der Fachschaft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9367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55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8</a:t>
            </a:r>
            <a:r>
              <a:rPr lang="de-DE" dirty="0" smtClean="0"/>
              <a:t>. Vorstellung der </a:t>
            </a:r>
            <a:r>
              <a:rPr lang="de-DE" dirty="0"/>
              <a:t>F</a:t>
            </a:r>
            <a:r>
              <a:rPr lang="de-DE" dirty="0" smtClean="0"/>
              <a:t>achschaft</a:t>
            </a:r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FD42D08-223D-4ECF-B019-EA28020F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3414"/>
            <a:ext cx="3464586" cy="346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8"/>
          <p:cNvSpPr txBox="1">
            <a:spLocks/>
          </p:cNvSpPr>
          <p:nvPr/>
        </p:nvSpPr>
        <p:spPr>
          <a:xfrm>
            <a:off x="1561861" y="2552694"/>
            <a:ext cx="9468544" cy="1106613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itchFamily="2" charset="0"/>
              </a:defRPr>
            </a:lvl9pPr>
          </a:lstStyle>
          <a:p>
            <a:pPr algn="ctr"/>
            <a:r>
              <a:rPr lang="de-DE" sz="4800" kern="0" dirty="0" smtClean="0"/>
              <a:t>Fachschaft Geographie</a:t>
            </a:r>
            <a:endParaRPr lang="de-DE" sz="4800" kern="0" dirty="0"/>
          </a:p>
        </p:txBody>
      </p:sp>
      <p:sp>
        <p:nvSpPr>
          <p:cNvPr id="7" name="Textplatzhalter 10"/>
          <p:cNvSpPr txBox="1">
            <a:spLocks/>
          </p:cNvSpPr>
          <p:nvPr/>
        </p:nvSpPr>
        <p:spPr>
          <a:xfrm>
            <a:off x="1375586" y="3679153"/>
            <a:ext cx="9841093" cy="6840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LMU CompatilFact" panose="02000500060000020003" pitchFamily="2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/>
            <a:r>
              <a:rPr lang="de-DE" sz="3200" dirty="0" smtClean="0">
                <a:latin typeface="+mn-lt"/>
              </a:rPr>
              <a:t>Eure Studierendenvertretung </a:t>
            </a:r>
            <a:endParaRPr lang="de-DE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3809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A2E3-3E4C-4AE2-B42D-5F559DEB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9</a:t>
            </a:r>
            <a:r>
              <a:rPr lang="de-DE" dirty="0" smtClean="0"/>
              <a:t>. Fakultätsübergreifende Anlaufstellen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0666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C617B9-025D-434A-9329-47508041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57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F5D3F3-90DF-4F69-89D5-7E1FF39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Die Zentrale Studienberatung (ZSB): </a:t>
            </a:r>
            <a:br>
              <a:rPr lang="de-DE" sz="2000" dirty="0"/>
            </a:br>
            <a:r>
              <a:rPr lang="de-DE" sz="2000" dirty="0"/>
              <a:t>Ihr Ansprechpartner </a:t>
            </a:r>
            <a:r>
              <a:rPr lang="de-DE" sz="2000" dirty="0">
                <a:hlinkClick r:id="rId3"/>
              </a:rPr>
              <a:t>www.lmu.de/zsb</a:t>
            </a:r>
            <a:r>
              <a:rPr lang="de-DE" sz="2000" dirty="0"/>
              <a:t> </a:t>
            </a:r>
            <a:br>
              <a:rPr lang="de-DE" sz="2000" dirty="0"/>
            </a:br>
            <a:endParaRPr lang="de-DE" dirty="0"/>
          </a:p>
        </p:txBody>
      </p:sp>
      <p:pic>
        <p:nvPicPr>
          <p:cNvPr id="3" name="Inhaltsplatzhalter 2" descr="Angebote der Zentralen Studienberatung in grafisch gestalteter Übersicht. Illustrationen konkreter Themenbereiche und Fragestellungen sowie Zeitpfeil mit Studienphasen von Studienorientierung bis Berufsstart.">
            <a:extLst>
              <a:ext uri="{FF2B5EF4-FFF2-40B4-BE49-F238E27FC236}">
                <a16:creationId xmlns:a16="http://schemas.microsoft.com/office/drawing/2014/main" id="{864F1034-24C3-214A-940C-0A9AF2820C7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4"/>
          <a:srcRect l="8341" t="13051" r="24719" b="737"/>
          <a:stretch/>
        </p:blipFill>
        <p:spPr>
          <a:xfrm>
            <a:off x="446400" y="1484556"/>
            <a:ext cx="7016729" cy="4929187"/>
          </a:xfrm>
          <a:prstGeom prst="rect">
            <a:avLst/>
          </a:prstGeom>
        </p:spPr>
      </p:pic>
      <p:pic>
        <p:nvPicPr>
          <p:cNvPr id="4" name="Grafik 3" descr="Link: https://www.lmu.de/de/studium/wichtige-kontakte/zentrale-studienberatung/index.html">
            <a:extLst>
              <a:ext uri="{FF2B5EF4-FFF2-40B4-BE49-F238E27FC236}">
                <a16:creationId xmlns:a16="http://schemas.microsoft.com/office/drawing/2014/main" id="{7D56CF1F-8A78-FB73-6432-A7B14A962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8303" y="5754303"/>
            <a:ext cx="1103697" cy="110369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92F541B-B882-8E02-CA81-855C8F4D7EC1}"/>
              </a:ext>
            </a:extLst>
          </p:cNvPr>
          <p:cNvSpPr txBox="1"/>
          <p:nvPr/>
        </p:nvSpPr>
        <p:spPr>
          <a:xfrm>
            <a:off x="7537113" y="1524241"/>
            <a:ext cx="45230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000" dirty="0">
                <a:solidFill>
                  <a:srgbClr val="616468"/>
                </a:solidFill>
              </a:rPr>
              <a:t>Die ZSB ist Ihr Ansprechpartner bei fachübergreifenden Themen wie z.B.: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900" dirty="0">
                <a:solidFill>
                  <a:srgbClr val="616468"/>
                </a:solidFill>
              </a:rPr>
              <a:t>Studienentscheidungen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900" dirty="0">
                <a:solidFill>
                  <a:srgbClr val="616468"/>
                </a:solidFill>
              </a:rPr>
              <a:t>Studienzweifel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900" dirty="0">
                <a:solidFill>
                  <a:srgbClr val="616468"/>
                </a:solidFill>
              </a:rPr>
              <a:t>Zeitmanagement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900" dirty="0">
                <a:solidFill>
                  <a:srgbClr val="616468"/>
                </a:solidFill>
              </a:rPr>
              <a:t>Prüfungsangst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900" dirty="0">
                <a:solidFill>
                  <a:srgbClr val="616468"/>
                </a:solidFill>
              </a:rPr>
              <a:t>Krisen</a:t>
            </a:r>
          </a:p>
          <a:p>
            <a:pPr>
              <a:spcBef>
                <a:spcPts val="1800"/>
              </a:spcBef>
            </a:pPr>
            <a:r>
              <a:rPr lang="de-DE" sz="2000" dirty="0">
                <a:solidFill>
                  <a:srgbClr val="616468"/>
                </a:solidFill>
              </a:rPr>
              <a:t>Neben Vorträgen und Workshops bietet die ZSB </a:t>
            </a:r>
            <a:r>
              <a:rPr lang="de-DE" sz="2000" b="1" dirty="0">
                <a:solidFill>
                  <a:srgbClr val="616468"/>
                </a:solidFill>
              </a:rPr>
              <a:t>Einzelberatungen</a:t>
            </a:r>
            <a:r>
              <a:rPr lang="de-DE" sz="2000" dirty="0">
                <a:solidFill>
                  <a:srgbClr val="616468"/>
                </a:solidFill>
              </a:rPr>
              <a:t>:</a:t>
            </a:r>
            <a:endParaRPr lang="de-DE" sz="2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900" dirty="0">
                <a:solidFill>
                  <a:srgbClr val="616468"/>
                </a:solidFill>
              </a:rPr>
              <a:t>Vertraulich und persönlich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900" dirty="0">
                <a:solidFill>
                  <a:srgbClr val="616468"/>
                </a:solidFill>
              </a:rPr>
              <a:t>In Präsenz/ via Zoom/ per Telefon</a:t>
            </a:r>
            <a:endParaRPr lang="de-DE" sz="1900" dirty="0"/>
          </a:p>
          <a:p>
            <a:pPr>
              <a:spcBef>
                <a:spcPts val="1200"/>
              </a:spcBef>
            </a:pPr>
            <a:r>
              <a:rPr lang="de-DE" sz="2000" dirty="0">
                <a:solidFill>
                  <a:srgbClr val="616468"/>
                </a:solidFill>
              </a:rPr>
              <a:t>Vereinbaren Sie gerne einen </a:t>
            </a:r>
            <a:r>
              <a:rPr lang="de-DE" sz="2000" b="1" dirty="0">
                <a:solidFill>
                  <a:srgbClr val="616468"/>
                </a:solidFill>
              </a:rPr>
              <a:t>Gesprächstermin </a:t>
            </a:r>
            <a:r>
              <a:rPr lang="de-DE" sz="2000" dirty="0">
                <a:solidFill>
                  <a:srgbClr val="616468"/>
                </a:solidFill>
              </a:rPr>
              <a:t>unter</a:t>
            </a:r>
            <a:br>
              <a:rPr lang="de-DE" sz="2000" dirty="0">
                <a:solidFill>
                  <a:srgbClr val="616468"/>
                </a:solidFill>
              </a:rPr>
            </a:br>
            <a:r>
              <a:rPr lang="de-DE" sz="2000" b="1" dirty="0">
                <a:solidFill>
                  <a:srgbClr val="616468"/>
                </a:solidFill>
              </a:rPr>
              <a:t>089 2180 9000</a:t>
            </a:r>
            <a:r>
              <a:rPr lang="de-DE" sz="2000" dirty="0">
                <a:solidFill>
                  <a:srgbClr val="616468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4741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58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9</a:t>
            </a:r>
            <a:r>
              <a:rPr lang="de-DE" dirty="0" smtClean="0"/>
              <a:t>. Fakultätsübergreifende Einrichtungen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927031" y="2474844"/>
            <a:ext cx="2177434" cy="2093748"/>
            <a:chOff x="3114646" y="2708920"/>
            <a:chExt cx="2177434" cy="2093748"/>
          </a:xfrm>
        </p:grpSpPr>
        <p:sp>
          <p:nvSpPr>
            <p:cNvPr id="6" name="Stern mit 5 Zacken 5"/>
            <p:cNvSpPr/>
            <p:nvPr/>
          </p:nvSpPr>
          <p:spPr bwMode="auto">
            <a:xfrm>
              <a:off x="3114646" y="2708920"/>
              <a:ext cx="2177434" cy="2093748"/>
            </a:xfrm>
            <a:prstGeom prst="star5">
              <a:avLst/>
            </a:prstGeom>
            <a:solidFill>
              <a:srgbClr val="006229"/>
            </a:solidFill>
            <a:ln w="9525" cap="flat" cmpd="sng" algn="ctr">
              <a:solidFill>
                <a:srgbClr val="00622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MU CompatilFact" pitchFamily="2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3726714" y="3551687"/>
              <a:ext cx="1061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b="1" dirty="0">
                  <a:solidFill>
                    <a:schemeClr val="bg1"/>
                  </a:solidFill>
                </a:rPr>
                <a:t>LMU</a:t>
              </a:r>
            </a:p>
          </p:txBody>
        </p:sp>
      </p:grpSp>
      <p:sp>
        <p:nvSpPr>
          <p:cNvPr id="8" name="Rechteck 7"/>
          <p:cNvSpPr/>
          <p:nvPr/>
        </p:nvSpPr>
        <p:spPr>
          <a:xfrm>
            <a:off x="3190888" y="1744307"/>
            <a:ext cx="121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hlinkClick r:id="rId2"/>
              </a:rPr>
              <a:t>el mundo</a:t>
            </a:r>
            <a:endParaRPr lang="de-DE" sz="18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539099" y="1726102"/>
            <a:ext cx="236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800" b="1">
                <a:latin typeface="LMU CompatilFact" panose="02000500060000020003" pitchFamily="2" charset="0"/>
              </a:defRPr>
            </a:lvl1pPr>
          </a:lstStyle>
          <a:p>
            <a:r>
              <a:rPr lang="de-DE" dirty="0" smtClean="0">
                <a:latin typeface="+mn-lt"/>
                <a:hlinkClick r:id="rId3"/>
              </a:rPr>
              <a:t>Studierendenwerk</a:t>
            </a:r>
            <a:endParaRPr lang="de-DE" dirty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229198" y="2709952"/>
            <a:ext cx="2515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hlinkClick r:id="rId4"/>
              </a:rPr>
              <a:t>Beratungsstelle „Studieren mit Kind“</a:t>
            </a:r>
            <a:endParaRPr lang="de-DE" sz="1800" b="1" dirty="0"/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4401475" y="5170132"/>
            <a:ext cx="3674375" cy="923330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800" b="1">
                <a:latin typeface="LMU CompatilFact" panose="02000500060000020003" pitchFamily="2" charset="0"/>
              </a:defRPr>
            </a:lvl1pPr>
          </a:lstStyle>
          <a:p>
            <a:pPr algn="ctr"/>
            <a:r>
              <a:rPr lang="de-DE" altLang="de-DE" dirty="0">
                <a:latin typeface="+mn-lt"/>
                <a:hlinkClick r:id="rId5"/>
              </a:rPr>
              <a:t>Beratungsstelle für Studierende </a:t>
            </a:r>
          </a:p>
          <a:p>
            <a:pPr algn="ctr"/>
            <a:r>
              <a:rPr lang="de-DE" altLang="de-DE" dirty="0">
                <a:latin typeface="+mn-lt"/>
                <a:hlinkClick r:id="rId5"/>
              </a:rPr>
              <a:t>mit Behinderung und </a:t>
            </a:r>
          </a:p>
          <a:p>
            <a:pPr algn="ctr"/>
            <a:r>
              <a:rPr lang="de-DE" altLang="de-DE" dirty="0">
                <a:latin typeface="+mn-lt"/>
                <a:hlinkClick r:id="rId5"/>
              </a:rPr>
              <a:t>chronischer Erkrankung</a:t>
            </a:r>
            <a:endParaRPr lang="de-DE" altLang="de-DE" dirty="0"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392315" y="4325325"/>
            <a:ext cx="235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800" b="1">
                <a:latin typeface="LMU CompatilFact" panose="02000500060000020003" pitchFamily="2" charset="0"/>
              </a:defRPr>
            </a:lvl1pPr>
          </a:lstStyle>
          <a:p>
            <a:r>
              <a:rPr lang="de-DE" dirty="0">
                <a:latin typeface="+mn-lt"/>
                <a:hlinkClick r:id="rId6"/>
              </a:rPr>
              <a:t>International </a:t>
            </a:r>
            <a:r>
              <a:rPr lang="de-DE" dirty="0" smtClean="0">
                <a:latin typeface="+mn-lt"/>
                <a:hlinkClick r:id="rId6"/>
              </a:rPr>
              <a:t>Office</a:t>
            </a:r>
            <a:endParaRPr lang="de-DE" dirty="0">
              <a:latin typeface="+mn-l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477132" y="4144282"/>
            <a:ext cx="152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800" b="1">
                <a:latin typeface="LMU CompatilFact" panose="02000500060000020003" pitchFamily="2" charset="0"/>
              </a:defRPr>
            </a:lvl1pPr>
          </a:lstStyle>
          <a:p>
            <a:r>
              <a:rPr lang="de-DE" dirty="0">
                <a:latin typeface="+mn-lt"/>
                <a:hlinkClick r:id="rId7"/>
              </a:rPr>
              <a:t>Fachschaft</a:t>
            </a:r>
            <a:endParaRPr lang="de-DE" dirty="0">
              <a:latin typeface="+mn-lt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286472" y="2217286"/>
            <a:ext cx="2728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800" b="1">
                <a:latin typeface="LMU CompatilFact" panose="02000500060000020003" pitchFamily="2" charset="0"/>
              </a:defRPr>
            </a:lvl1pPr>
          </a:lstStyle>
          <a:p>
            <a:r>
              <a:rPr lang="de-DE" dirty="0" smtClean="0">
                <a:latin typeface="+mn-lt"/>
              </a:rPr>
              <a:t>Kirchen, z.B. </a:t>
            </a:r>
            <a:r>
              <a:rPr lang="de-DE" dirty="0" smtClean="0">
                <a:latin typeface="+mn-lt"/>
                <a:hlinkClick r:id="rId8"/>
              </a:rPr>
              <a:t>Evangelische Studierendengemeinde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3016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59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Studium im Ausland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268064" y="1494242"/>
            <a:ext cx="11303000" cy="5067531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chemeClr val="tx1">
                    <a:lumMod val="75000"/>
                  </a:schemeClr>
                </a:solidFill>
              </a:rPr>
              <a:t>Das International Office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endParaRPr lang="de-DE" sz="20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sz="20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chemeClr val="tx1">
                    <a:lumMod val="75000"/>
                  </a:schemeClr>
                </a:solidFill>
              </a:rPr>
              <a:t>Informationen </a:t>
            </a:r>
            <a:r>
              <a:rPr lang="de-DE" sz="2000" dirty="0">
                <a:solidFill>
                  <a:schemeClr val="tx1">
                    <a:lumMod val="75000"/>
                  </a:schemeClr>
                </a:solidFill>
              </a:rPr>
              <a:t>zum International Office</a:t>
            </a:r>
            <a:r>
              <a:rPr lang="de-DE" sz="2000" dirty="0" smtClean="0">
                <a:solidFill>
                  <a:schemeClr val="tx1">
                    <a:lumMod val="75000"/>
                  </a:schemeClr>
                </a:solidFill>
              </a:rPr>
              <a:t>:</a:t>
            </a:r>
            <a:endParaRPr lang="de-DE" sz="200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DE" sz="2000" dirty="0">
                <a:hlinkClick r:id="rId2"/>
              </a:rPr>
              <a:t>https://www.lmu.de/en/study/important-contacts/international-office/</a:t>
            </a:r>
            <a:r>
              <a:rPr lang="de-DE" sz="2000" dirty="0"/>
              <a:t> </a:t>
            </a:r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9" y="2342286"/>
            <a:ext cx="2866362" cy="21503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628" y="612124"/>
            <a:ext cx="2126436" cy="212643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526435" y="2752538"/>
            <a:ext cx="1962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75000"/>
                  </a:schemeClr>
                </a:solidFill>
              </a:rPr>
              <a:t>QR Code Intro Video </a:t>
            </a:r>
            <a:endParaRPr lang="de-DE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6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Das Department stellt sich vor: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>
                <a:solidFill>
                  <a:schemeClr val="tx1"/>
                </a:solidFill>
                <a:latin typeface="+mj-lt"/>
              </a:rPr>
              <a:t>Lageplan</a:t>
            </a:r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2029384" y="1633942"/>
            <a:ext cx="8136408" cy="4610100"/>
            <a:chOff x="465138" y="1412875"/>
            <a:chExt cx="8136408" cy="4610100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38" y="1412875"/>
              <a:ext cx="4467225" cy="46101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7" name="Gruppieren 9"/>
            <p:cNvGrpSpPr>
              <a:grpSpLocks/>
            </p:cNvGrpSpPr>
            <p:nvPr/>
          </p:nvGrpSpPr>
          <p:grpSpPr bwMode="auto">
            <a:xfrm>
              <a:off x="2482850" y="3063875"/>
              <a:ext cx="1346200" cy="1525588"/>
              <a:chOff x="2844264" y="3087243"/>
              <a:chExt cx="1347007" cy="1477572"/>
            </a:xfrm>
          </p:grpSpPr>
          <p:sp>
            <p:nvSpPr>
              <p:cNvPr id="12" name="Textfeld 8"/>
              <p:cNvSpPr txBox="1">
                <a:spLocks noChangeArrowheads="1"/>
              </p:cNvSpPr>
              <p:nvPr/>
            </p:nvSpPr>
            <p:spPr bwMode="auto">
              <a:xfrm>
                <a:off x="2844264" y="3998314"/>
                <a:ext cx="432136" cy="566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9900"/>
                  </a:buClr>
                  <a:buFont typeface="Wingdings" panose="05000000000000000000" pitchFamily="2" charset="2"/>
                  <a:defRPr sz="24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140000"/>
                  </a:lnSpc>
                  <a:spcBef>
                    <a:spcPct val="20000"/>
                  </a:spcBef>
                  <a:buClr>
                    <a:srgbClr val="006600"/>
                  </a:buClr>
                  <a:buFont typeface="Times" panose="02020603050405020304" pitchFamily="18" charset="0"/>
                  <a:buChar char="•"/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00"/>
                  </a:buClr>
                  <a:buFont typeface="LMU CompatilFact" panose="02000500060000020003" pitchFamily="2" charset="0"/>
                  <a:buChar char="–"/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00"/>
                  </a:buClr>
                  <a:buChar char="-"/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de-DE" altLang="de-DE" sz="3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13" name="Textfeld 9"/>
              <p:cNvSpPr txBox="1">
                <a:spLocks noChangeArrowheads="1"/>
              </p:cNvSpPr>
              <p:nvPr/>
            </p:nvSpPr>
            <p:spPr bwMode="auto">
              <a:xfrm>
                <a:off x="3709951" y="3087243"/>
                <a:ext cx="481320" cy="566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9900"/>
                  </a:buClr>
                  <a:buFont typeface="Wingdings" panose="05000000000000000000" pitchFamily="2" charset="2"/>
                  <a:defRPr sz="24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lnSpc>
                    <a:spcPct val="140000"/>
                  </a:lnSpc>
                  <a:spcBef>
                    <a:spcPct val="20000"/>
                  </a:spcBef>
                  <a:buClr>
                    <a:srgbClr val="006600"/>
                  </a:buClr>
                  <a:buFont typeface="Times" panose="02020603050405020304" pitchFamily="18" charset="0"/>
                  <a:buChar char="•"/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00"/>
                  </a:buClr>
                  <a:buFont typeface="LMU CompatilFact" panose="02000500060000020003" pitchFamily="2" charset="0"/>
                  <a:buChar char="–"/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00"/>
                  </a:buClr>
                  <a:buChar char="-"/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rgbClr val="006C30"/>
                    </a:solidFill>
                    <a:latin typeface="LMU CompatilFact" panose="02000500060000020003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de-DE" altLang="de-DE" sz="3200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8" name="Textfeld 12"/>
            <p:cNvSpPr txBox="1">
              <a:spLocks noChangeArrowheads="1"/>
            </p:cNvSpPr>
            <p:nvPr/>
          </p:nvSpPr>
          <p:spPr bwMode="auto">
            <a:xfrm>
              <a:off x="5067771" y="1412875"/>
              <a:ext cx="3533775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9900"/>
                </a:buClr>
                <a:buFont typeface="Wingdings" panose="05000000000000000000" pitchFamily="2" charset="2"/>
                <a:defRPr sz="24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140000"/>
                </a:lnSpc>
                <a:spcBef>
                  <a:spcPct val="20000"/>
                </a:spcBef>
                <a:buClr>
                  <a:srgbClr val="006600"/>
                </a:buClr>
                <a:buFont typeface="Times" panose="02020603050405020304" pitchFamily="18" charset="0"/>
                <a:buChar char="•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600"/>
                </a:buClr>
                <a:buFont typeface="LMU CompatilFact" panose="02000500060000020003" pitchFamily="2" charset="0"/>
                <a:buChar char="–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600"/>
                </a:buClr>
                <a:buChar char="-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</a:pPr>
              <a:r>
                <a:rPr lang="de-DE" altLang="de-DE" sz="1600" b="1" dirty="0">
                  <a:solidFill>
                    <a:srgbClr val="FF0000"/>
                  </a:solidFill>
                  <a:latin typeface="+mn-lt"/>
                </a:rPr>
                <a:t>A-C</a:t>
              </a:r>
              <a:r>
                <a:rPr lang="de-DE" altLang="de-DE" sz="1600" b="1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de-DE" altLang="de-DE" sz="1600" b="1" dirty="0">
                  <a:solidFill>
                    <a:srgbClr val="006C31"/>
                  </a:solidFill>
                  <a:latin typeface="+mn-lt"/>
                </a:rPr>
                <a:t>– Luisenstr. 37</a:t>
              </a:r>
              <a:r>
                <a:rPr lang="de-DE" altLang="de-DE" sz="1600" dirty="0">
                  <a:solidFill>
                    <a:srgbClr val="006C31"/>
                  </a:solidFill>
                  <a:latin typeface="+mn-lt"/>
                </a:rPr>
                <a:t>: </a:t>
              </a:r>
            </a:p>
            <a:p>
              <a:pPr>
                <a:spcBef>
                  <a:spcPct val="0"/>
                </a:spcBef>
                <a:buClrTx/>
              </a:pPr>
              <a:r>
                <a:rPr lang="de-DE" altLang="de-DE" sz="1600" dirty="0">
                  <a:solidFill>
                    <a:srgbClr val="006C31"/>
                  </a:solidFill>
                  <a:latin typeface="+mn-lt"/>
                </a:rPr>
                <a:t>Hörsäle, Seminarräume, CIP-Räume</a:t>
              </a:r>
            </a:p>
            <a:p>
              <a:pPr>
                <a:spcBef>
                  <a:spcPct val="0"/>
                </a:spcBef>
                <a:buClrTx/>
              </a:pPr>
              <a:endParaRPr lang="de-DE" altLang="de-DE" sz="1600" dirty="0">
                <a:solidFill>
                  <a:srgbClr val="006C31"/>
                </a:solidFill>
                <a:latin typeface="+mn-lt"/>
              </a:endParaRPr>
            </a:p>
            <a:p>
              <a:pPr>
                <a:spcBef>
                  <a:spcPct val="0"/>
                </a:spcBef>
                <a:buClrTx/>
              </a:pPr>
              <a:r>
                <a:rPr lang="de-DE" altLang="de-DE" sz="1600" b="1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de-DE" altLang="de-DE" sz="1600" dirty="0">
                  <a:solidFill>
                    <a:srgbClr val="006C31"/>
                  </a:solidFill>
                  <a:latin typeface="+mn-lt"/>
                </a:rPr>
                <a:t> </a:t>
              </a:r>
              <a:r>
                <a:rPr lang="de-DE" altLang="de-DE" sz="1600" b="1" dirty="0">
                  <a:solidFill>
                    <a:srgbClr val="006C31"/>
                  </a:solidFill>
                  <a:latin typeface="+mn-lt"/>
                </a:rPr>
                <a:t>– Fachbibliothek</a:t>
              </a:r>
              <a:r>
                <a:rPr lang="de-DE" altLang="de-DE" sz="1600" dirty="0">
                  <a:solidFill>
                    <a:srgbClr val="006C31"/>
                  </a:solidFill>
                  <a:latin typeface="+mn-lt"/>
                </a:rPr>
                <a:t> für Geowissenschaften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de-DE" altLang="de-DE" sz="1600" dirty="0">
                <a:solidFill>
                  <a:srgbClr val="000000"/>
                </a:solidFill>
                <a:latin typeface="+mn-lt"/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600" b="1" dirty="0">
                  <a:solidFill>
                    <a:srgbClr val="FF0000"/>
                  </a:solidFill>
                  <a:latin typeface="+mn-lt"/>
                </a:rPr>
                <a:t>D</a:t>
              </a:r>
              <a:r>
                <a:rPr lang="de-DE" altLang="de-DE" sz="1600" b="1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de-DE" altLang="de-DE" sz="1600" b="1" dirty="0">
                  <a:solidFill>
                    <a:srgbClr val="006C31"/>
                  </a:solidFill>
                  <a:latin typeface="+mn-lt"/>
                </a:rPr>
                <a:t>– Richard-Wagner-Str. 10 </a:t>
              </a:r>
              <a:r>
                <a:rPr lang="de-DE" altLang="de-DE" sz="1600" dirty="0">
                  <a:solidFill>
                    <a:srgbClr val="006C31"/>
                  </a:solidFill>
                  <a:latin typeface="+mn-lt"/>
                </a:rPr>
                <a:t>(RIWA): Seminarräume</a:t>
              </a:r>
              <a:endParaRPr lang="de-DE" altLang="de-DE" sz="16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9" name="Textfeld 9"/>
            <p:cNvSpPr txBox="1">
              <a:spLocks noChangeArrowheads="1"/>
            </p:cNvSpPr>
            <p:nvPr/>
          </p:nvSpPr>
          <p:spPr bwMode="auto">
            <a:xfrm>
              <a:off x="755650" y="3355975"/>
              <a:ext cx="4810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9900"/>
                </a:buClr>
                <a:buFont typeface="Wingdings" panose="05000000000000000000" pitchFamily="2" charset="2"/>
                <a:defRPr sz="24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140000"/>
                </a:lnSpc>
                <a:spcBef>
                  <a:spcPct val="20000"/>
                </a:spcBef>
                <a:buClr>
                  <a:srgbClr val="006600"/>
                </a:buClr>
                <a:buFont typeface="Times" panose="02020603050405020304" pitchFamily="18" charset="0"/>
                <a:buChar char="•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600"/>
                </a:buClr>
                <a:buFont typeface="LMU CompatilFact" panose="02000500060000020003" pitchFamily="2" charset="0"/>
                <a:buChar char="–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600"/>
                </a:buClr>
                <a:buChar char="-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3200" b="1">
                  <a:solidFill>
                    <a:srgbClr val="FF0000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10" name="Textfeld 9"/>
            <p:cNvSpPr txBox="1">
              <a:spLocks noChangeArrowheads="1"/>
            </p:cNvSpPr>
            <p:nvPr/>
          </p:nvSpPr>
          <p:spPr bwMode="auto">
            <a:xfrm>
              <a:off x="1476375" y="3717925"/>
              <a:ext cx="4810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9900"/>
                </a:buClr>
                <a:buFont typeface="Wingdings" panose="05000000000000000000" pitchFamily="2" charset="2"/>
                <a:defRPr sz="24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140000"/>
                </a:lnSpc>
                <a:spcBef>
                  <a:spcPct val="20000"/>
                </a:spcBef>
                <a:buClr>
                  <a:srgbClr val="006600"/>
                </a:buClr>
                <a:buFont typeface="Times" panose="02020603050405020304" pitchFamily="18" charset="0"/>
                <a:buChar char="•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6600"/>
                </a:buClr>
                <a:buFont typeface="LMU CompatilFact" panose="02000500060000020003" pitchFamily="2" charset="0"/>
                <a:buChar char="–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6600"/>
                </a:buClr>
                <a:buChar char="-"/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rgbClr val="006C30"/>
                  </a:solidFill>
                  <a:latin typeface="LMU CompatilFact" panose="02000500060000020003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32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pic>
          <p:nvPicPr>
            <p:cNvPr id="11" name="Grafi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943152" y="4563269"/>
              <a:ext cx="1584325" cy="133508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35754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60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9</a:t>
            </a:r>
            <a:r>
              <a:rPr lang="de-DE" dirty="0" smtClean="0"/>
              <a:t>. Studium im </a:t>
            </a:r>
            <a:r>
              <a:rPr lang="de-DE" dirty="0"/>
              <a:t>A</a:t>
            </a:r>
            <a:r>
              <a:rPr lang="de-DE" dirty="0" smtClean="0"/>
              <a:t>usland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dirty="0">
                <a:solidFill>
                  <a:schemeClr val="tx1">
                    <a:lumMod val="75000"/>
                  </a:schemeClr>
                </a:solidFill>
              </a:rPr>
              <a:t>Ansprechpartner für: </a:t>
            </a:r>
          </a:p>
          <a:p>
            <a:pPr marL="0" indent="0">
              <a:buNone/>
            </a:pPr>
            <a:endParaRPr lang="de-DE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Informationen </a:t>
            </a: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&amp; Beratungen in Sprechstunden vor Ort, via Zoom oder auf Instagram</a:t>
            </a:r>
          </a:p>
          <a:p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Unterstützung </a:t>
            </a: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bei Auslandsstudium und -praktikum, Summer Schools, Forschungsaufenthalten etc.</a:t>
            </a:r>
          </a:p>
          <a:p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Studiengebührenfreies </a:t>
            </a: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Studium für ein oder zwei Semester an über 500 Partnerhochschulen</a:t>
            </a:r>
          </a:p>
          <a:p>
            <a:r>
              <a:rPr lang="de-DE" sz="1600" dirty="0" smtClean="0">
                <a:solidFill>
                  <a:schemeClr val="tx1">
                    <a:lumMod val="75000"/>
                  </a:schemeClr>
                </a:solidFill>
              </a:rPr>
              <a:t>Finanzieller </a:t>
            </a: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Zuschuss über PROSA LMU möglich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75000"/>
                  </a:schemeClr>
                </a:solidFill>
              </a:rPr>
              <a:t>Je nach Zielland, Dauer und Finanzierung beträgt die </a:t>
            </a:r>
            <a:r>
              <a:rPr lang="de-DE" sz="1600" b="1" dirty="0">
                <a:solidFill>
                  <a:schemeClr val="tx1">
                    <a:lumMod val="75000"/>
                  </a:schemeClr>
                </a:solidFill>
              </a:rPr>
              <a:t>VORBEREITUNGSZEIT 6 - 18 MONATE.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4069898"/>
            <a:ext cx="6781800" cy="23436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748" y="4217276"/>
            <a:ext cx="1674708" cy="204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509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D68CEC2-623A-5248-A252-32730BC64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2311" y="447675"/>
            <a:ext cx="8796544" cy="809625"/>
          </a:xfrm>
        </p:spPr>
        <p:txBody>
          <a:bodyPr/>
          <a:lstStyle/>
          <a:p>
            <a:r>
              <a:rPr lang="de-DE" altLang="de-DE" sz="2800" b="0" dirty="0">
                <a:latin typeface="LMU CompatilFact" panose="02000500060000020003"/>
              </a:rPr>
              <a:t> </a:t>
            </a:r>
            <a:r>
              <a:rPr lang="de-DE" altLang="de-DE" sz="2800" b="0" dirty="0">
                <a:latin typeface="+mj-lt"/>
              </a:rPr>
              <a:t>1. Beratungsstelle für Studierende mit Beeinträchtigung</a:t>
            </a:r>
          </a:p>
          <a:p>
            <a:endParaRPr lang="de-DE" dirty="0">
              <a:latin typeface="LMU CompatilFact" panose="02000500060000020003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8F70EE-A521-4C33-A34E-7AA2881B56DD}"/>
              </a:ext>
            </a:extLst>
          </p:cNvPr>
          <p:cNvSpPr txBox="1"/>
          <p:nvPr/>
        </p:nvSpPr>
        <p:spPr>
          <a:xfrm>
            <a:off x="-360947" y="1696642"/>
            <a:ext cx="9986210" cy="4991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34290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2000" b="1" dirty="0"/>
              <a:t>Unterstützung</a:t>
            </a:r>
            <a:r>
              <a:rPr lang="de-DE" altLang="de-DE" sz="2000" dirty="0"/>
              <a:t> im Unialltag </a:t>
            </a:r>
            <a:r>
              <a:rPr lang="de-DE" altLang="de-DE" sz="2000" dirty="0">
                <a:sym typeface="Wingdings" panose="05000000000000000000" pitchFamily="2" charset="2"/>
              </a:rPr>
              <a:t>f</a:t>
            </a:r>
            <a:r>
              <a:rPr lang="de-DE" altLang="de-DE" sz="2000" dirty="0"/>
              <a:t>ür Studierende mit Behinderung, chronischer und psychischer Erkrankung sowie für ADHS und Autismus</a:t>
            </a:r>
            <a:endParaRPr lang="de-DE" altLang="de-DE" sz="1500" dirty="0"/>
          </a:p>
          <a:p>
            <a:pPr marL="1028700" indent="-34290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2000" b="1" dirty="0"/>
              <a:t>Beratung</a:t>
            </a:r>
            <a:r>
              <a:rPr lang="de-DE" altLang="de-DE" sz="2000" dirty="0"/>
              <a:t>s- und </a:t>
            </a:r>
            <a:r>
              <a:rPr lang="de-DE" altLang="de-DE" sz="2000" b="1" dirty="0"/>
              <a:t>Information</a:t>
            </a:r>
            <a:r>
              <a:rPr lang="de-DE" altLang="de-DE" sz="2000" dirty="0"/>
              <a:t>sangebote (u. a. bezüglich Nachteilsausgleich bei Prüfungen) 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altLang="de-DE" sz="2000" dirty="0" err="1"/>
              <a:t>Alle</a:t>
            </a:r>
            <a:r>
              <a:rPr lang="en-US" altLang="de-DE" sz="2000" dirty="0"/>
              <a:t> </a:t>
            </a:r>
            <a:r>
              <a:rPr lang="en-US" altLang="de-DE" sz="2000" dirty="0" err="1"/>
              <a:t>Beratungs</a:t>
            </a:r>
            <a:r>
              <a:rPr lang="en-US" altLang="de-DE" sz="2000" dirty="0"/>
              <a:t>- und </a:t>
            </a:r>
            <a:r>
              <a:rPr lang="en-US" altLang="de-DE" sz="2000" dirty="0" err="1"/>
              <a:t>Unterstützungsangebote</a:t>
            </a:r>
            <a:r>
              <a:rPr lang="en-US" altLang="de-DE" sz="2000" dirty="0"/>
              <a:t> </a:t>
            </a:r>
            <a:r>
              <a:rPr lang="en-US" altLang="de-DE" sz="2000" dirty="0" err="1"/>
              <a:t>sind</a:t>
            </a:r>
            <a:r>
              <a:rPr lang="en-US" altLang="de-DE" sz="2000" dirty="0"/>
              <a:t> </a:t>
            </a:r>
            <a:r>
              <a:rPr lang="en-US" altLang="de-DE" sz="2000" b="1" dirty="0" err="1"/>
              <a:t>streng</a:t>
            </a:r>
            <a:r>
              <a:rPr lang="en-US" altLang="de-DE" sz="2000" b="1" dirty="0"/>
              <a:t> </a:t>
            </a:r>
            <a:r>
              <a:rPr lang="en-US" altLang="de-DE" sz="2000" b="1" dirty="0" err="1"/>
              <a:t>vertraulich</a:t>
            </a:r>
            <a:r>
              <a:rPr lang="en-US" altLang="de-DE" sz="2000" dirty="0"/>
              <a:t> 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b="1" dirty="0"/>
              <a:t>WICHTIG</a:t>
            </a:r>
            <a:r>
              <a:rPr lang="de-DE" altLang="de-DE" sz="2000" dirty="0"/>
              <a:t>: </a:t>
            </a:r>
            <a:r>
              <a:rPr lang="de-DE" altLang="de-DE" sz="2000" dirty="0">
                <a:solidFill>
                  <a:schemeClr val="tx1"/>
                </a:solidFill>
              </a:rPr>
              <a:t>Die Inanspruchnahme der Beratungsstelle wird </a:t>
            </a:r>
            <a:r>
              <a:rPr lang="de-DE" altLang="de-DE" sz="2000" dirty="0"/>
              <a:t>auf keinem offiziellen Bescheid o. Ä. dokumentiert!</a:t>
            </a:r>
          </a:p>
          <a:p>
            <a:pPr marL="1028700" indent="-34290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2000" dirty="0"/>
              <a:t>Informationen und Ansprechpersonen: </a:t>
            </a:r>
            <a:r>
              <a:rPr lang="de-DE" altLang="de-DE" sz="2000" b="1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www.lmu.de/barrierefrei</a:t>
            </a:r>
            <a:endParaRPr lang="de-DE" altLang="de-DE" sz="2000" b="1" dirty="0">
              <a:solidFill>
                <a:srgbClr val="00B050"/>
              </a:solidFill>
            </a:endParaRPr>
          </a:p>
          <a:p>
            <a:pPr marL="1028700" indent="-34290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2000" dirty="0"/>
              <a:t>Mail: </a:t>
            </a:r>
            <a:r>
              <a:rPr lang="de-DE" altLang="de-DE" sz="2000" b="1" dirty="0">
                <a:solidFill>
                  <a:srgbClr val="00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behindertenberatung@lmu.de</a:t>
            </a:r>
            <a:r>
              <a:rPr lang="de-DE" altLang="de-DE" sz="2000" b="1" dirty="0">
                <a:solidFill>
                  <a:srgbClr val="00B050"/>
                </a:solidFill>
              </a:rPr>
              <a:t> </a:t>
            </a:r>
          </a:p>
          <a:p>
            <a:pPr marL="1028700" indent="-34290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2000" b="1" dirty="0">
                <a:solidFill>
                  <a:srgbClr val="00B050"/>
                </a:solidFill>
              </a:rPr>
              <a:t>Einführungsveranstaltung: 07.10.25 10 Uhr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chemeClr val="tx1"/>
              </a:solidFill>
              <a:latin typeface="LMU CompatilFact" panose="0200050006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40827993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D68CEC2-623A-5248-A252-32730BC64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6175" y="447675"/>
            <a:ext cx="7734200" cy="809625"/>
          </a:xfrm>
        </p:spPr>
        <p:txBody>
          <a:bodyPr/>
          <a:lstStyle/>
          <a:p>
            <a:r>
              <a:rPr lang="de-DE" altLang="de-DE" sz="2800" b="0" dirty="0">
                <a:latin typeface="+mj-lt"/>
              </a:rPr>
              <a:t>2. </a:t>
            </a:r>
            <a:r>
              <a:rPr lang="de-DE" altLang="de-DE" sz="2800" b="0" dirty="0" err="1">
                <a:latin typeface="+mj-lt"/>
              </a:rPr>
              <a:t>Inklusionstutor:innen</a:t>
            </a:r>
            <a:r>
              <a:rPr lang="de-DE" altLang="de-DE" sz="2800" b="0" dirty="0">
                <a:latin typeface="+mj-lt"/>
              </a:rPr>
              <a:t> </a:t>
            </a:r>
          </a:p>
          <a:p>
            <a:endParaRPr lang="de-DE" dirty="0">
              <a:latin typeface="LMU CompatilFact" panose="02000500060000020003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5F67AF-9313-40D6-A903-B4D5D108E0FB}"/>
              </a:ext>
            </a:extLst>
          </p:cNvPr>
          <p:cNvSpPr txBox="1"/>
          <p:nvPr/>
        </p:nvSpPr>
        <p:spPr>
          <a:xfrm>
            <a:off x="172995" y="1257300"/>
            <a:ext cx="9069074" cy="5145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de-DE" altLang="de-DE" sz="2000" dirty="0"/>
              <a:t>Wer sind die </a:t>
            </a:r>
            <a:r>
              <a:rPr lang="de-DE" altLang="de-DE" sz="2000" dirty="0" err="1"/>
              <a:t>Tutor:innen</a:t>
            </a:r>
            <a:r>
              <a:rPr lang="de-DE" altLang="de-DE" sz="2000" dirty="0"/>
              <a:t>?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dirty="0"/>
              <a:t>Ehrenamtliche studentische Ansprechpersonen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dirty="0"/>
              <a:t>Viele Fakultäten vertreten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dirty="0"/>
              <a:t>Ausgebildet von der Beratungsstelle</a:t>
            </a:r>
          </a:p>
          <a:p>
            <a:pPr marL="6858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de-DE" altLang="de-DE" sz="2000" dirty="0"/>
              <a:t>Was sind ihre Aufgaben?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dirty="0"/>
              <a:t>Unterstützung von und Austausch mit Studierenden 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dirty="0"/>
              <a:t>Fungieren als Bindeglied zwischen Studierenden, der Studiengangskoordination, den Dozierenden und der Beratungsstelle</a:t>
            </a:r>
          </a:p>
          <a:p>
            <a:pPr marL="6858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de-DE" altLang="de-DE" sz="2000" dirty="0"/>
              <a:t>Wie kann man sie kontaktieren?</a:t>
            </a:r>
          </a:p>
          <a:p>
            <a:pPr marL="1028700" indent="-34290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2000" dirty="0"/>
              <a:t>E-Mail: </a:t>
            </a:r>
            <a:r>
              <a:rPr lang="de-DE" altLang="de-DE" sz="2000" b="1" dirty="0">
                <a:solidFill>
                  <a:srgbClr val="00B050"/>
                </a:solidFill>
              </a:rPr>
              <a:t>inklusionstutoren@verwaltung.uni-muenchen.de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dirty="0"/>
              <a:t>Weitere Infos: </a:t>
            </a:r>
            <a:r>
              <a:rPr lang="de-DE" altLang="de-DE" sz="2000" b="1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www.lmu.de/inklusionstutoren</a:t>
            </a:r>
            <a:r>
              <a:rPr lang="de-DE" altLang="de-DE" sz="2000" b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9259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D68CEC2-623A-5248-A252-32730BC64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56174" y="447675"/>
            <a:ext cx="4436699" cy="809625"/>
          </a:xfrm>
        </p:spPr>
        <p:txBody>
          <a:bodyPr/>
          <a:lstStyle/>
          <a:p>
            <a:r>
              <a:rPr lang="de-DE" altLang="de-DE" sz="2800" b="0" dirty="0">
                <a:latin typeface="+mj-lt"/>
              </a:rPr>
              <a:t>3. Peer-Groups Barrierefrei</a:t>
            </a:r>
          </a:p>
          <a:p>
            <a:endParaRPr lang="de-DE" dirty="0">
              <a:latin typeface="LMU CompatilFact" panose="02000500060000020003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5F67AF-9313-40D6-A903-B4D5D108E0FB}"/>
              </a:ext>
            </a:extLst>
          </p:cNvPr>
          <p:cNvSpPr txBox="1"/>
          <p:nvPr/>
        </p:nvSpPr>
        <p:spPr>
          <a:xfrm>
            <a:off x="172994" y="1555880"/>
            <a:ext cx="10622523" cy="4514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dirty="0"/>
              <a:t>Peer-Groups gibt es für Seh-, Hör- und Mobilitätseinschränkungen, (chronische und psychische Erkrankungen) sowie für ADHS und Autismus</a:t>
            </a:r>
          </a:p>
          <a:p>
            <a:pPr marL="6858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de-DE" altLang="de-DE" sz="2000" dirty="0"/>
              <a:t>Was bieten die Peer-Groups an?</a:t>
            </a:r>
          </a:p>
          <a:p>
            <a:pPr marL="1028700" indent="-34290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altLang="de-DE" sz="2000" dirty="0"/>
              <a:t>Diskussionsforen/persönlicher Austausch in Netzwerken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dirty="0"/>
              <a:t>Treffen (virtuell und persönlich)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dirty="0"/>
              <a:t>Fragen aller Art für spezifische Beeinträchtigungen und individuelle Probleme werden angegangen</a:t>
            </a:r>
          </a:p>
          <a:p>
            <a:pPr marL="1028700" indent="-3429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de-DE" altLang="de-DE" sz="2000" dirty="0"/>
              <a:t>Weiteres Angebot: IBS (Interessensgruppe für Studierende mit und ohne Beeinträchtigung)</a:t>
            </a:r>
          </a:p>
          <a:p>
            <a:pPr marL="685800" eaLnBrk="1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de-DE" altLang="de-DE" sz="2000" dirty="0">
                <a:sym typeface="Wingdings" panose="05000000000000000000" pitchFamily="2" charset="2"/>
              </a:rPr>
              <a:t> Für alle hochschulpolitisch Interessierten offen</a:t>
            </a:r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399369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64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Offene Fragen?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25" y="2374300"/>
            <a:ext cx="2194750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719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F98E7FC-1EB9-4441-A011-A0827B9AB0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399" y="5184000"/>
            <a:ext cx="8392801" cy="1276350"/>
          </a:xfrm>
        </p:spPr>
        <p:txBody>
          <a:bodyPr/>
          <a:lstStyle/>
          <a:p>
            <a:r>
              <a:rPr lang="de-DE" dirty="0" smtClean="0"/>
              <a:t>Department für Geographie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Luisenstraße 37· 80333 </a:t>
            </a:r>
            <a:r>
              <a:rPr lang="de-DE" dirty="0"/>
              <a:t>München · Tel. +49 (0) 89 / 2180 - 6671</a:t>
            </a:r>
            <a:br>
              <a:rPr lang="de-DE" dirty="0"/>
            </a:br>
            <a:r>
              <a:rPr lang="de-DE" dirty="0"/>
              <a:t>koordination@geographie.uni-muenchen.de</a:t>
            </a:r>
            <a:r>
              <a:rPr lang="de-DE" dirty="0" smtClean="0"/>
              <a:t> </a:t>
            </a:r>
            <a:r>
              <a:rPr lang="de-DE" dirty="0"/>
              <a:t>· https://www.geo.lmu.de/geographie/de/</a:t>
            </a:r>
          </a:p>
        </p:txBody>
      </p:sp>
      <p:sp>
        <p:nvSpPr>
          <p:cNvPr id="3" name="Textfeld 5"/>
          <p:cNvSpPr txBox="1">
            <a:spLocks noChangeArrowheads="1"/>
          </p:cNvSpPr>
          <p:nvPr/>
        </p:nvSpPr>
        <p:spPr bwMode="auto">
          <a:xfrm>
            <a:off x="2236970" y="473512"/>
            <a:ext cx="91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Font typeface="Wingdings" panose="05000000000000000000" pitchFamily="2" charset="2"/>
              <a:defRPr sz="24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40000"/>
              </a:lnSpc>
              <a:spcBef>
                <a:spcPct val="20000"/>
              </a:spcBef>
              <a:buClr>
                <a:srgbClr val="006600"/>
              </a:buClr>
              <a:buFont typeface="Times" panose="02020603050405020304" pitchFamily="18" charset="0"/>
              <a:buChar char="•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6600"/>
              </a:buClr>
              <a:buFont typeface="LMU CompatilFact" panose="02000500060000020003" pitchFamily="2" charset="0"/>
              <a:buChar char="–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6600"/>
              </a:buClr>
              <a:buChar char="-"/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… mit den besten Wünschen für ein erfolgreiches Studium …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77" y="2099894"/>
            <a:ext cx="2981202" cy="22374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153" y="3373331"/>
            <a:ext cx="2426418" cy="18106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618" y="1251739"/>
            <a:ext cx="2828789" cy="212159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157" y="3850099"/>
            <a:ext cx="313971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8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7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Das Department stellt sich vor:</a:t>
            </a:r>
            <a:endParaRPr lang="de-DE" dirty="0"/>
          </a:p>
        </p:txBody>
      </p:sp>
      <p:sp>
        <p:nvSpPr>
          <p:cNvPr id="25" name="Rechteck 24"/>
          <p:cNvSpPr/>
          <p:nvPr/>
        </p:nvSpPr>
        <p:spPr>
          <a:xfrm>
            <a:off x="4673332" y="4361242"/>
            <a:ext cx="2416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de-DE" altLang="de-DE" sz="1600" b="1" dirty="0">
                <a:latin typeface="+mj-lt"/>
              </a:rPr>
              <a:t>Studiendekan</a:t>
            </a:r>
          </a:p>
          <a:p>
            <a:pPr algn="ctr">
              <a:spcBef>
                <a:spcPct val="0"/>
              </a:spcBef>
              <a:buClrTx/>
            </a:pPr>
            <a:r>
              <a:rPr lang="de-DE" altLang="de-DE" sz="1600" b="1" dirty="0">
                <a:latin typeface="+mj-lt"/>
              </a:rPr>
              <a:t>Prof </a:t>
            </a:r>
            <a:r>
              <a:rPr lang="de-DE" altLang="de-DE" sz="1600" b="1" dirty="0" smtClean="0">
                <a:latin typeface="+mj-lt"/>
              </a:rPr>
              <a:t>Lukas Lehnert</a:t>
            </a:r>
            <a:endParaRPr lang="de-DE" altLang="de-DE" sz="1600" b="1" dirty="0">
              <a:latin typeface="+mj-lt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775983" y="1882120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b="1" dirty="0">
                <a:latin typeface="+mj-lt"/>
              </a:rPr>
              <a:t>Herzliche Grüße vom Studiendekan!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69" y="2398153"/>
            <a:ext cx="1794655" cy="18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3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8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Das Department stellt sich vor: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739" y="2019051"/>
            <a:ext cx="2305050" cy="235267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593064" y="4573369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de-DE" altLang="de-DE" sz="1600" b="1" dirty="0">
                <a:solidFill>
                  <a:schemeClr val="tx1">
                    <a:lumMod val="75000"/>
                  </a:schemeClr>
                </a:solidFill>
              </a:rPr>
              <a:t>Frauenbeauftragte </a:t>
            </a:r>
            <a:br>
              <a:rPr lang="de-DE" altLang="de-DE" sz="1600" b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de-DE" altLang="de-DE" sz="1600" b="1" dirty="0">
                <a:solidFill>
                  <a:schemeClr val="tx1">
                    <a:lumMod val="75000"/>
                  </a:schemeClr>
                </a:solidFill>
              </a:rPr>
              <a:t>PD Dr. Monika Popp</a:t>
            </a:r>
          </a:p>
        </p:txBody>
      </p:sp>
    </p:spTree>
    <p:extLst>
      <p:ext uri="{BB962C8B-B14F-4D97-AF65-F5344CB8AC3E}">
        <p14:creationId xmlns:p14="http://schemas.microsoft.com/office/powerpoint/2010/main" val="56179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3889EAAA-2A39-E347-B0AA-909793490C00}" type="slidenum">
              <a:rPr lang="de-DE" smtClean="0"/>
              <a:pPr algn="l"/>
              <a:t>9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1</a:t>
            </a:r>
            <a:r>
              <a:rPr lang="de-DE" altLang="de-DE" dirty="0"/>
              <a:t>. Das Department stellt sich vor: </a:t>
            </a:r>
            <a:r>
              <a:rPr lang="de-DE" altLang="de-DE" dirty="0" smtClean="0"/>
              <a:t>Lehrstühle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446088" y="1484313"/>
            <a:ext cx="4832494" cy="680403"/>
          </a:xfrm>
        </p:spPr>
        <p:txBody>
          <a:bodyPr/>
          <a:lstStyle/>
          <a:p>
            <a:pPr marL="0" indent="0" algn="ctr">
              <a:buNone/>
            </a:pPr>
            <a:r>
              <a:rPr lang="de-DE" sz="2000" b="1" dirty="0" smtClean="0">
                <a:solidFill>
                  <a:srgbClr val="006C31"/>
                </a:solidFill>
                <a:latin typeface="LMU CompatilFact" panose="02000500060000020003"/>
              </a:rPr>
              <a:t>Physische </a:t>
            </a:r>
            <a:r>
              <a:rPr lang="de-DE" sz="2000" b="1" dirty="0">
                <a:solidFill>
                  <a:srgbClr val="006C31"/>
                </a:solidFill>
                <a:latin typeface="LMU CompatilFact" panose="02000500060000020003"/>
              </a:rPr>
              <a:t>Geographie und </a:t>
            </a:r>
            <a:r>
              <a:rPr lang="de-DE" sz="2000" b="1" dirty="0" smtClean="0">
                <a:solidFill>
                  <a:srgbClr val="006C31"/>
                </a:solidFill>
                <a:latin typeface="LMU CompatilFact" panose="02000500060000020003"/>
              </a:rPr>
              <a:t>Erdsysteminteraktionen </a:t>
            </a:r>
            <a:endParaRPr lang="de-DE" sz="2000" b="1" dirty="0">
              <a:solidFill>
                <a:srgbClr val="006C31"/>
              </a:solidFill>
              <a:latin typeface="LMU CompatilFact" panose="02000500060000020003"/>
            </a:endParaRPr>
          </a:p>
          <a:p>
            <a:pPr marL="0" indent="0">
              <a:buNone/>
            </a:pPr>
            <a:endParaRPr lang="de-DE" sz="2400" b="1" dirty="0">
              <a:solidFill>
                <a:srgbClr val="006C31"/>
              </a:solidFill>
              <a:latin typeface="LMU CompatilFact" panose="02000500060000020003"/>
            </a:endParaRPr>
          </a:p>
          <a:p>
            <a:pPr marL="0" indent="0">
              <a:buNone/>
            </a:pPr>
            <a:endParaRPr lang="de-DE" sz="2400" b="1" dirty="0">
              <a:solidFill>
                <a:srgbClr val="006C31"/>
              </a:solidFill>
              <a:latin typeface="LMU CompatilFact" panose="02000500060000020003"/>
            </a:endParaRPr>
          </a:p>
          <a:p>
            <a:pPr marL="0" indent="0">
              <a:buNone/>
            </a:pPr>
            <a:endParaRPr lang="de-DE" sz="2400" b="1" dirty="0">
              <a:solidFill>
                <a:srgbClr val="006C31"/>
              </a:solidFill>
              <a:latin typeface="LMU CompatilFact" panose="02000500060000020003"/>
            </a:endParaRPr>
          </a:p>
          <a:p>
            <a:pPr marL="0" indent="0">
              <a:buNone/>
            </a:pPr>
            <a:endParaRPr lang="de-DE" sz="2400" b="1" dirty="0" smtClean="0">
              <a:solidFill>
                <a:srgbClr val="006C31"/>
              </a:solidFill>
              <a:latin typeface="LMU CompatilFact" panose="02000500060000020003"/>
            </a:endParaRPr>
          </a:p>
          <a:p>
            <a:pPr marL="0" indent="0">
              <a:buNone/>
            </a:pPr>
            <a:endParaRPr lang="de-DE" sz="2400" b="1" dirty="0" smtClean="0">
              <a:solidFill>
                <a:srgbClr val="006C31"/>
              </a:solidFill>
              <a:latin typeface="LMU CompatilFact" panose="02000500060000020003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00" y="4267436"/>
            <a:ext cx="1571040" cy="18608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2209076"/>
            <a:ext cx="1712423" cy="17124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10" y="2164716"/>
            <a:ext cx="1366940" cy="17281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3" t="8349" r="5862"/>
          <a:stretch/>
        </p:blipFill>
        <p:spPr>
          <a:xfrm>
            <a:off x="3680510" y="4234344"/>
            <a:ext cx="1471354" cy="189393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63" y="2102286"/>
            <a:ext cx="1819213" cy="181921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63" y="4308540"/>
            <a:ext cx="1831826" cy="18318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71" y="2105168"/>
            <a:ext cx="1841896" cy="186069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6366508" y="1453662"/>
            <a:ext cx="5470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6C31"/>
                </a:solidFill>
                <a:latin typeface="LMU CompatilFact" panose="02000500060000020003"/>
              </a:rPr>
              <a:t>Physische Geographie und </a:t>
            </a:r>
            <a:r>
              <a:rPr lang="de-DE" sz="2000" b="1" dirty="0" err="1">
                <a:solidFill>
                  <a:srgbClr val="006C31"/>
                </a:solidFill>
                <a:latin typeface="LMU CompatilFact" panose="02000500060000020003"/>
              </a:rPr>
              <a:t>Nexusforschung</a:t>
            </a:r>
            <a:r>
              <a:rPr lang="de-DE" sz="2000" b="1" dirty="0">
                <a:solidFill>
                  <a:srgbClr val="006C31"/>
                </a:solidFill>
                <a:latin typeface="LMU CompatilFact" panose="02000500060000020003"/>
              </a:rPr>
              <a:t>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177" y="3965859"/>
            <a:ext cx="1469263" cy="27434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3237" y="6140366"/>
            <a:ext cx="1450974" cy="27434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7651" y="6140366"/>
            <a:ext cx="1700931" cy="27434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8715" y="6152429"/>
            <a:ext cx="1329043" cy="27434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67959" y="3993092"/>
            <a:ext cx="1371719" cy="274344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3600109" y="3937334"/>
            <a:ext cx="16450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rPr>
              <a:t>Prof. Mirjana </a:t>
            </a:r>
            <a:r>
              <a:rPr lang="de-DE" sz="1000" b="1" dirty="0" err="1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rPr>
              <a:t>Sakradzija</a:t>
            </a:r>
            <a:endParaRPr lang="de-DE" sz="1000" b="1" dirty="0">
              <a:solidFill>
                <a:srgbClr val="006C30"/>
              </a:solidFill>
              <a:latin typeface="LMU CompatilFact" panose="0200050006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229651" y="3979920"/>
            <a:ext cx="12907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olidFill>
                  <a:srgbClr val="006C30"/>
                </a:solidFill>
                <a:latin typeface="LMU CompatilFact" panose="02000500060000020003" pitchFamily="2" charset="0"/>
                <a:ea typeface="ＭＳ Ｐゴシック" panose="020B0600070205080204" pitchFamily="34" charset="-128"/>
              </a:rPr>
              <a:t>Prof. Tobias Hank </a:t>
            </a:r>
          </a:p>
        </p:txBody>
      </p:sp>
    </p:spTree>
    <p:extLst>
      <p:ext uri="{BB962C8B-B14F-4D97-AF65-F5344CB8AC3E}">
        <p14:creationId xmlns:p14="http://schemas.microsoft.com/office/powerpoint/2010/main" val="1176361070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stitel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20425_RS.potx" id="{2042371F-3005-4A21-A9A4-ABFC59415B3B}" vid="{F5E6AB39-800A-4A35-BFB0-8B08FE59E1F1}"/>
    </a:ext>
  </a:extLst>
</a:theme>
</file>

<file path=ppt/theme/theme2.xml><?xml version="1.0" encoding="utf-8"?>
<a:theme xmlns:a="http://schemas.openxmlformats.org/drawingml/2006/main" name="Präsentationstitel Variante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20425_RS.potx" id="{2042371F-3005-4A21-A9A4-ABFC59415B3B}" vid="{3677B95F-7E06-41FF-A3C7-1582F699B15A}"/>
    </a:ext>
  </a:extLst>
</a:theme>
</file>

<file path=ppt/theme/theme3.xml><?xml version="1.0" encoding="utf-8"?>
<a:theme xmlns:a="http://schemas.openxmlformats.org/drawingml/2006/main" name="Kapiteltrenner">
  <a:themeElements>
    <a:clrScheme name="LMU">
      <a:dk1>
        <a:srgbClr val="008740"/>
      </a:dk1>
      <a:lt1>
        <a:sysClr val="window" lastClr="FFFFFF"/>
      </a:lt1>
      <a:dk2>
        <a:srgbClr val="000000"/>
      </a:dk2>
      <a:lt2>
        <a:srgbClr val="4A4A4A"/>
      </a:lt2>
      <a:accent1>
        <a:srgbClr val="9D9D9D"/>
      </a:accent1>
      <a:accent2>
        <a:srgbClr val="D0D0D0"/>
      </a:accent2>
      <a:accent3>
        <a:srgbClr val="F4F4F4"/>
      </a:accent3>
      <a:accent4>
        <a:srgbClr val="023E84"/>
      </a:accent4>
      <a:accent5>
        <a:srgbClr val="009FE3"/>
      </a:accent5>
      <a:accent6>
        <a:srgbClr val="8C40A5"/>
      </a:accent6>
      <a:hlink>
        <a:srgbClr val="DC0D15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20425_RS.potx" id="{2042371F-3005-4A21-A9A4-ABFC59415B3B}" vid="{CB202495-3BD5-415A-A4A5-B746A9BA6616}"/>
    </a:ext>
  </a:extLst>
</a:theme>
</file>

<file path=ppt/theme/theme4.xml><?xml version="1.0" encoding="utf-8"?>
<a:theme xmlns:a="http://schemas.openxmlformats.org/drawingml/2006/main" name="Inhalt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20425_RS.potx" id="{2042371F-3005-4A21-A9A4-ABFC59415B3B}" vid="{FCA03F62-E27F-4ACE-B8D5-B0C2DB4DDEEC}"/>
    </a:ext>
  </a:extLst>
</a:theme>
</file>

<file path=ppt/theme/theme5.xml><?xml version="1.0" encoding="utf-8"?>
<a:theme xmlns:a="http://schemas.openxmlformats.org/drawingml/2006/main" name="Rücktitel">
  <a:themeElements>
    <a:clrScheme name="Benutzerdefiniert 1">
      <a:dk1>
        <a:srgbClr val="008740"/>
      </a:dk1>
      <a:lt1>
        <a:srgbClr val="FFFFFF"/>
      </a:lt1>
      <a:dk2>
        <a:srgbClr val="000000"/>
      </a:dk2>
      <a:lt2>
        <a:srgbClr val="4A4A4A"/>
      </a:lt2>
      <a:accent1>
        <a:srgbClr val="9D9D9D"/>
      </a:accent1>
      <a:accent2>
        <a:srgbClr val="D0D0D0"/>
      </a:accent2>
      <a:accent3>
        <a:srgbClr val="F4F4F4"/>
      </a:accent3>
      <a:accent4>
        <a:srgbClr val="023E84"/>
      </a:accent4>
      <a:accent5>
        <a:srgbClr val="009FE3"/>
      </a:accent5>
      <a:accent6>
        <a:srgbClr val="8C40A5"/>
      </a:accent6>
      <a:hlink>
        <a:srgbClr val="DC0D15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U_PPTVorlage_Breitbild_20220425_RS.potx" id="{2042371F-3005-4A21-A9A4-ABFC59415B3B}" vid="{866B4B03-9E40-4D34-8181-92E280DAE3A6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MU_PPT">
    <a:dk1>
      <a:srgbClr val="00883A"/>
    </a:dk1>
    <a:lt1>
      <a:sysClr val="window" lastClr="FFFFFF"/>
    </a:lt1>
    <a:dk2>
      <a:srgbClr val="232323"/>
    </a:dk2>
    <a:lt2>
      <a:srgbClr val="626468"/>
    </a:lt2>
    <a:accent1>
      <a:srgbClr val="C0C1C3"/>
    </a:accent1>
    <a:accent2>
      <a:srgbClr val="E6E6E7"/>
    </a:accent2>
    <a:accent3>
      <a:srgbClr val="F5F5F5"/>
    </a:accent3>
    <a:accent4>
      <a:srgbClr val="0F1987"/>
    </a:accent4>
    <a:accent5>
      <a:srgbClr val="009FE3"/>
    </a:accent5>
    <a:accent6>
      <a:srgbClr val="8C4091"/>
    </a:accent6>
    <a:hlink>
      <a:srgbClr val="D71919"/>
    </a:hlink>
    <a:folHlink>
      <a:srgbClr val="F18700"/>
    </a:folHlink>
  </a:clrScheme>
</a:themeOverride>
</file>

<file path=ppt/theme/themeOverride2.xml><?xml version="1.0" encoding="utf-8"?>
<a:themeOverride xmlns:a="http://schemas.openxmlformats.org/drawingml/2006/main">
  <a:clrScheme name="LMU_PPT">
    <a:dk1>
      <a:srgbClr val="00883A"/>
    </a:dk1>
    <a:lt1>
      <a:sysClr val="window" lastClr="FFFFFF"/>
    </a:lt1>
    <a:dk2>
      <a:srgbClr val="232323"/>
    </a:dk2>
    <a:lt2>
      <a:srgbClr val="626468"/>
    </a:lt2>
    <a:accent1>
      <a:srgbClr val="C0C1C3"/>
    </a:accent1>
    <a:accent2>
      <a:srgbClr val="E6E6E7"/>
    </a:accent2>
    <a:accent3>
      <a:srgbClr val="F5F5F5"/>
    </a:accent3>
    <a:accent4>
      <a:srgbClr val="0F1987"/>
    </a:accent4>
    <a:accent5>
      <a:srgbClr val="009FE3"/>
    </a:accent5>
    <a:accent6>
      <a:srgbClr val="8C4091"/>
    </a:accent6>
    <a:hlink>
      <a:srgbClr val="D71919"/>
    </a:hlink>
    <a:folHlink>
      <a:srgbClr val="F187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lmu_ppt_vorlage_20221104(2)</Template>
  <TotalTime>0</TotalTime>
  <Words>1589</Words>
  <Application>Microsoft Office PowerPoint</Application>
  <PresentationFormat>Breitbild</PresentationFormat>
  <Paragraphs>451</Paragraphs>
  <Slides>65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65</vt:i4>
      </vt:variant>
    </vt:vector>
  </HeadingPairs>
  <TitlesOfParts>
    <vt:vector size="78" baseType="lpstr">
      <vt:lpstr>MS PGothic</vt:lpstr>
      <vt:lpstr>MS PGothic</vt:lpstr>
      <vt:lpstr>Arial</vt:lpstr>
      <vt:lpstr>Calibri</vt:lpstr>
      <vt:lpstr>Helvetica</vt:lpstr>
      <vt:lpstr>LMU CompatilFact</vt:lpstr>
      <vt:lpstr>Times</vt:lpstr>
      <vt:lpstr>Wingdings</vt:lpstr>
      <vt:lpstr>Präsentationstitel</vt:lpstr>
      <vt:lpstr>Präsentationstitel Variante</vt:lpstr>
      <vt:lpstr>Kapiteltrenner</vt:lpstr>
      <vt:lpstr>Inhalt</vt:lpstr>
      <vt:lpstr>Rücktitel</vt:lpstr>
      <vt:lpstr>Willkommen am Department für Geographie !</vt:lpstr>
      <vt:lpstr>Präsentationsfolien</vt:lpstr>
      <vt:lpstr>Gliederung</vt:lpstr>
      <vt:lpstr>1. Das Department für Geographie</vt:lpstr>
      <vt:lpstr>Moderatorinnen</vt:lpstr>
      <vt:lpstr>1. Das Department stellt sich vor:</vt:lpstr>
      <vt:lpstr>1. Das Department stellt sich vor:</vt:lpstr>
      <vt:lpstr>1. Das Department stellt sich vor:</vt:lpstr>
      <vt:lpstr>1. Das Department stellt sich vor: Lehrstühle</vt:lpstr>
      <vt:lpstr>1. Das Department stellt sich vor: Lehrstühle</vt:lpstr>
      <vt:lpstr>2. Die Studiengangskoordination</vt:lpstr>
      <vt:lpstr>2. Studiengangskoordination</vt:lpstr>
      <vt:lpstr>2. Studiengangskoordination</vt:lpstr>
      <vt:lpstr>3. Ansprechpartner:innen und Anlaufstellen</vt:lpstr>
      <vt:lpstr>3. Ansprechpartner:innen und Anlaufstellen</vt:lpstr>
      <vt:lpstr>3. Ansprechpartner:innen und Anlaufstellen</vt:lpstr>
      <vt:lpstr>4. Grundbegriffe im Studium</vt:lpstr>
      <vt:lpstr>4. Grundbegriffe im Studium</vt:lpstr>
      <vt:lpstr>4.1 Grundbegriffe im Studium: s.t. und c.t.</vt:lpstr>
      <vt:lpstr>4.2 Grundbegriffe im Studium: Modul</vt:lpstr>
      <vt:lpstr>4.2 Grundbegriffe im Studium: Veranstaltungsarten</vt:lpstr>
      <vt:lpstr>4.3 Grundbegriffe im Studium: ECTS Punkte</vt:lpstr>
      <vt:lpstr>5. Informationsbeschaffung auf der Homepage</vt:lpstr>
      <vt:lpstr>5. Informationsbeschaffung auf der Homepage</vt:lpstr>
      <vt:lpstr>5. Informationsbeschaffung auf der Homepage: Personenverzeichnis</vt:lpstr>
      <vt:lpstr>6. Informationsbeschaffung auf der Homepage: Personenverzeichnis</vt:lpstr>
      <vt:lpstr>5. Informationsbeschaffung: Wichtige Termine</vt:lpstr>
      <vt:lpstr>3. Informationsbeschaffung auf der Homepage</vt:lpstr>
      <vt:lpstr>5. Informationsbeschaffung: Veranstaltungs- und Prüfungsanmeldung</vt:lpstr>
      <vt:lpstr>6. Informationsbeschaffung: Alles zum Aufbau und Ablauf</vt:lpstr>
      <vt:lpstr>5. Informationsbeschaffung: Prüfungs- und Studienordnung </vt:lpstr>
      <vt:lpstr>5. Prüfungs- und Studienordnung PSTO für Bachelor Hauptfach, Anlage 2</vt:lpstr>
      <vt:lpstr>5. Studienplan Bachelor Hauptfach</vt:lpstr>
      <vt:lpstr>5. Wählbare Nebenfächer</vt:lpstr>
      <vt:lpstr>5. Wählbare Nebenfächer</vt:lpstr>
      <vt:lpstr>5. Prüfungs- und Studienordnung PSTO für Bachelor Nebenfach 60 ECTS, Anlage 2</vt:lpstr>
      <vt:lpstr>5. Studienplan Bachelor NF 60 ECTS</vt:lpstr>
      <vt:lpstr>5. Prüfungs- und Studienordnung PSTO für Bachelor Nebenfach 30 ECTS, Anlage 2 </vt:lpstr>
      <vt:lpstr>5. Studienplan Bachelor NF 30 ECTS</vt:lpstr>
      <vt:lpstr>5. Details zum Studienplan Liste der einzelnen Lehrveranstaltungen in der Anlage 2 der PStO  </vt:lpstr>
      <vt:lpstr>5. Studienplan Beispiel: Gymnasium </vt:lpstr>
      <vt:lpstr>6. LSF und Stundenplanerstellung</vt:lpstr>
      <vt:lpstr>6. LSF und Stundenplanerstellung</vt:lpstr>
      <vt:lpstr>6. LSF und Stundenplanerstellung</vt:lpstr>
      <vt:lpstr>6. LSF und Stundenplanerstellung</vt:lpstr>
      <vt:lpstr>6. LSF und Stundenplanerstellung</vt:lpstr>
      <vt:lpstr>6. LSF und Stundenplanerstellung</vt:lpstr>
      <vt:lpstr>6. LSF und Stundenplanerstellung</vt:lpstr>
      <vt:lpstr>6. LSF und Stundenplanerstellung</vt:lpstr>
      <vt:lpstr>7. Moodle</vt:lpstr>
      <vt:lpstr>7. Moodle</vt:lpstr>
      <vt:lpstr>7. Moodle</vt:lpstr>
      <vt:lpstr>7. Moodle</vt:lpstr>
      <vt:lpstr>8. Vorstellung der Fachschaft</vt:lpstr>
      <vt:lpstr>8. Vorstellung der Fachschaft</vt:lpstr>
      <vt:lpstr>9. Fakultätsübergreifende Anlaufstellen </vt:lpstr>
      <vt:lpstr>Die Zentrale Studienberatung (ZSB):  Ihr Ansprechpartner www.lmu.de/zsb  </vt:lpstr>
      <vt:lpstr>9. Fakultätsübergreifende Einrichtungen</vt:lpstr>
      <vt:lpstr>Studium im Ausland</vt:lpstr>
      <vt:lpstr>9. Studium im Ausland</vt:lpstr>
      <vt:lpstr>PowerPoint-Präsentation</vt:lpstr>
      <vt:lpstr>PowerPoint-Präsentation</vt:lpstr>
      <vt:lpstr>PowerPoint-Präsentation</vt:lpstr>
      <vt:lpstr>Offene Fragen?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StuKo-HiWi</dc:creator>
  <cp:lastModifiedBy>CB</cp:lastModifiedBy>
  <cp:revision>81</cp:revision>
  <cp:lastPrinted>2020-11-01T16:28:52Z</cp:lastPrinted>
  <dcterms:created xsi:type="dcterms:W3CDTF">2024-10-02T09:11:35Z</dcterms:created>
  <dcterms:modified xsi:type="dcterms:W3CDTF">2025-10-17T07:18:39Z</dcterms:modified>
</cp:coreProperties>
</file>